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68" r:id="rId11"/>
  </p:sldMasterIdLst>
  <p:notesMasterIdLst>
    <p:notesMasterId r:id="rId13"/>
  </p:notesMasterIdLst>
  <p:sldIdLst>
    <p:sldId id="256" r:id="rId12"/>
  </p:sldIdLst>
  <p:sldSz cx="12192000" cy="6858000"/>
  <p:notesSz cx="6805613" cy="9944100"/>
  <p:embeddedFontLst>
    <p:embeddedFont>
      <p:font typeface="Open Sans" panose="020B0604020202020204" charset="0"/>
      <p:regular r:id="rId14"/>
      <p:bold r:id="rId15"/>
      <p:italic r:id="rId16"/>
      <p:boldItalic r:id="rId17"/>
    </p:embeddedFont>
    <p:embeddedFont>
      <p:font typeface="Calibri" panose="020F0502020204030204" pitchFamily="34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2" roundtripDataSignature="AMtx7mj5YBWB91DkVoy7fkMT91odVzqY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6" y="3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font" Target="fonts/font8.fntdata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font" Target="fonts/font4.fntdata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font" Target="fonts/font2.fntdata"/><Relationship Id="rId23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font" Target="fonts/font6.fntdata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font" Target="fonts/font1.fntdata"/><Relationship Id="rId22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34475" y="745800"/>
            <a:ext cx="4537275" cy="3729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0550" y="4723425"/>
            <a:ext cx="5444475" cy="447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3934222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:notes"/>
          <p:cNvSpPr txBox="1">
            <a:spLocks noGrp="1"/>
          </p:cNvSpPr>
          <p:nvPr>
            <p:ph type="body" idx="1"/>
          </p:nvPr>
        </p:nvSpPr>
        <p:spPr>
          <a:xfrm>
            <a:off x="680550" y="4723425"/>
            <a:ext cx="5444475" cy="44748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940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82822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JECT" type="obj">
  <p:cSld name="OBJEC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body" idx="1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JECT_WITH_CAPTION_TEXT" type="blank">
  <p:cSld name="BLANK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21"/>
          <p:cNvSpPr txBox="1"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12" name="Google Shape;112;p21"/>
          <p:cNvSpPr txBox="1"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_WITH_CAPTION_TEXT" type="blank">
  <p:cSld name="BLANK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3"/>
          <p:cNvSpPr txBox="1"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23"/>
          <p:cNvSpPr txBox="1"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23" name="Google Shape;123;p23"/>
          <p:cNvSpPr txBox="1"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_TEXT" type="vertTx">
  <p:cSld name="VERTICAL_TEX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_TITLE_AND_VERTICAL_TEXT" type="vertTitleAndTx">
  <p:cSld name="VERTICAL_TITLE_AND_VERTICAL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_HEADER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1"/>
          <p:cNvSpPr txBox="1"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blank">
  <p:cSld name="BLANK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3"/>
          <p:cNvSpPr txBox="1"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_OBJECTS_WITH_TEXT" type="blank">
  <p:cSld name="BLANK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5"/>
          <p:cNvSpPr txBox="1"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5"/>
          <p:cNvSpPr txBox="1"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86" name="Google Shape;86;p15"/>
          <p:cNvSpPr txBox="1"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ONLY" type="titleOnly">
  <p:cSld name="TITLE_ONLY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7"/>
          <p:cNvSpPr txBox="1"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7"/>
          <p:cNvSpPr txBox="1"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7"/>
          <p:cNvSpPr txBox="1"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96" name="Google Shape;96;p17"/>
          <p:cNvSpPr txBox="1"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1" name="Google Shape;11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7240" y="663840"/>
            <a:ext cx="401400" cy="39312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" name="Google Shape;12;p2"/>
          <p:cNvCxnSpPr/>
          <p:nvPr/>
        </p:nvCxnSpPr>
        <p:spPr>
          <a:xfrm>
            <a:off x="438120" y="1228320"/>
            <a:ext cx="360" cy="5630040"/>
          </a:xfrm>
          <a:prstGeom prst="straightConnector1">
            <a:avLst/>
          </a:prstGeom>
          <a:noFill/>
          <a:ln w="25400" cap="flat" cmpd="sng">
            <a:solidFill>
              <a:srgbClr val="1B4089"/>
            </a:solidFill>
            <a:prstDash val="solid"/>
            <a:miter lim="8000"/>
            <a:headEnd type="none" w="sm" len="sm"/>
            <a:tailEnd type="none" w="sm" len="sm"/>
          </a:ln>
        </p:spPr>
      </p:cxnSp>
      <p:cxnSp>
        <p:nvCxnSpPr>
          <p:cNvPr id="13" name="Google Shape;13;p2"/>
          <p:cNvCxnSpPr/>
          <p:nvPr/>
        </p:nvCxnSpPr>
        <p:spPr>
          <a:xfrm>
            <a:off x="438120" y="0"/>
            <a:ext cx="360" cy="495360"/>
          </a:xfrm>
          <a:prstGeom prst="straightConnector1">
            <a:avLst/>
          </a:prstGeom>
          <a:noFill/>
          <a:ln w="25400" cap="flat" cmpd="sng">
            <a:solidFill>
              <a:srgbClr val="1B4089"/>
            </a:solidFill>
            <a:prstDash val="solid"/>
            <a:miter lim="8000"/>
            <a:headEnd type="none" w="sm" len="sm"/>
            <a:tailEnd type="none" w="sm" len="sm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04" name="Google Shape;104;p20"/>
          <p:cNvSpPr txBox="1">
            <a:spLocks noGrp="1"/>
          </p:cNvSpPr>
          <p:nvPr>
            <p:ph type="body" idx="1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05" name="Google Shape;105;p20"/>
          <p:cNvSpPr txBox="1">
            <a:spLocks noGrp="1"/>
          </p:cNvSpPr>
          <p:nvPr>
            <p:ph type="body" idx="2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06" name="Google Shape;106;p20"/>
          <p:cNvSpPr txBox="1"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07" name="Google Shape;107;p20"/>
          <p:cNvSpPr txBox="1"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08" name="Google Shape;108;p20"/>
          <p:cNvSpPr txBox="1"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7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2"/>
          <p:cNvSpPr txBox="1"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15" name="Google Shape;115;p22"/>
          <p:cNvSpPr txBox="1">
            <a:spLocks noGrp="1"/>
          </p:cNvSpPr>
          <p:nvPr>
            <p:ph type="body" idx="1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16" name="Google Shape;116;p22"/>
          <p:cNvSpPr txBox="1">
            <a:spLocks noGrp="1"/>
          </p:cNvSpPr>
          <p:nvPr>
            <p:ph type="body" idx="2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17" name="Google Shape;117;p22"/>
          <p:cNvSpPr txBox="1"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18" name="Google Shape;118;p22"/>
          <p:cNvSpPr txBox="1"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19" name="Google Shape;119;p22"/>
          <p:cNvSpPr txBox="1"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 rot="5400000">
            <a:off x="3920400" y="-1256400"/>
            <a:ext cx="4350960" cy="10515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 rot="5400000">
            <a:off x="7133400" y="1956240"/>
            <a:ext cx="5811480" cy="2628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1"/>
          </p:nvPr>
        </p:nvSpPr>
        <p:spPr>
          <a:xfrm rot="5400000">
            <a:off x="1800000" y="-596160"/>
            <a:ext cx="5811480" cy="7733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901440" y="1880280"/>
            <a:ext cx="9766080" cy="20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cxnSp>
        <p:nvCxnSpPr>
          <p:cNvPr id="42" name="Google Shape;42;p8"/>
          <p:cNvCxnSpPr/>
          <p:nvPr/>
        </p:nvCxnSpPr>
        <p:spPr>
          <a:xfrm>
            <a:off x="8340840" y="868680"/>
            <a:ext cx="3866760" cy="15480"/>
          </a:xfrm>
          <a:prstGeom prst="straightConnector1">
            <a:avLst/>
          </a:prstGeom>
          <a:noFill/>
          <a:ln w="28575" cap="flat" cmpd="sng">
            <a:solidFill>
              <a:srgbClr val="1B4089"/>
            </a:solidFill>
            <a:prstDash val="solid"/>
            <a:miter lim="8000"/>
            <a:headEnd type="none" w="sm" len="sm"/>
            <a:tailEnd type="none" w="sm" len="sm"/>
          </a:ln>
        </p:spPr>
      </p:cxnSp>
      <p:cxnSp>
        <p:nvCxnSpPr>
          <p:cNvPr id="43" name="Google Shape;43;p8"/>
          <p:cNvCxnSpPr/>
          <p:nvPr/>
        </p:nvCxnSpPr>
        <p:spPr>
          <a:xfrm>
            <a:off x="0" y="876240"/>
            <a:ext cx="885960" cy="360"/>
          </a:xfrm>
          <a:prstGeom prst="straightConnector1">
            <a:avLst/>
          </a:prstGeom>
          <a:noFill/>
          <a:ln w="28575" cap="flat" cmpd="sng">
            <a:solidFill>
              <a:srgbClr val="1B4089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44" name="Google Shape;44;p8"/>
          <p:cNvSpPr/>
          <p:nvPr/>
        </p:nvSpPr>
        <p:spPr>
          <a:xfrm>
            <a:off x="0" y="6492240"/>
            <a:ext cx="12191760" cy="36540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u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8"/>
          <p:cNvSpPr/>
          <p:nvPr/>
        </p:nvSpPr>
        <p:spPr>
          <a:xfrm>
            <a:off x="1949400" y="691560"/>
            <a:ext cx="6391080" cy="639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u="none" strike="noStrike">
                <a:solidFill>
                  <a:srgbClr val="1B4089"/>
                </a:solidFill>
                <a:latin typeface="Open Sans"/>
                <a:ea typeface="Open Sans"/>
                <a:cs typeface="Open Sans"/>
                <a:sym typeface="Open Sans"/>
              </a:rPr>
              <a:t>Сибирское отделение Российской академии наук</a:t>
            </a:r>
            <a:endParaRPr sz="1800" b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6" name="Google Shape;46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5760" y="505440"/>
            <a:ext cx="756360" cy="74124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body" idx="1"/>
          </p:nvPr>
        </p:nvSpPr>
        <p:spPr>
          <a:xfrm>
            <a:off x="831960" y="4589640"/>
            <a:ext cx="10515240" cy="1499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5" name="Google Shape;65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7240" y="663840"/>
            <a:ext cx="401400" cy="39312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6" name="Google Shape;66;p12"/>
          <p:cNvCxnSpPr/>
          <p:nvPr/>
        </p:nvCxnSpPr>
        <p:spPr>
          <a:xfrm>
            <a:off x="438120" y="0"/>
            <a:ext cx="360" cy="495360"/>
          </a:xfrm>
          <a:prstGeom prst="straightConnector1">
            <a:avLst/>
          </a:prstGeom>
          <a:noFill/>
          <a:ln w="25400" cap="flat" cmpd="sng">
            <a:solidFill>
              <a:srgbClr val="1B4089"/>
            </a:solidFill>
            <a:prstDash val="solid"/>
            <a:miter lim="8000"/>
            <a:headEnd type="none" w="sm" len="sm"/>
            <a:tailEnd type="none" w="sm" len="sm"/>
          </a:ln>
        </p:spPr>
      </p:cxnSp>
      <p:cxnSp>
        <p:nvCxnSpPr>
          <p:cNvPr id="67" name="Google Shape;67;p12"/>
          <p:cNvCxnSpPr/>
          <p:nvPr/>
        </p:nvCxnSpPr>
        <p:spPr>
          <a:xfrm>
            <a:off x="438120" y="1228320"/>
            <a:ext cx="360" cy="5630040"/>
          </a:xfrm>
          <a:prstGeom prst="straightConnector1">
            <a:avLst/>
          </a:prstGeom>
          <a:noFill/>
          <a:ln w="25400" cap="flat" cmpd="sng">
            <a:solidFill>
              <a:srgbClr val="1B4089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68" name="Google Shape;68;p12"/>
          <p:cNvSpPr txBox="1">
            <a:spLocks noGrp="1"/>
          </p:cNvSpPr>
          <p:nvPr>
            <p:ph type="body" idx="1"/>
          </p:nvPr>
        </p:nvSpPr>
        <p:spPr>
          <a:xfrm>
            <a:off x="838080" y="1801080"/>
            <a:ext cx="5010480" cy="4350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69" name="Google Shape;69;p12"/>
          <p:cNvSpPr txBox="1">
            <a:spLocks noGrp="1"/>
          </p:cNvSpPr>
          <p:nvPr>
            <p:ph type="body" idx="2"/>
          </p:nvPr>
        </p:nvSpPr>
        <p:spPr>
          <a:xfrm>
            <a:off x="6248880" y="1801080"/>
            <a:ext cx="5104440" cy="4350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>
            <a:off x="8398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>
            <a:off x="839880" y="1681200"/>
            <a:ext cx="5157360" cy="823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body" idx="2"/>
          </p:nvPr>
        </p:nvSpPr>
        <p:spPr>
          <a:xfrm>
            <a:off x="839880" y="2505240"/>
            <a:ext cx="5157360" cy="3684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body" idx="3"/>
          </p:nvPr>
        </p:nvSpPr>
        <p:spPr>
          <a:xfrm>
            <a:off x="6172200" y="1681200"/>
            <a:ext cx="5182920" cy="823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body" idx="4"/>
          </p:nvPr>
        </p:nvSpPr>
        <p:spPr>
          <a:xfrm>
            <a:off x="6172200" y="2505240"/>
            <a:ext cx="5182920" cy="3684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1" name="Google Shape;81;p14"/>
          <p:cNvSpPr txBox="1"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2" name="Google Shape;82;p14"/>
          <p:cNvSpPr txBox="1"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6"/>
          <p:cNvSpPr txBox="1"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9" name="Google Shape;89;p16"/>
          <p:cNvSpPr txBox="1"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90" name="Google Shape;90;p16"/>
          <p:cNvSpPr txBox="1"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91" name="Google Shape;91;p16"/>
          <p:cNvSpPr txBox="1"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u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7240" y="663840"/>
            <a:ext cx="401400" cy="39312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9" name="Google Shape;99;p18"/>
          <p:cNvCxnSpPr/>
          <p:nvPr/>
        </p:nvCxnSpPr>
        <p:spPr>
          <a:xfrm>
            <a:off x="438120" y="1228320"/>
            <a:ext cx="360" cy="5630040"/>
          </a:xfrm>
          <a:prstGeom prst="straightConnector1">
            <a:avLst/>
          </a:prstGeom>
          <a:noFill/>
          <a:ln w="25400" cap="flat" cmpd="sng">
            <a:solidFill>
              <a:srgbClr val="1B4089"/>
            </a:solidFill>
            <a:prstDash val="solid"/>
            <a:miter lim="8000"/>
            <a:headEnd type="none" w="sm" len="sm"/>
            <a:tailEnd type="none" w="sm" len="sm"/>
          </a:ln>
        </p:spPr>
      </p:cxnSp>
      <p:cxnSp>
        <p:nvCxnSpPr>
          <p:cNvPr id="100" name="Google Shape;100;p18"/>
          <p:cNvCxnSpPr/>
          <p:nvPr/>
        </p:nvCxnSpPr>
        <p:spPr>
          <a:xfrm>
            <a:off x="438120" y="0"/>
            <a:ext cx="360" cy="495360"/>
          </a:xfrm>
          <a:prstGeom prst="straightConnector1">
            <a:avLst/>
          </a:prstGeom>
          <a:noFill/>
          <a:ln w="25400" cap="flat" cmpd="sng">
            <a:solidFill>
              <a:srgbClr val="1B4089"/>
            </a:solidFill>
            <a:prstDash val="solid"/>
            <a:miter lim="8000"/>
            <a:headEnd type="none" w="sm" len="sm"/>
            <a:tailEnd type="none" w="sm" len="sm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"/>
          <p:cNvSpPr/>
          <p:nvPr/>
        </p:nvSpPr>
        <p:spPr>
          <a:xfrm>
            <a:off x="1757875" y="87850"/>
            <a:ext cx="10269600" cy="7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i="0" u="none" strike="noStrike" cap="none">
                <a:solidFill>
                  <a:srgbClr val="1E4E7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Институт ядерной физики им. Г.И. Будкера Сибирского отделения Российской академии наук</a:t>
            </a:r>
            <a:endParaRPr sz="240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9" name="Google Shape;129;p1"/>
          <p:cNvSpPr/>
          <p:nvPr/>
        </p:nvSpPr>
        <p:spPr>
          <a:xfrm>
            <a:off x="8108575" y="1300750"/>
            <a:ext cx="3681600" cy="30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i="1" u="none" strike="noStrike" cap="none">
                <a:solidFill>
                  <a:srgbClr val="1B408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Авторы: И.В. Овтин, коллаборация КЕДР</a:t>
            </a:r>
            <a:endParaRPr sz="140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0" name="Google Shape;130;p1"/>
          <p:cNvSpPr/>
          <p:nvPr/>
        </p:nvSpPr>
        <p:spPr>
          <a:xfrm>
            <a:off x="584875" y="5362089"/>
            <a:ext cx="11442600" cy="95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050" b="1" i="0" u="none" strike="noStrike" cap="none">
                <a:solidFill>
                  <a:srgbClr val="163470"/>
                </a:solidFill>
                <a:latin typeface="Calibri"/>
                <a:ea typeface="Calibri"/>
                <a:cs typeface="Calibri"/>
                <a:sym typeface="Calibri"/>
              </a:rPr>
              <a:t>Публикации: </a:t>
            </a:r>
            <a:endParaRPr sz="1050" b="1" i="0" u="none" strike="noStrike" cap="none">
              <a:solidFill>
                <a:srgbClr val="16347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>
                <a:latin typeface="Times New Roman"/>
                <a:ea typeface="Times New Roman"/>
                <a:cs typeface="Times New Roman"/>
                <a:sym typeface="Times New Roman"/>
              </a:rPr>
              <a:t>1) V. V. Anashin, et al. (KEDR collaboration), New measurement of D0 and D+ meson masses with the KEDR detector //Journal of High Energy Physics, 2025, Volume 2025, article number 1, https://doi.org/10.1007/JHEP11(2025)001, импакт фактор 5.5</a:t>
            </a:r>
            <a:endParaRPr sz="1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100">
                <a:latin typeface="Times New Roman"/>
                <a:ea typeface="Times New Roman"/>
                <a:cs typeface="Times New Roman"/>
                <a:sym typeface="Times New Roman"/>
              </a:rPr>
              <a:t>2) В.В. Анашин и др. (Коллаборация КЕДР), Измерение масс нейтрального и заряженного D-мезонов с детектором КЕДР // Физика элементарных частиц и атомного ядра (ЭЧАЯ),</a:t>
            </a:r>
            <a:endParaRPr sz="1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ru-RU" sz="1100">
                <a:latin typeface="Times New Roman"/>
                <a:ea typeface="Times New Roman"/>
                <a:cs typeface="Times New Roman"/>
                <a:sym typeface="Times New Roman"/>
              </a:rPr>
              <a:t>2025, Т.56, вып. 3. C. 1336–1347, https://pepan.jinr.ru/index.php/Pepan/article/view/1859/1046, импакт фактор 0.5</a:t>
            </a:r>
            <a:endParaRPr sz="1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  <p:sp>
        <p:nvSpPr>
          <p:cNvPr id="131" name="Google Shape;131;p1"/>
          <p:cNvSpPr/>
          <p:nvPr/>
        </p:nvSpPr>
        <p:spPr>
          <a:xfrm>
            <a:off x="5136300" y="1605225"/>
            <a:ext cx="6776100" cy="382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i="0" u="none" strike="noStrike" cap="none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Нейтральные и заряженные </a:t>
            </a:r>
            <a:r>
              <a:rPr lang="ru-RU" i="1" u="none" strike="noStrike" cap="none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lang="ru-RU" i="0" u="none" strike="noStrike" cap="none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-мезоны являются основными состояниями в семействе мезонов с открытым чармом. Измерение их масс задает основные реперы в шкале масс для более тяжелых возбужденных состояний. Масса </a:t>
            </a:r>
            <a:r>
              <a:rPr lang="ru-RU" i="1" u="none" strike="noStrike" cap="none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lang="ru-RU" i="0" u="none" strike="noStrike" cap="none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-мезона важна для понимания природы </a:t>
            </a:r>
            <a:r>
              <a:rPr lang="ru-RU" i="1" u="none" strike="noStrike" cap="none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X(3872)</a:t>
            </a:r>
            <a:r>
              <a:rPr lang="ru-RU" i="0" u="none" strike="noStrike" cap="none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 i="0" u="none" strike="noStrike" cap="none">
              <a:solidFill>
                <a:srgbClr val="0B539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Проведено измерение масс нейтрального и заряженного </a:t>
            </a:r>
            <a:r>
              <a:rPr lang="ru-RU" i="1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lang="ru-RU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-мезонов в процессе </a:t>
            </a:r>
            <a:r>
              <a:rPr lang="ru-RU" i="1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</a:t>
            </a:r>
            <a:r>
              <a:rPr lang="ru-RU" i="1" baseline="30000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</a:t>
            </a:r>
            <a:r>
              <a:rPr lang="ru-RU" i="1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</a:t>
            </a:r>
            <a:r>
              <a:rPr lang="ru-RU" i="1" baseline="30000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</a:t>
            </a:r>
            <a:r>
              <a:rPr lang="ru-RU" i="1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→ψ(3770)→DD </a:t>
            </a:r>
            <a:r>
              <a:rPr lang="ru-RU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 основе 4.9 пб</a:t>
            </a:r>
            <a:r>
              <a:rPr lang="ru-RU" baseline="30000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-1 </a:t>
            </a:r>
            <a:r>
              <a:rPr lang="ru-RU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интегральной светимости, набранной в эксперименте </a:t>
            </a:r>
            <a:r>
              <a:rPr lang="ru-RU" i="0" u="none" strike="noStrike" cap="none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КЕДР на коллайдере ВЭПП-4М в 2004-</a:t>
            </a:r>
            <a:r>
              <a:rPr lang="ru-RU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 и </a:t>
            </a:r>
            <a:r>
              <a:rPr lang="ru-RU" i="0" u="none" strike="noStrike" cap="none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2016-17 гг. </a:t>
            </a:r>
            <a:r>
              <a:rPr lang="ru-RU" i="1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lang="ru-RU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-мезоны реконструировались в распадах </a:t>
            </a:r>
            <a:r>
              <a:rPr lang="ru-RU" i="1">
                <a:solidFill>
                  <a:srgbClr val="1E4E7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lang="ru-RU" i="1" baseline="30000">
                <a:solidFill>
                  <a:srgbClr val="1E4E7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</a:t>
            </a:r>
            <a:r>
              <a:rPr lang="ru-RU" i="1">
                <a:solidFill>
                  <a:srgbClr val="1E4E7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→K</a:t>
            </a:r>
            <a:r>
              <a:rPr lang="ru-RU" i="1" baseline="30000">
                <a:solidFill>
                  <a:srgbClr val="1E4E7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</a:t>
            </a:r>
            <a:r>
              <a:rPr lang="ru-RU" i="1">
                <a:solidFill>
                  <a:srgbClr val="1E4E7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π</a:t>
            </a:r>
            <a:r>
              <a:rPr lang="ru-RU" i="1" baseline="30000">
                <a:solidFill>
                  <a:srgbClr val="1E4E7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</a:t>
            </a:r>
            <a:r>
              <a:rPr lang="ru-RU">
                <a:solidFill>
                  <a:srgbClr val="1E4E7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и </a:t>
            </a:r>
            <a:r>
              <a:rPr lang="ru-RU" i="1">
                <a:solidFill>
                  <a:srgbClr val="1E4E7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lang="ru-RU" i="1" baseline="30000">
                <a:solidFill>
                  <a:srgbClr val="1E4E7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</a:t>
            </a:r>
            <a:r>
              <a:rPr lang="ru-RU" i="1">
                <a:solidFill>
                  <a:srgbClr val="1E4E7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→K</a:t>
            </a:r>
            <a:r>
              <a:rPr lang="ru-RU" i="1" baseline="30000">
                <a:solidFill>
                  <a:srgbClr val="1E4E7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</a:t>
            </a:r>
            <a:r>
              <a:rPr lang="ru-RU" i="1">
                <a:solidFill>
                  <a:srgbClr val="1E4E7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π</a:t>
            </a:r>
            <a:r>
              <a:rPr lang="ru-RU" i="1" baseline="30000">
                <a:solidFill>
                  <a:srgbClr val="1E4E7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</a:t>
            </a:r>
            <a:r>
              <a:rPr lang="ru-RU" i="1">
                <a:solidFill>
                  <a:srgbClr val="1E4E7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π</a:t>
            </a:r>
            <a:r>
              <a:rPr lang="ru-RU" i="1" baseline="30000">
                <a:solidFill>
                  <a:srgbClr val="1E4E7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</a:t>
            </a:r>
            <a:r>
              <a:rPr lang="ru-RU">
                <a:solidFill>
                  <a:srgbClr val="1E4E7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(и зарядово-сопряженные). Текущий результат превосходит по точности предыдущее измерение КЕДР 2010 г. примерно в 2 раза. Измеренное значение массы </a:t>
            </a:r>
            <a:r>
              <a:rPr lang="ru-RU" i="1">
                <a:solidFill>
                  <a:srgbClr val="1E4E7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lang="ru-RU" i="1" baseline="30000">
                <a:solidFill>
                  <a:srgbClr val="1E4E7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</a:t>
            </a:r>
            <a:r>
              <a:rPr lang="ru-RU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согласуется с более точными измерениями других экспериментов (CLEO, BABAR и LHCb), а значение массы </a:t>
            </a:r>
            <a:r>
              <a:rPr lang="ru-RU" i="1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lang="ru-RU" i="1" baseline="30000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</a:t>
            </a:r>
            <a:r>
              <a:rPr lang="ru-RU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на данный момент является наиболее точным измерением.</a:t>
            </a:r>
            <a:endParaRPr>
              <a:solidFill>
                <a:srgbClr val="0B539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</a:t>
            </a:r>
            <a:r>
              <a:rPr lang="ru-RU" i="0" u="none" strike="noStrike" cap="none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начения масс соста</a:t>
            </a:r>
            <a:r>
              <a:rPr lang="ru-RU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вили</a:t>
            </a:r>
            <a:r>
              <a:rPr lang="ru-RU" i="0" u="none" strike="noStrike" cap="none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i="0" u="none" strike="noStrike" cap="none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M(D</a:t>
            </a:r>
            <a:r>
              <a:rPr lang="ru-RU" i="0" u="none" strike="noStrike" cap="none" baseline="30000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</a:t>
            </a:r>
            <a:r>
              <a:rPr lang="ru-RU" i="0" u="none" strike="noStrike" cap="none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 = 1865.100 ± 0.210(стат) ± 0.0</a:t>
            </a:r>
            <a:r>
              <a:rPr lang="ru-RU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46</a:t>
            </a:r>
            <a:r>
              <a:rPr lang="ru-RU" i="0" u="none" strike="noStrike" cap="none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(сист) МэВ,</a:t>
            </a:r>
            <a:endParaRPr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i="0" u="none" strike="noStrike" cap="none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M(D</a:t>
            </a:r>
            <a:r>
              <a:rPr lang="ru-RU" i="0" u="none" strike="noStrike" cap="none" baseline="30000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</a:t>
            </a:r>
            <a:r>
              <a:rPr lang="ru-RU" i="0" u="none" strike="noStrike" cap="none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 = 1869.560 ± 0.288(стат) ± 0.</a:t>
            </a:r>
            <a:r>
              <a:rPr lang="ru-RU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ru-RU" i="0" u="none" strike="noStrike" cap="none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09(сист) МэВ.</a:t>
            </a:r>
            <a:endParaRPr i="0" u="none" strike="noStrike" cap="none">
              <a:solidFill>
                <a:srgbClr val="0B539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Разница масс между </a:t>
            </a:r>
            <a:r>
              <a:rPr lang="ru-RU" i="1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lang="ru-RU" i="1" baseline="30000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</a:t>
            </a:r>
            <a:r>
              <a:rPr lang="ru-RU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и </a:t>
            </a:r>
            <a:r>
              <a:rPr lang="ru-RU" i="1">
                <a:solidFill>
                  <a:srgbClr val="1E4E7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lang="ru-RU" i="1" baseline="30000">
                <a:solidFill>
                  <a:srgbClr val="1E4E7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</a:t>
            </a:r>
            <a:r>
              <a:rPr lang="ru-RU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-мезонами составила:</a:t>
            </a:r>
            <a:endParaRPr>
              <a:solidFill>
                <a:srgbClr val="0B539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M(D</a:t>
            </a:r>
            <a:r>
              <a:rPr lang="ru-RU" baseline="30000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</a:t>
            </a:r>
            <a:r>
              <a:rPr lang="ru-RU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 - M(D</a:t>
            </a:r>
            <a:r>
              <a:rPr lang="ru-RU" baseline="30000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</a:t>
            </a:r>
            <a:r>
              <a:rPr lang="ru-RU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 = 4.46 ± 0.36(стат) ± 0.12(сист) МэВ.</a:t>
            </a:r>
            <a:endParaRPr>
              <a:solidFill>
                <a:srgbClr val="0B539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>
              <a:solidFill>
                <a:srgbClr val="0B539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1"/>
          <p:cNvSpPr txBox="1">
            <a:spLocks noGrp="1"/>
          </p:cNvSpPr>
          <p:nvPr>
            <p:ph type="title"/>
          </p:nvPr>
        </p:nvSpPr>
        <p:spPr>
          <a:xfrm>
            <a:off x="4757625" y="892450"/>
            <a:ext cx="73110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4089"/>
              </a:buClr>
              <a:buSzPts val="1600"/>
              <a:buFont typeface="Calibri"/>
              <a:buNone/>
            </a:pPr>
            <a:r>
              <a:rPr lang="ru-RU" b="1">
                <a:solidFill>
                  <a:srgbClr val="1B408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Результат эксперимента КЕДР по измерению масс</a:t>
            </a:r>
            <a:r>
              <a:rPr lang="ru-RU" b="1" u="none" strike="noStrike">
                <a:solidFill>
                  <a:srgbClr val="1B408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b="1" i="1" u="none" strike="noStrike">
                <a:solidFill>
                  <a:srgbClr val="1B408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lang="ru-RU" b="1" u="none" strike="noStrike">
                <a:solidFill>
                  <a:srgbClr val="1B408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-мезонов</a:t>
            </a:r>
            <a:endParaRPr b="1" u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3" name="Google Shape;133;p1"/>
          <p:cNvSpPr/>
          <p:nvPr/>
        </p:nvSpPr>
        <p:spPr>
          <a:xfrm>
            <a:off x="0" y="-184680"/>
            <a:ext cx="184320" cy="36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1"/>
          <p:cNvSpPr/>
          <p:nvPr/>
        </p:nvSpPr>
        <p:spPr>
          <a:xfrm>
            <a:off x="721670" y="5006853"/>
            <a:ext cx="4514400" cy="4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i="0" u="none" strike="noStrike" cap="none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Сравнение результатов измерений детектора КЕДР с данными экспериментов из таблицы PDG.</a:t>
            </a:r>
            <a:endParaRPr sz="110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35" name="Google Shape;13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3480" y="87840"/>
            <a:ext cx="659160" cy="789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3790" y="875132"/>
            <a:ext cx="1919160" cy="18611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830190" y="871172"/>
            <a:ext cx="1927440" cy="186912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1"/>
          <p:cNvSpPr/>
          <p:nvPr/>
        </p:nvSpPr>
        <p:spPr>
          <a:xfrm>
            <a:off x="584870" y="2736693"/>
            <a:ext cx="4700100" cy="2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i="0" u="none" strike="noStrike" cap="none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Распределение по </a:t>
            </a:r>
            <a:r>
              <a:rPr lang="ru-RU" sz="1100" i="1" u="none" strike="noStrike" cap="none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</a:t>
            </a:r>
            <a:r>
              <a:rPr lang="ru-RU" sz="1100" i="1" u="none" strike="noStrike" cap="none" baseline="-25000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bc</a:t>
            </a:r>
            <a:r>
              <a:rPr lang="ru-RU" sz="1100" i="0" u="none" strike="noStrike" cap="none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слева -  для </a:t>
            </a:r>
            <a:r>
              <a:rPr lang="ru-RU" sz="1100" i="1" u="none" strike="noStrike" cap="none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lang="ru-RU" sz="1100" i="1" u="none" strike="noStrike" cap="none" baseline="30000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</a:t>
            </a:r>
            <a:r>
              <a:rPr lang="ru-RU" sz="1100" i="1" u="none" strike="noStrike" cap="none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→K</a:t>
            </a:r>
            <a:r>
              <a:rPr lang="ru-RU" sz="1100" i="0" u="none" strike="noStrike" cap="none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π, справа – для </a:t>
            </a:r>
            <a:r>
              <a:rPr lang="ru-RU" sz="1100" i="1" u="none" strike="noStrike" cap="none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lang="ru-RU" sz="1100" i="1" u="none" strike="noStrike" cap="none" baseline="30000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</a:t>
            </a:r>
            <a:r>
              <a:rPr lang="ru-RU" sz="1100" i="1" u="none" strike="noStrike" cap="none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→K</a:t>
            </a:r>
            <a:r>
              <a:rPr lang="ru-RU" sz="1100" i="0" u="none" strike="noStrike" cap="none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ππ.</a:t>
            </a:r>
            <a:endParaRPr sz="1100" u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39" name="Google Shape;139;p1" title="d0_combination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19666" y="2996425"/>
            <a:ext cx="2241410" cy="2105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Google Shape;140;p1" title="dp_combination.png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694100" y="2979550"/>
            <a:ext cx="2241400" cy="2105576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1"/>
          <p:cNvSpPr txBox="1"/>
          <p:nvPr/>
        </p:nvSpPr>
        <p:spPr>
          <a:xfrm>
            <a:off x="584875" y="6227675"/>
            <a:ext cx="11205300" cy="523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b="1" dirty="0">
                <a:latin typeface="Times New Roman"/>
                <a:ea typeface="Times New Roman"/>
                <a:cs typeface="Times New Roman"/>
                <a:sym typeface="Times New Roman"/>
              </a:rPr>
              <a:t>ПФНИ</a:t>
            </a:r>
            <a:r>
              <a:rPr lang="ru-RU" sz="1100" dirty="0">
                <a:latin typeface="Times New Roman"/>
                <a:ea typeface="Times New Roman"/>
                <a:cs typeface="Times New Roman"/>
                <a:sym typeface="Times New Roman"/>
              </a:rPr>
              <a:t> 1.3.3.1. (Физика элементарных частиц и фундаментальных взаимодействий). </a:t>
            </a:r>
            <a:endParaRPr sz="11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just"/>
            <a:r>
              <a:rPr lang="ru-RU" sz="1100" b="1" dirty="0">
                <a:latin typeface="Times New Roman"/>
                <a:ea typeface="Times New Roman"/>
                <a:cs typeface="Times New Roman"/>
                <a:sym typeface="Times New Roman"/>
              </a:rPr>
              <a:t>Государственное задание</a:t>
            </a:r>
            <a:r>
              <a:rPr lang="ru-RU" sz="11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1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100" dirty="0" smtClean="0">
                <a:latin typeface="Times New Roman"/>
                <a:ea typeface="Times New Roman"/>
                <a:cs typeface="Times New Roman"/>
                <a:sym typeface="Times New Roman"/>
              </a:rPr>
              <a:t>«</a:t>
            </a:r>
            <a:r>
              <a:rPr lang="ru-RU" sz="1100" dirty="0">
                <a:latin typeface="Times New Roman"/>
                <a:ea typeface="Times New Roman"/>
                <a:cs typeface="Times New Roman"/>
                <a:sym typeface="Times New Roman"/>
              </a:rPr>
              <a:t>Исследование свойств тяжелых кварков и лептонов» (FWGM-2025-0058)</a:t>
            </a:r>
            <a:endParaRPr sz="11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375</Words>
  <Application>Microsoft Office PowerPoint</Application>
  <PresentationFormat>Широкоэкранный</PresentationFormat>
  <Paragraphs>18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11</vt:i4>
      </vt:variant>
      <vt:variant>
        <vt:lpstr>Заголовки слайдов</vt:lpstr>
      </vt:variant>
      <vt:variant>
        <vt:i4>1</vt:i4>
      </vt:variant>
    </vt:vector>
  </HeadingPairs>
  <TitlesOfParts>
    <vt:vector size="16" baseType="lpstr">
      <vt:lpstr>Times New Roman</vt:lpstr>
      <vt:lpstr>Open Sans</vt:lpstr>
      <vt:lpstr>Arial</vt:lpstr>
      <vt:lpstr>Calibri</vt:lpstr>
      <vt:lpstr>1_Тема Office</vt:lpstr>
      <vt:lpstr>1_Тема Office</vt:lpstr>
      <vt:lpstr>1_Тема Office</vt:lpstr>
      <vt:lpstr>1_Тема Office</vt:lpstr>
      <vt:lpstr>1_Тема Office</vt:lpstr>
      <vt:lpstr>1_Тема Office</vt:lpstr>
      <vt:lpstr>1_Тема Office</vt:lpstr>
      <vt:lpstr>1_Тема Office</vt:lpstr>
      <vt:lpstr>1_Тема Office</vt:lpstr>
      <vt:lpstr>1_Тема Office</vt:lpstr>
      <vt:lpstr>1_Тема Office</vt:lpstr>
      <vt:lpstr>Результат эксперимента КЕДР по измерению масс D-мезонов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 эксперимента КЕДР по измерению масс D-мезонов</dc:title>
  <dc:creator>Анастасия Голышева</dc:creator>
  <cp:lastModifiedBy>Aleksey V. Reznichenko</cp:lastModifiedBy>
  <cp:revision>1</cp:revision>
  <dcterms:created xsi:type="dcterms:W3CDTF">2019-05-20T10:35:54Z</dcterms:created>
  <dcterms:modified xsi:type="dcterms:W3CDTF">2025-11-25T03:10:55Z</dcterms:modified>
</cp:coreProperties>
</file>