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21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409253" y="0"/>
            <a:ext cx="10677042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 и Объединенный Институт Ядерных Исследований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2586" y="1533125"/>
            <a:ext cx="11189313" cy="116954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Авторы: ИЯФ СО РАН г. Новосибирск: Е.А.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Бехтенев</a:t>
            </a: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, М. И. Брызгунов, А.В. Бублей, А.Д. Гончаров, К.М. Горчаков, И.А. Гусев, Б.А. Довженко, А.А.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Жариков</a:t>
            </a: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, Г.В. Карпов, М.Н. Кондауров, Н.С. Кремнев, В.М. Панасюк, В.В.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Пархомчук</a:t>
            </a: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, В.А.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Полухин</a:t>
            </a: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, А.А.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Путьмаков</a:t>
            </a: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, В.Б. Рева, Д.В. Сеньков, В.А.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Чекавинский</a:t>
            </a: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, Э.Р.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Уразов</a:t>
            </a:r>
            <a:endParaRPr lang="ru-RU" sz="1400" i="1" dirty="0">
              <a:solidFill>
                <a:srgbClr val="1B4089"/>
              </a:solidFill>
              <a:ea typeface="Verdana" pitchFamily="34" charset="0"/>
            </a:endParaRPr>
          </a:p>
          <a:p>
            <a:pPr lvl="0" algn="just">
              <a:defRPr/>
            </a:pP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ОИЯИ г. Дубна: А.В. Бутенко, Е.В. Горбачев, В.А. Лебедев, И.Н. Мешков, И.Ю.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Николайчук</a:t>
            </a: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, К.Г. Осипов, Ю. В. Прокофьичев, В.С. Шпаков, С.В. Семенов, А.С. Сергеев, А.О. Сидорин, В.Л. Смирнов, Е.М.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Сыресин</a:t>
            </a:r>
            <a:r>
              <a:rPr lang="ru-RU" sz="1400" i="1" dirty="0">
                <a:solidFill>
                  <a:srgbClr val="1B4089"/>
                </a:solidFill>
                <a:ea typeface="Verdana" pitchFamily="34" charset="0"/>
              </a:rPr>
              <a:t>, Р.В. Тимонин, Г.В. Трубников, П.Р. </a:t>
            </a:r>
            <a:r>
              <a:rPr lang="ru-RU" sz="1400" i="1" dirty="0" err="1">
                <a:solidFill>
                  <a:srgbClr val="1B4089"/>
                </a:solidFill>
                <a:ea typeface="Verdana" pitchFamily="34" charset="0"/>
              </a:rPr>
              <a:t>Харьюзов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44403" y="6119338"/>
            <a:ext cx="5936434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ru-RU" sz="1050" dirty="0"/>
              <a:t>Брызгунов М.И., Рева В.Б., </a:t>
            </a:r>
            <a:r>
              <a:rPr lang="ru-RU" sz="1050" dirty="0" err="1"/>
              <a:t>Пархомчук</a:t>
            </a:r>
            <a:r>
              <a:rPr lang="ru-RU" sz="1050" dirty="0"/>
              <a:t> В.В</a:t>
            </a:r>
            <a:r>
              <a:rPr lang="ru-RU" sz="1050" dirty="0" smtClean="0"/>
              <a:t>.</a:t>
            </a:r>
            <a:r>
              <a:rPr lang="en-US" sz="1050" dirty="0" smtClean="0"/>
              <a:t> </a:t>
            </a:r>
            <a:r>
              <a:rPr lang="ru-RU" sz="1050" dirty="0" smtClean="0"/>
              <a:t>и др.,. </a:t>
            </a:r>
            <a:r>
              <a:rPr lang="ru-RU" sz="1050" dirty="0"/>
              <a:t>Электронное охлаждение на низкую и высокую энергии в проекте </a:t>
            </a:r>
            <a:r>
              <a:rPr lang="en-US" sz="1050" dirty="0"/>
              <a:t>NICA: </a:t>
            </a:r>
            <a:r>
              <a:rPr lang="ru-RU" sz="1050" dirty="0"/>
              <a:t>разработка, тестирование и эксперимент. </a:t>
            </a:r>
            <a:r>
              <a:rPr lang="en-US" sz="1050" dirty="0" smtClean="0"/>
              <a:t>XXIX </a:t>
            </a:r>
            <a:r>
              <a:rPr lang="ru-RU" sz="1050" dirty="0"/>
              <a:t>Международная конференция по ускорителям заряженных частиц (</a:t>
            </a:r>
            <a:r>
              <a:rPr lang="en-US" sz="1050" dirty="0" err="1"/>
              <a:t>RuPAC</a:t>
            </a:r>
            <a:r>
              <a:rPr lang="en-US" sz="1050" dirty="0"/>
              <a:t> 25), 15 – 19 September 2025, Saint-Petersburg, </a:t>
            </a:r>
            <a:r>
              <a:rPr lang="ru-RU" sz="1050" dirty="0"/>
              <a:t>Сборник докладов стр. 73. </a:t>
            </a:r>
            <a:r>
              <a:rPr lang="ru-RU" sz="1050" dirty="0" smtClean="0"/>
              <a:t>Статья для журнала в печати.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53527" y="985225"/>
            <a:ext cx="10972585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Первое в России (а возможно и в </a:t>
            </a:r>
            <a:r>
              <a:rPr lang="ru-RU" sz="1800" b="1" dirty="0" smtClean="0">
                <a:solidFill>
                  <a:srgbClr val="18397A"/>
                </a:solidFill>
              </a:rPr>
              <a:t>мире) </a:t>
            </a:r>
            <a:r>
              <a:rPr lang="ru-RU" sz="1800" b="1" dirty="0">
                <a:solidFill>
                  <a:srgbClr val="18397A"/>
                </a:solidFill>
              </a:rPr>
              <a:t>накопление тяжелых ионов в продольном фазовом пространстве с использованием электронного охлаждения 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64BFBE-718E-4752-A019-5CA02D421BB5}"/>
              </a:ext>
            </a:extLst>
          </p:cNvPr>
          <p:cNvSpPr/>
          <p:nvPr/>
        </p:nvSpPr>
        <p:spPr>
          <a:xfrm>
            <a:off x="647296" y="6581001"/>
            <a:ext cx="54473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Иллюстрация принципа инжекции ионов в неустойчивую фазу ВЧ-</a:t>
            </a:r>
            <a:r>
              <a:rPr lang="ru-RU" sz="1200" dirty="0" err="1"/>
              <a:t>сепаратрисы</a:t>
            </a:r>
            <a:r>
              <a:rPr lang="ru-RU" sz="1200" dirty="0"/>
              <a:t>).</a:t>
            </a:r>
            <a:endParaRPr lang="en-US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549132" y="4502792"/>
            <a:ext cx="49372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Десять инжекций пучка в Бустер с периодом 200 </a:t>
            </a:r>
            <a:r>
              <a:rPr lang="ru-RU" sz="1200" dirty="0" err="1"/>
              <a:t>мс</a:t>
            </a:r>
            <a:r>
              <a:rPr lang="ru-RU" sz="1200"/>
              <a:t> с </a:t>
            </a:r>
            <a:r>
              <a:rPr lang="ru-RU" sz="1200" dirty="0"/>
              <a:t>использованием </a:t>
            </a:r>
            <a:r>
              <a:rPr lang="ru-RU" sz="1200"/>
              <a:t>электронного </a:t>
            </a:r>
            <a:r>
              <a:rPr lang="ru-RU" sz="1200" smtClean="0"/>
              <a:t>охлаждения.</a:t>
            </a:r>
            <a:endParaRPr lang="en-US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93976" y="2647888"/>
            <a:ext cx="65980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Система электронного охлаждения “Бустера” НИКА предназначена для накопления пучка ионов при инжекции (на энергии ионов 3.2 МэВ/н), а также для его подготовки к выпуску в кольцо «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Нуклотрон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».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Данная система была разработана и испытана в ИЯФ СО РАН после чего поставлена в ОИЯИ.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В 2025 г. в результате совместной работы ОИЯИ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и ИЯФ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продемонстрирована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многократная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инжекция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 продольном фазовом пространстве с использованием электронного охлаждения. Инжекция происходила в неустойчивую фазу ВЧ, после чего ионы под действием электронного охлаждения захватывались внутри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сепаратрисы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 результате многократной инжекции интенсивность пучка была увеличена в 6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раз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" name="Рисунок 1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42"/>
          <a:stretch/>
        </p:blipFill>
        <p:spPr bwMode="auto">
          <a:xfrm>
            <a:off x="615819" y="2678654"/>
            <a:ext cx="4634865" cy="1805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Рисунок 18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96" r="6042" b="8764"/>
          <a:stretch/>
        </p:blipFill>
        <p:spPr bwMode="auto">
          <a:xfrm>
            <a:off x="2043953" y="4980790"/>
            <a:ext cx="3385279" cy="17391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8167</TotalTime>
  <Words>382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Первое в России (а возможно и в мире) накопление тяжелых ионов в продольном фазовом пространстве с использованием электронного охлаждения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666</cp:revision>
  <cp:lastPrinted>2020-01-14T01:52:00Z</cp:lastPrinted>
  <dcterms:created xsi:type="dcterms:W3CDTF">2019-05-20T10:35:54Z</dcterms:created>
  <dcterms:modified xsi:type="dcterms:W3CDTF">2025-11-27T10:56:42Z</dcterms:modified>
</cp:coreProperties>
</file>