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63470"/>
    <a:srgbClr val="18397A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3" d="100"/>
          <a:sy n="73" d="100"/>
        </p:scale>
        <p:origin x="-1236" y="-102"/>
      </p:cViewPr>
      <p:guideLst>
        <p:guide orient="horz" pos="2160"/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s11468-025-03199-7" TargetMode="Externa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hyperlink" Target="https://doi.org/10.1016/j.infrared.2025.10604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</a:t>
            </a:r>
            <a:r>
              <a:rPr lang="ru-RU" sz="2400" dirty="0" smtClean="0">
                <a:solidFill>
                  <a:srgbClr val="163470"/>
                </a:solidFill>
                <a:latin typeface="Calibri"/>
              </a:rPr>
              <a:t>НГУ</a:t>
            </a:r>
            <a:r>
              <a:rPr lang="ru-RU" sz="2400" baseline="30000" dirty="0" smtClean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2400" dirty="0">
                <a:solidFill>
                  <a:srgbClr val="163470"/>
                </a:solidFill>
                <a:latin typeface="Calibri"/>
              </a:rPr>
              <a:t>, НТЦУП </a:t>
            </a:r>
            <a:r>
              <a:rPr lang="ru-RU" sz="2400" dirty="0" smtClean="0">
                <a:solidFill>
                  <a:srgbClr val="163470"/>
                </a:solidFill>
                <a:latin typeface="Calibri"/>
              </a:rPr>
              <a:t>РАН</a:t>
            </a:r>
            <a:r>
              <a:rPr lang="ru-RU" sz="2400" baseline="30000" dirty="0" smtClean="0">
                <a:solidFill>
                  <a:srgbClr val="163470"/>
                </a:solidFill>
                <a:latin typeface="Calibri"/>
              </a:rPr>
              <a:t>3</a:t>
            </a:r>
            <a:endParaRPr kumimoji="0" lang="ru-RU" sz="2400" b="1" i="0" u="none" strike="noStrike" kern="1200" cap="none" spc="0" normalizeH="0" baseline="3000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60795" y="1601813"/>
            <a:ext cx="6003984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В.В.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Герасимов</a:t>
            </a:r>
            <a:r>
              <a:rPr kumimoji="0" lang="ru-RU" sz="1400" b="1" i="1" u="none" strike="noStrike" kern="1200" cap="none" spc="0" normalizeH="0" baseline="3000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1,2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В.Д. Куко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тенко</a:t>
            </a:r>
            <a:r>
              <a:rPr lang="ru-RU" sz="1400" b="1" i="1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В.С.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Ванда</a:t>
            </a:r>
            <a:r>
              <a:rPr lang="ru-RU" sz="1400" b="1" i="1" baseline="30000" dirty="0" smtClean="0">
                <a:solidFill>
                  <a:srgbClr val="1B4089"/>
                </a:solidFill>
                <a:ea typeface="Verdana" pitchFamily="34" charset="0"/>
              </a:rPr>
              <a:t>1,2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 Г.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Лемзяков</a:t>
            </a:r>
            <a:r>
              <a:rPr lang="ru-RU" sz="1400" b="1" i="1" baseline="30000" dirty="0" smtClean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А.Г. Кочнева</a:t>
            </a:r>
            <a:r>
              <a:rPr lang="ru-RU" sz="1400" b="1" i="1" baseline="30000" dirty="0" smtClean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А.К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Никитин</a:t>
            </a:r>
            <a:r>
              <a:rPr lang="ru-RU" sz="1400" b="1" i="1" baseline="30000" dirty="0" smtClean="0">
                <a:solidFill>
                  <a:srgbClr val="1B4089"/>
                </a:solidFill>
                <a:ea typeface="Verdana" pitchFamily="34" charset="0"/>
              </a:rPr>
              <a:t>3</a:t>
            </a:r>
            <a:endParaRPr lang="ru-RU" sz="1400" b="1" i="1" dirty="0">
              <a:solidFill>
                <a:srgbClr val="1B4089"/>
              </a:solidFill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4915" y="3995680"/>
            <a:ext cx="5093021" cy="28623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r>
              <a:rPr kumimoji="0" lang="ru-RU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Публикации и патенты: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US" sz="1000" dirty="0"/>
              <a:t>1. </a:t>
            </a:r>
            <a:r>
              <a:rPr lang="en-US" sz="1000" dirty="0" smtClean="0"/>
              <a:t>1. </a:t>
            </a:r>
            <a:r>
              <a:rPr lang="en-US" sz="1000" dirty="0" err="1" smtClean="0"/>
              <a:t>Gerasimov</a:t>
            </a:r>
            <a:r>
              <a:rPr lang="en-US" sz="1000" dirty="0" smtClean="0"/>
              <a:t>, V.V.; </a:t>
            </a:r>
            <a:r>
              <a:rPr lang="en-US" sz="1000" dirty="0" err="1" smtClean="0"/>
              <a:t>Nikitin</a:t>
            </a:r>
            <a:r>
              <a:rPr lang="en-US" sz="1000" dirty="0" smtClean="0"/>
              <a:t>, </a:t>
            </a:r>
            <a:r>
              <a:rPr lang="ru-RU" sz="1000" dirty="0" smtClean="0"/>
              <a:t>А</a:t>
            </a:r>
            <a:r>
              <a:rPr lang="en-US" sz="1000" dirty="0" smtClean="0"/>
              <a:t>.</a:t>
            </a:r>
            <a:r>
              <a:rPr lang="ru-RU" sz="1000" dirty="0" smtClean="0"/>
              <a:t>К</a:t>
            </a:r>
            <a:r>
              <a:rPr lang="en-US" sz="1000" dirty="0" smtClean="0"/>
              <a:t>.; Vanda, V.S.; </a:t>
            </a:r>
            <a:r>
              <a:rPr lang="en-US" sz="1000" dirty="0" err="1" smtClean="0"/>
              <a:t>Lemzyakov</a:t>
            </a:r>
            <a:r>
              <a:rPr lang="en-US" sz="1000" dirty="0" smtClean="0"/>
              <a:t>, </a:t>
            </a:r>
            <a:r>
              <a:rPr lang="ru-RU" sz="1000" dirty="0" smtClean="0"/>
              <a:t>А</a:t>
            </a:r>
            <a:r>
              <a:rPr lang="en-US" sz="1000" dirty="0" smtClean="0"/>
              <a:t>.G.; and </a:t>
            </a:r>
            <a:r>
              <a:rPr lang="en-US" sz="1000" dirty="0" err="1" smtClean="0"/>
              <a:t>Azarov</a:t>
            </a:r>
            <a:r>
              <a:rPr lang="en-US" sz="1000" dirty="0" smtClean="0"/>
              <a:t>, I.</a:t>
            </a:r>
            <a:r>
              <a:rPr lang="ru-RU" sz="1000" dirty="0" smtClean="0"/>
              <a:t>А</a:t>
            </a:r>
            <a:r>
              <a:rPr lang="en-US" sz="1000" dirty="0" smtClean="0"/>
              <a:t>. Dispersion of attenuation of surface </a:t>
            </a:r>
            <a:r>
              <a:rPr lang="en-US" sz="1000" dirty="0" err="1" smtClean="0"/>
              <a:t>plas-mon</a:t>
            </a:r>
            <a:r>
              <a:rPr lang="en-US" sz="1000" dirty="0" smtClean="0"/>
              <a:t> </a:t>
            </a:r>
            <a:r>
              <a:rPr lang="en-US" sz="1000" dirty="0" err="1" smtClean="0"/>
              <a:t>polaritons</a:t>
            </a:r>
            <a:r>
              <a:rPr lang="en-US" sz="1000" dirty="0" smtClean="0"/>
              <a:t> on metal in the terahertz range. J. Infrared </a:t>
            </a:r>
            <a:r>
              <a:rPr lang="en-US" sz="1000" dirty="0" err="1" smtClean="0"/>
              <a:t>Millim</a:t>
            </a:r>
            <a:r>
              <a:rPr lang="en-US" sz="1000" dirty="0" smtClean="0"/>
              <a:t>. </a:t>
            </a:r>
            <a:r>
              <a:rPr lang="en-US" sz="1000" dirty="0" err="1" smtClean="0"/>
              <a:t>Terahz</a:t>
            </a:r>
            <a:r>
              <a:rPr lang="en-US" sz="1000" dirty="0" smtClean="0"/>
              <a:t>. Waves 2025, 46, 32, doi:10.1007/s10762-025-01051-x.</a:t>
            </a:r>
            <a:endParaRPr lang="ru-RU" sz="1000" dirty="0" smtClean="0"/>
          </a:p>
          <a:p>
            <a:r>
              <a:rPr lang="ru-RU" sz="1000" dirty="0" smtClean="0"/>
              <a:t>2. </a:t>
            </a:r>
            <a:r>
              <a:rPr lang="en-US" sz="1000" dirty="0" err="1" smtClean="0"/>
              <a:t>Kukotenko</a:t>
            </a:r>
            <a:r>
              <a:rPr lang="ru-RU" sz="1000" dirty="0" smtClean="0"/>
              <a:t>, </a:t>
            </a:r>
            <a:r>
              <a:rPr lang="en-US" sz="1000" dirty="0" smtClean="0"/>
              <a:t>V</a:t>
            </a:r>
            <a:r>
              <a:rPr lang="ru-RU" sz="1000" dirty="0" smtClean="0"/>
              <a:t>.</a:t>
            </a:r>
            <a:r>
              <a:rPr lang="en-US" sz="1000" dirty="0" smtClean="0"/>
              <a:t>D</a:t>
            </a:r>
            <a:r>
              <a:rPr lang="ru-RU" sz="1000" dirty="0" smtClean="0"/>
              <a:t>., </a:t>
            </a:r>
            <a:r>
              <a:rPr lang="en-US" sz="1000" dirty="0" err="1" smtClean="0"/>
              <a:t>Gerasimov</a:t>
            </a:r>
            <a:r>
              <a:rPr lang="ru-RU" sz="1000" dirty="0" smtClean="0"/>
              <a:t>, </a:t>
            </a:r>
            <a:r>
              <a:rPr lang="en-US" sz="1000" dirty="0" smtClean="0"/>
              <a:t>V</a:t>
            </a:r>
            <a:r>
              <a:rPr lang="ru-RU" sz="1000" dirty="0" smtClean="0"/>
              <a:t>.</a:t>
            </a:r>
            <a:r>
              <a:rPr lang="en-US" sz="1000" dirty="0" smtClean="0"/>
              <a:t>V</a:t>
            </a:r>
            <a:r>
              <a:rPr lang="ru-RU" sz="1000" dirty="0" smtClean="0"/>
              <a:t>., </a:t>
            </a:r>
            <a:r>
              <a:rPr lang="en-US" sz="1000" dirty="0" err="1" smtClean="0"/>
              <a:t>Lemzyakov</a:t>
            </a:r>
            <a:r>
              <a:rPr lang="ru-RU" sz="1000" dirty="0" smtClean="0"/>
              <a:t>, </a:t>
            </a:r>
            <a:r>
              <a:rPr lang="en-US" sz="1000" dirty="0" smtClean="0"/>
              <a:t>A</a:t>
            </a:r>
            <a:r>
              <a:rPr lang="ru-RU" sz="1000" dirty="0" smtClean="0"/>
              <a:t>.</a:t>
            </a:r>
            <a:r>
              <a:rPr lang="en-US" sz="1000" dirty="0" smtClean="0"/>
              <a:t>G</a:t>
            </a:r>
            <a:r>
              <a:rPr lang="ru-RU" sz="1000" dirty="0" smtClean="0"/>
              <a:t>. </a:t>
            </a:r>
            <a:r>
              <a:rPr lang="en-US" sz="1000" dirty="0" smtClean="0"/>
              <a:t>et al</a:t>
            </a:r>
            <a:r>
              <a:rPr lang="ru-RU" sz="1000" dirty="0" smtClean="0"/>
              <a:t>. </a:t>
            </a:r>
            <a:r>
              <a:rPr lang="en-US" sz="1000" dirty="0" smtClean="0"/>
              <a:t>Methods of Measuring the Depth of Penetration of the Field of Terahertz Surface Plasmon-</a:t>
            </a:r>
            <a:r>
              <a:rPr lang="en-US" sz="1000" dirty="0" err="1" smtClean="0"/>
              <a:t>Polaritons</a:t>
            </a:r>
            <a:r>
              <a:rPr lang="en-US" sz="1000" dirty="0" smtClean="0"/>
              <a:t> into Air. </a:t>
            </a:r>
            <a:r>
              <a:rPr lang="en-US" sz="1000" dirty="0" err="1" smtClean="0"/>
              <a:t>Instrum</a:t>
            </a:r>
            <a:r>
              <a:rPr lang="en-US" sz="1000" dirty="0" smtClean="0"/>
              <a:t> Exp Tech</a:t>
            </a:r>
            <a:r>
              <a:rPr lang="ru-RU" sz="1000" dirty="0" smtClean="0"/>
              <a:t> 68, 86–95 (2025). </a:t>
            </a:r>
            <a:r>
              <a:rPr lang="en-US" sz="1000" dirty="0" smtClean="0"/>
              <a:t>https</a:t>
            </a:r>
            <a:r>
              <a:rPr lang="ru-RU" sz="1000" dirty="0" smtClean="0"/>
              <a:t>://</a:t>
            </a:r>
            <a:r>
              <a:rPr lang="en-US" sz="1000" dirty="0" err="1" smtClean="0"/>
              <a:t>doi</a:t>
            </a:r>
            <a:r>
              <a:rPr lang="ru-RU" sz="1000" dirty="0" smtClean="0"/>
              <a:t>.</a:t>
            </a:r>
            <a:r>
              <a:rPr lang="en-US" sz="1000" dirty="0" smtClean="0"/>
              <a:t>org</a:t>
            </a:r>
            <a:r>
              <a:rPr lang="ru-RU" sz="1000" dirty="0" smtClean="0"/>
              <a:t>/10.1134/</a:t>
            </a:r>
            <a:r>
              <a:rPr lang="en-US" sz="1000" dirty="0" smtClean="0"/>
              <a:t>S</a:t>
            </a:r>
            <a:r>
              <a:rPr lang="ru-RU" sz="1000" dirty="0" smtClean="0"/>
              <a:t>0020441225700162.</a:t>
            </a:r>
          </a:p>
          <a:p>
            <a:r>
              <a:rPr lang="en-US" sz="1000" dirty="0" smtClean="0"/>
              <a:t>3. </a:t>
            </a:r>
            <a:r>
              <a:rPr lang="en-US" sz="1000" dirty="0" err="1" smtClean="0"/>
              <a:t>Kukotenko</a:t>
            </a:r>
            <a:r>
              <a:rPr lang="en-US" sz="1000" dirty="0" smtClean="0"/>
              <a:t>, V.D., </a:t>
            </a:r>
            <a:r>
              <a:rPr lang="en-US" sz="1000" dirty="0" err="1" smtClean="0"/>
              <a:t>Gerasimov</a:t>
            </a:r>
            <a:r>
              <a:rPr lang="en-US" sz="1000" dirty="0" smtClean="0"/>
              <a:t>, V.V., Vanda, V.S. et al. Determining the Depth of Penetration of the THz Surface Plasmon </a:t>
            </a:r>
            <a:r>
              <a:rPr lang="en-US" sz="1000" dirty="0" err="1" smtClean="0"/>
              <a:t>Polariton</a:t>
            </a:r>
            <a:r>
              <a:rPr lang="en-US" sz="1000" dirty="0" smtClean="0"/>
              <a:t> Field into Air by the Shielding Technique. </a:t>
            </a:r>
            <a:r>
              <a:rPr lang="en-US" sz="1000" dirty="0" err="1" smtClean="0"/>
              <a:t>Plasmonics</a:t>
            </a:r>
            <a:r>
              <a:rPr lang="en-US" sz="1000" dirty="0" smtClean="0"/>
              <a:t> (2025). </a:t>
            </a:r>
            <a:r>
              <a:rPr lang="en-US" sz="1000" u="sng" dirty="0" smtClean="0">
                <a:hlinkClick r:id="rId3"/>
              </a:rPr>
              <a:t>https</a:t>
            </a:r>
            <a:r>
              <a:rPr lang="ru-RU" sz="1000" u="sng" dirty="0" smtClean="0">
                <a:hlinkClick r:id="rId3"/>
              </a:rPr>
              <a:t>://</a:t>
            </a:r>
            <a:r>
              <a:rPr lang="en-US" sz="1000" u="sng" dirty="0" err="1" smtClean="0">
                <a:hlinkClick r:id="rId3"/>
              </a:rPr>
              <a:t>doi</a:t>
            </a:r>
            <a:r>
              <a:rPr lang="ru-RU" sz="1000" u="sng" dirty="0" smtClean="0">
                <a:hlinkClick r:id="rId3"/>
              </a:rPr>
              <a:t>.</a:t>
            </a:r>
            <a:r>
              <a:rPr lang="en-US" sz="1000" u="sng" dirty="0" smtClean="0">
                <a:hlinkClick r:id="rId3"/>
              </a:rPr>
              <a:t>org</a:t>
            </a:r>
            <a:r>
              <a:rPr lang="ru-RU" sz="1000" u="sng" dirty="0" smtClean="0">
                <a:hlinkClick r:id="rId3"/>
              </a:rPr>
              <a:t>/10.1007/</a:t>
            </a:r>
            <a:r>
              <a:rPr lang="en-US" sz="1000" u="sng" dirty="0" smtClean="0">
                <a:hlinkClick r:id="rId3"/>
              </a:rPr>
              <a:t>s</a:t>
            </a:r>
            <a:r>
              <a:rPr lang="ru-RU" sz="1000" u="sng" dirty="0" smtClean="0">
                <a:hlinkClick r:id="rId3"/>
              </a:rPr>
              <a:t>11468-025-03199-7</a:t>
            </a:r>
            <a:r>
              <a:rPr lang="ru-RU" sz="1000" dirty="0" smtClean="0"/>
              <a:t>.</a:t>
            </a:r>
          </a:p>
          <a:p>
            <a:r>
              <a:rPr lang="en-US" sz="1000" dirty="0" smtClean="0"/>
              <a:t>4. V.V. </a:t>
            </a:r>
            <a:r>
              <a:rPr lang="en-US" sz="1000" dirty="0" err="1" smtClean="0"/>
              <a:t>Gerasimov</a:t>
            </a:r>
            <a:r>
              <a:rPr lang="en-US" sz="1000" dirty="0" smtClean="0"/>
              <a:t>, V.S. Vanda, A.G. </a:t>
            </a:r>
            <a:r>
              <a:rPr lang="en-US" sz="1000" dirty="0" err="1" smtClean="0"/>
              <a:t>Lemzyakov</a:t>
            </a:r>
            <a:r>
              <a:rPr lang="en-US" sz="1000" dirty="0" smtClean="0"/>
              <a:t>, A.G. </a:t>
            </a:r>
            <a:r>
              <a:rPr lang="en-US" sz="1000" dirty="0" err="1" smtClean="0"/>
              <a:t>Kocheneva</a:t>
            </a:r>
            <a:r>
              <a:rPr lang="en-US" sz="1000" dirty="0" smtClean="0"/>
              <a:t>, V.P. </a:t>
            </a:r>
            <a:r>
              <a:rPr lang="en-US" sz="1000" dirty="0" err="1" smtClean="0"/>
              <a:t>Nazmov</a:t>
            </a:r>
            <a:r>
              <a:rPr lang="en-US" sz="1000" dirty="0" smtClean="0"/>
              <a:t>, I.A. </a:t>
            </a:r>
            <a:r>
              <a:rPr lang="en-US" sz="1000" dirty="0" err="1" smtClean="0"/>
              <a:t>Azarov</a:t>
            </a:r>
            <a:r>
              <a:rPr lang="en-US" sz="1000" dirty="0" smtClean="0"/>
              <a:t>, L.S. </a:t>
            </a:r>
            <a:r>
              <a:rPr lang="en-US" sz="1000" dirty="0" err="1" smtClean="0"/>
              <a:t>Kuznetsova</a:t>
            </a:r>
            <a:r>
              <a:rPr lang="en-US" sz="1000" dirty="0" smtClean="0"/>
              <a:t>, A.I. </a:t>
            </a:r>
            <a:r>
              <a:rPr lang="en-US" sz="1000" dirty="0" err="1" smtClean="0"/>
              <a:t>Ivanov</a:t>
            </a:r>
            <a:r>
              <a:rPr lang="en-US" sz="1000" dirty="0" smtClean="0"/>
              <a:t>, A.</a:t>
            </a:r>
            <a:r>
              <a:rPr lang="ru-RU" sz="1000" dirty="0" smtClean="0"/>
              <a:t>К</a:t>
            </a:r>
            <a:r>
              <a:rPr lang="en-US" sz="1000" dirty="0" smtClean="0"/>
              <a:t>. </a:t>
            </a:r>
            <a:r>
              <a:rPr lang="en-US" sz="1000" dirty="0" err="1" smtClean="0"/>
              <a:t>Nikitin</a:t>
            </a:r>
            <a:r>
              <a:rPr lang="en-US" sz="1000" dirty="0" smtClean="0"/>
              <a:t>, Study of dispersion of the evaporated gold permittivity in terahertz range based on characteristics of surface </a:t>
            </a:r>
            <a:r>
              <a:rPr lang="en-US" sz="1000" dirty="0" err="1" smtClean="0"/>
              <a:t>plasmon</a:t>
            </a:r>
            <a:r>
              <a:rPr lang="en-US" sz="1000" dirty="0" smtClean="0"/>
              <a:t> </a:t>
            </a:r>
            <a:r>
              <a:rPr lang="en-US" sz="1000" dirty="0" err="1" smtClean="0"/>
              <a:t>polaritons</a:t>
            </a:r>
            <a:r>
              <a:rPr lang="en-US" sz="1000" dirty="0" smtClean="0"/>
              <a:t>, Infrared Physics &amp; Technology, V. 150, 2025, P. 106046, </a:t>
            </a:r>
            <a:r>
              <a:rPr lang="en-US" sz="1000" u="sng" dirty="0" smtClean="0">
                <a:hlinkClick r:id="rId4"/>
              </a:rPr>
              <a:t>https://doi.org/10.1016/j.infrared.2025.106046</a:t>
            </a:r>
            <a:r>
              <a:rPr lang="en-US" sz="1000" dirty="0" smtClean="0"/>
              <a:t>.</a:t>
            </a:r>
            <a:endParaRPr lang="ru-RU" sz="1000" dirty="0" smtClean="0"/>
          </a:p>
          <a:p>
            <a:r>
              <a:rPr lang="ru-RU" sz="1000" dirty="0" smtClean="0"/>
              <a:t>5. В. В. Герасимов, А. К. Никитин, В. Д. </a:t>
            </a:r>
            <a:r>
              <a:rPr lang="ru-RU" sz="1000" dirty="0" err="1" smtClean="0"/>
              <a:t>Кукотенко</a:t>
            </a:r>
            <a:r>
              <a:rPr lang="ru-RU" sz="1000" dirty="0" smtClean="0"/>
              <a:t>, Способ отражения </a:t>
            </a:r>
            <a:r>
              <a:rPr lang="ru-RU" sz="1000" dirty="0" err="1" smtClean="0"/>
              <a:t>терагерцевых</a:t>
            </a:r>
            <a:r>
              <a:rPr lang="ru-RU" sz="1000" dirty="0" smtClean="0"/>
              <a:t> поверхностных </a:t>
            </a:r>
            <a:r>
              <a:rPr lang="ru-RU" sz="1000" dirty="0" err="1" smtClean="0"/>
              <a:t>плазмон-поляритонов</a:t>
            </a:r>
            <a:r>
              <a:rPr lang="ru-RU" sz="1000" dirty="0" smtClean="0"/>
              <a:t> // Патент РФ RU 2848949, </a:t>
            </a:r>
            <a:r>
              <a:rPr lang="ru-RU" sz="1000" dirty="0" err="1" smtClean="0"/>
              <a:t>Бюл</a:t>
            </a:r>
            <a:r>
              <a:rPr lang="ru-RU" sz="1000" dirty="0" smtClean="0"/>
              <a:t>. №30 от 21.10.2025.</a:t>
            </a:r>
            <a:endParaRPr lang="ru-RU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6030686" y="2127975"/>
            <a:ext cx="5856513" cy="433813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С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использованием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</a:rPr>
              <a:t>терагерцевого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 (ТГц) излучения Новосибирского ЛСЭ выполнены исследования дисперсии потерь поверхностных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</a:rPr>
              <a:t>плазмон-поляритонов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(ППП) при распространении по золотым металлическим пленкам (напыление проводилось в ИЯФ СО РАН), а также измерены их эффективные оптических константы во всем ТГц диапазоне перестройки ЛСЭ (0.8 – 6 ТГц). Эксперименты проводились с использованием разработанного в ИЯФ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</a:rPr>
              <a:t>плазмонного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интерферометра Майкельсона и метода экранирования поля ППП. Данные результаты являются достоверными в отличие от предшествующих им результатов, полученных другими исследователями, начиная с 1970-х годов. Обнаружено, что с ростом длины волны вклад потерь ППП на рассеяние нелинейно возрастает, превышая омические потери в металле в несколько десятков раз (рис. 1 а). Дисперсия эффективных оптических констант пленок качественна похожа на классическую модель Друде, однако их абсолютные значения на порядок меньше справочных для объемного металла (рис. 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1 б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). Потери на рассеяние ППП можно полностью подавить нанесением на поверхность металла субмикронных слоев диэлектрика, причем эффективная толщина диэлектрика линейно возрастает с ростом длины волны. Последний результат свидетельствует о перспективности использования ППП в ТГц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</a:rPr>
              <a:t>плазмонике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в различных приложениях вплоть до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</a:rPr>
              <a:t>субТГц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диапазона.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2915" y="1233900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ТГц </a:t>
            </a:r>
            <a:r>
              <a:rPr lang="ru-RU" sz="1800" b="1" dirty="0" err="1">
                <a:solidFill>
                  <a:srgbClr val="18397A"/>
                </a:solidFill>
              </a:rPr>
              <a:t>плазмонная</a:t>
            </a:r>
            <a:r>
              <a:rPr lang="ru-RU" sz="1800" b="1" dirty="0">
                <a:solidFill>
                  <a:srgbClr val="18397A"/>
                </a:solidFill>
              </a:rPr>
              <a:t> рефрактометрия композитных слоев из </a:t>
            </a:r>
            <a:r>
              <a:rPr lang="ru-RU" sz="1800" b="1" dirty="0" err="1">
                <a:solidFill>
                  <a:srgbClr val="18397A"/>
                </a:solidFill>
              </a:rPr>
              <a:t>графеновых</a:t>
            </a:r>
            <a:r>
              <a:rPr lang="ru-RU" sz="1800" b="1" dirty="0">
                <a:solidFill>
                  <a:srgbClr val="18397A"/>
                </a:solidFill>
              </a:rPr>
              <a:t> </a:t>
            </a:r>
            <a:r>
              <a:rPr lang="ru-RU" sz="1800" b="1" dirty="0" err="1">
                <a:solidFill>
                  <a:srgbClr val="18397A"/>
                </a:solidFill>
              </a:rPr>
              <a:t>наночастиц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5342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Рисунок 1 – Дисперсия радиационных потерь ППП (</a:t>
            </a:r>
            <a:r>
              <a:rPr lang="en-US" sz="900" dirty="0" smtClean="0"/>
              <a:t>a</a:t>
            </a:r>
            <a:r>
              <a:rPr lang="ru-RU" sz="900" dirty="0" smtClean="0"/>
              <a:t>), эффективные оптические константы золотых пленок (б). </a:t>
            </a:r>
            <a:endParaRPr lang="ru-RU" sz="900" dirty="0"/>
          </a:p>
        </p:txBody>
      </p:sp>
      <p:sp>
        <p:nvSpPr>
          <p:cNvPr id="3" name="TextBox 2"/>
          <p:cNvSpPr txBox="1"/>
          <p:nvPr/>
        </p:nvSpPr>
        <p:spPr>
          <a:xfrm>
            <a:off x="5440807" y="1853655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(с)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 descr="D:\Gerasimov\работа\Золотые пленки\Дисперсия_отношения_радиационных_потерь_к_омическим_потерям_ППП_в_металле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6017" y="1678634"/>
            <a:ext cx="2482759" cy="1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Gerasimov\работа\Золотые пленки\Дисперсия_эффективной_диэлектрической_проницаемости_поверхности_золотой_пленки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46390" y="1563869"/>
            <a:ext cx="2471083" cy="202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8170</TotalTime>
  <Words>363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ТГц плазмонная рефрактометрия композитных слоев из графеновых наночастиц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admin</cp:lastModifiedBy>
  <cp:revision>676</cp:revision>
  <cp:lastPrinted>2020-01-14T01:52:00Z</cp:lastPrinted>
  <dcterms:created xsi:type="dcterms:W3CDTF">2019-05-20T10:35:54Z</dcterms:created>
  <dcterms:modified xsi:type="dcterms:W3CDTF">2025-11-20T14:25:25Z</dcterms:modified>
</cp:coreProperties>
</file>