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9" d="100"/>
          <a:sy n="89" d="100"/>
        </p:scale>
        <p:origin x="960" y="91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18.11.2025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18.11.2025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18.11.2025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18.11.2025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18.11.2025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18.11.2025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72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 (ИЯФ СО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РАН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289321" y="1645657"/>
            <a:ext cx="483892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:_</a:t>
            </a:r>
            <a:r>
              <a:rPr lang="ru-RU" sz="1400" b="1" i="1" u="sng" dirty="0" err="1" smtClean="0">
                <a:solidFill>
                  <a:srgbClr val="1B4089"/>
                </a:solidFill>
                <a:ea typeface="Verdana" pitchFamily="34" charset="0"/>
              </a:rPr>
              <a:t>Н.А.Мезенцев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u="sng" dirty="0" err="1" smtClean="0">
                <a:solidFill>
                  <a:srgbClr val="1B4089"/>
                </a:solidFill>
                <a:ea typeface="Verdana" pitchFamily="34" charset="0"/>
              </a:rPr>
              <a:t>В.А.Шкаруба</a:t>
            </a:r>
            <a:r>
              <a:rPr lang="ru-RU" sz="1400" b="1" i="1" u="sng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u="sng" dirty="0" err="1" smtClean="0">
                <a:solidFill>
                  <a:srgbClr val="1B4089"/>
                </a:solidFill>
                <a:ea typeface="Verdana" pitchFamily="34" charset="0"/>
              </a:rPr>
              <a:t>Ф.П.Казанцев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0599" y="6211601"/>
            <a:ext cx="1144281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Публикация: </a:t>
            </a:r>
            <a:r>
              <a:rPr lang="en-US" sz="1050" b="1" i="0" dirty="0" err="1">
                <a:solidFill>
                  <a:srgbClr val="163470"/>
                </a:solidFill>
              </a:rPr>
              <a:t>F.P.Kazantsev</a:t>
            </a:r>
            <a:r>
              <a:rPr lang="en-US" sz="1050" b="1" i="0" dirty="0">
                <a:solidFill>
                  <a:srgbClr val="163470"/>
                </a:solidFill>
              </a:rPr>
              <a:t>, </a:t>
            </a:r>
            <a:r>
              <a:rPr lang="en-US" sz="1050" b="1" i="0" dirty="0" err="1">
                <a:solidFill>
                  <a:srgbClr val="163470"/>
                </a:solidFill>
              </a:rPr>
              <a:t>N.A.Mezentsev</a:t>
            </a:r>
            <a:r>
              <a:rPr lang="en-US" sz="1050" b="1" i="0" dirty="0">
                <a:solidFill>
                  <a:srgbClr val="163470"/>
                </a:solidFill>
              </a:rPr>
              <a:t>, </a:t>
            </a:r>
            <a:r>
              <a:rPr lang="en-US" sz="1050" b="1" i="0" dirty="0" err="1">
                <a:solidFill>
                  <a:srgbClr val="163470"/>
                </a:solidFill>
              </a:rPr>
              <a:t>V.A.Shkaruba</a:t>
            </a:r>
            <a:r>
              <a:rPr lang="en-US" sz="1050" b="1" i="0" dirty="0">
                <a:solidFill>
                  <a:srgbClr val="163470"/>
                </a:solidFill>
              </a:rPr>
              <a:t>, "A precise individual superconductive undulator pole measurement system," 2025 IEEE 26th International Conference of Young Professionals in Electron Devices and Materials (EDM), Altai, Russian Federation, 2025, pp. 600-603, </a:t>
            </a:r>
            <a:r>
              <a:rPr lang="en-US" sz="1050" b="1" i="0" dirty="0" err="1">
                <a:solidFill>
                  <a:srgbClr val="163470"/>
                </a:solidFill>
              </a:rPr>
              <a:t>doi</a:t>
            </a:r>
            <a:r>
              <a:rPr lang="en-US" sz="1050" b="1" i="0" dirty="0">
                <a:solidFill>
                  <a:srgbClr val="163470"/>
                </a:solidFill>
              </a:rPr>
              <a:t>: 10.1109/EDM65517.2025.11096795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35571" y="2104645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Создан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260 – полюсный сверхпроводящий ондулятор с периодом 15.6 мм и магнитным зазором 7 мм (Рисунок 1), в котором в процессе испытаний в жидком гелии был достигнут рекордный уровень магнитного поля 1.35 Тл (Рисунок 2). Разработана методика предварительного отбора сверхпроводящих катушек, позволившая снизить локальную фазовую ошибку ондулятора до величины менее 2 градусов без дополнительной коррекции, что является ключевым условием для генерации ондуляторного синхротронного излучения высокой интенсивности. Продемонстрирована скорость подъёма магнитного поля в ондуляторе до максимального значения менее, чем за 5 секунд без срыва сверхпроводимости.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82778" y="1025581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ДОСТИГНУТ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УРОВЕНЬ МАГНИТНОГО ПОЛЯ 1.35 ТЛ НА СВЕРХПРОВОДЯЩЕМ ОНДУЛЯТОРЕ С ПЕРИОДОМ 15.6 ММ ДЛЯ ГЕНЕРАЦИИ СИНХРОТРОННОГО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ИЗЛУЧЕНИЯ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0599" y="3735037"/>
            <a:ext cx="4529667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 </a:t>
            </a:r>
            <a:r>
              <a:rPr lang="ru-RU" sz="1100" dirty="0">
                <a:solidFill>
                  <a:srgbClr val="163470"/>
                </a:solidFill>
              </a:rPr>
              <a:t>Рисунок 1 – Процесс сборки сверхпроводящего ондулятора</a:t>
            </a:r>
            <a:r>
              <a:rPr lang="ru-RU" sz="1100" dirty="0" smtClean="0">
                <a:solidFill>
                  <a:srgbClr val="163470"/>
                </a:solidFill>
              </a:rPr>
              <a:t>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16" name="Рисунок 1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62" y="1636932"/>
            <a:ext cx="3437773" cy="2067923"/>
          </a:xfrm>
          <a:prstGeom prst="rect">
            <a:avLst/>
          </a:prstGeom>
        </p:spPr>
      </p:pic>
      <p:pic>
        <p:nvPicPr>
          <p:cNvPr id="18" name="Рисунок 1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63" y="3966689"/>
            <a:ext cx="3274938" cy="214848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89625" y="6094750"/>
            <a:ext cx="5388481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>
                <a:solidFill>
                  <a:srgbClr val="163470"/>
                </a:solidFill>
              </a:rPr>
              <a:t> Рисунок </a:t>
            </a:r>
            <a:r>
              <a:rPr lang="ru-RU" sz="1100" dirty="0" smtClean="0">
                <a:solidFill>
                  <a:srgbClr val="163470"/>
                </a:solidFill>
              </a:rPr>
              <a:t>2 </a:t>
            </a:r>
            <a:r>
              <a:rPr lang="ru-RU" sz="1100" dirty="0">
                <a:solidFill>
                  <a:srgbClr val="163470"/>
                </a:solidFill>
              </a:rPr>
              <a:t>– График тренировки магнитного поля сверхпроводящего ондулятора.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7916</TotalTime>
  <Words>205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ДОСТИГНУТ УРОВЕНЬ МАГНИТНОГО ПОЛЯ 1.35 ТЛ НА СВЕРХПРОВОДЯЩЕМ ОНДУЛЯТОРЕ С ПЕРИОДОМ 15.6 ММ ДЛЯ ГЕНЕРАЦИИ СИНХРОТРОННОГО ИЗЛУЧЕНИЯ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RePack by Diakov</cp:lastModifiedBy>
  <cp:revision>642</cp:revision>
  <cp:lastPrinted>2020-01-14T01:52:00Z</cp:lastPrinted>
  <dcterms:created xsi:type="dcterms:W3CDTF">2019-05-20T10:35:54Z</dcterms:created>
  <dcterms:modified xsi:type="dcterms:W3CDTF">2025-11-18T09:36:41Z</dcterms:modified>
</cp:coreProperties>
</file>