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48" autoAdjust="0"/>
    <p:restoredTop sz="95332" autoAdjust="0"/>
  </p:normalViewPr>
  <p:slideViewPr>
    <p:cSldViewPr snapToGrid="0">
      <p:cViewPr>
        <p:scale>
          <a:sx n="150" d="100"/>
          <a:sy n="150" d="100"/>
        </p:scale>
        <p:origin x="744" y="90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184643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 (ИЯФ СО РАН)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26678" y="1753494"/>
            <a:ext cx="4735122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Авторы: А.Д.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Хильченко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Е.А.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Пурыга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А.Н.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Квашнин,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П.В.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Зубарев,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Д.В.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Моисеев,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Иваненко С. 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3527" y="5825444"/>
            <a:ext cx="10558027" cy="10618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Публикации: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  <a:p>
            <a:pPr marL="0" indent="0" algn="just">
              <a:buClrTx/>
              <a:buNone/>
              <a:defRPr/>
            </a:pPr>
            <a:r>
              <a:rPr lang="ru-RU" sz="1050" i="0" dirty="0" smtClean="0"/>
              <a:t>1. Хильченко </a:t>
            </a:r>
            <a:r>
              <a:rPr lang="ru-RU" sz="1050" i="0" dirty="0"/>
              <a:t>А.Д., Квашнин А.Н. и другие Аппаратура регистрации экспериментальных данных на основе быстродействующих АЦП// Препринт ИЯФ 2025-09. С </a:t>
            </a:r>
            <a:r>
              <a:rPr lang="ru-RU" sz="1050" i="0" dirty="0" smtClean="0"/>
              <a:t>1-55.Хильченко </a:t>
            </a:r>
            <a:r>
              <a:rPr lang="ru-RU" sz="1050" i="0" dirty="0"/>
              <a:t>А.Д., Квашнин А.Н. и </a:t>
            </a:r>
            <a:r>
              <a:rPr lang="ru-RU" sz="1050" i="0" dirty="0" smtClean="0"/>
              <a:t>другие. Синхронные </a:t>
            </a:r>
            <a:r>
              <a:rPr lang="ru-RU" sz="1050" i="0" dirty="0"/>
              <a:t>измерительные комплексы с распределенной архитектурой на основе адаптивных регистраторов// Диагностика высокотемпературной плазмы. Тезисы докладов. Москва, 2025. С. 263-265., </a:t>
            </a:r>
            <a:r>
              <a:rPr lang="ru-RU" sz="1050" i="0" dirty="0" err="1"/>
              <a:t>eLIBRARY</a:t>
            </a:r>
            <a:r>
              <a:rPr lang="ru-RU" sz="1050" i="0" dirty="0"/>
              <a:t> ID: </a:t>
            </a:r>
            <a:r>
              <a:rPr lang="ru-RU" sz="1050" i="0" dirty="0" smtClean="0"/>
              <a:t>83018432</a:t>
            </a:r>
          </a:p>
          <a:p>
            <a:pPr marL="0" indent="0" algn="just">
              <a:buClrTx/>
              <a:buNone/>
              <a:defRPr/>
            </a:pPr>
            <a:r>
              <a:rPr lang="ru-RU" sz="1050" i="0" dirty="0" smtClean="0"/>
              <a:t>2. Хильченко </a:t>
            </a:r>
            <a:r>
              <a:rPr lang="ru-RU" sz="1050" i="0" dirty="0"/>
              <a:t>А.Д., Квашнин А.Н. и др. Аппаратура регистрации экспериментальных данных на основе быстродействующих АЦП.  Препринт ИЯФ 2025-09. С 1-55.</a:t>
            </a:r>
          </a:p>
          <a:p>
            <a:pPr algn="just">
              <a:buClrTx/>
              <a:defRPr/>
            </a:pPr>
            <a:endParaRPr lang="ru-RU" sz="1050" i="0" dirty="0"/>
          </a:p>
        </p:txBody>
      </p:sp>
      <p:sp>
        <p:nvSpPr>
          <p:cNvPr id="13" name="TextBox 12"/>
          <p:cNvSpPr txBox="1"/>
          <p:nvPr/>
        </p:nvSpPr>
        <p:spPr>
          <a:xfrm>
            <a:off x="4741472" y="2289283"/>
            <a:ext cx="7120328" cy="356030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Модули </a:t>
            </a:r>
            <a:r>
              <a:rPr lang="ru-RU" sz="1600" b="1" dirty="0">
                <a:solidFill>
                  <a:srgbClr val="18397A"/>
                </a:solidFill>
                <a:latin typeface="+mn-lt"/>
              </a:rPr>
              <a:t>адаптивных регистраторов (АР), </a:t>
            </a: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включают </a:t>
            </a:r>
            <a:r>
              <a:rPr lang="ru-RU" sz="1600" b="1" dirty="0">
                <a:solidFill>
                  <a:srgbClr val="18397A"/>
                </a:solidFill>
                <a:latin typeface="+mn-lt"/>
              </a:rPr>
              <a:t>в свой </a:t>
            </a: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состав</a:t>
            </a:r>
            <a:r>
              <a:rPr lang="en-US" sz="1600" b="1" dirty="0" smtClean="0">
                <a:solidFill>
                  <a:srgbClr val="18397A"/>
                </a:solidFill>
                <a:latin typeface="+mn-lt"/>
              </a:rPr>
              <a:t>: </a:t>
            </a:r>
          </a:p>
          <a:p>
            <a:pPr>
              <a:spcBef>
                <a:spcPts val="0"/>
              </a:spcBef>
              <a:buClrTx/>
              <a:buSzPct val="150000"/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От </a:t>
            </a:r>
            <a:r>
              <a:rPr lang="ru-RU" sz="1600" b="1" dirty="0">
                <a:solidFill>
                  <a:srgbClr val="18397A"/>
                </a:solidFill>
                <a:latin typeface="+mn-lt"/>
              </a:rPr>
              <a:t>одного до восьми (возможно расширение до 32-х) измерительных трактов </a:t>
            </a: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на </a:t>
            </a:r>
            <a:r>
              <a:rPr lang="ru-RU" sz="1600" b="1" dirty="0">
                <a:solidFill>
                  <a:srgbClr val="18397A"/>
                </a:solidFill>
                <a:latin typeface="+mn-lt"/>
              </a:rPr>
              <a:t>основе быстродействующих 12-14 разрядных АЦП с частотой дискретизации до 5 </a:t>
            </a: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ГГц</a:t>
            </a:r>
            <a:r>
              <a:rPr lang="en-US" sz="1600" b="1" dirty="0" smtClean="0">
                <a:solidFill>
                  <a:srgbClr val="18397A"/>
                </a:solidFill>
                <a:latin typeface="+mn-lt"/>
              </a:rPr>
              <a:t>;</a:t>
            </a:r>
          </a:p>
          <a:p>
            <a:pPr>
              <a:spcBef>
                <a:spcPts val="0"/>
              </a:spcBef>
              <a:buClrTx/>
              <a:buSzPct val="150000"/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18397A"/>
                </a:solidFill>
                <a:latin typeface="+mn-lt"/>
              </a:rPr>
              <a:t>Ц</a:t>
            </a: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ифровой </a:t>
            </a:r>
            <a:r>
              <a:rPr lang="ru-RU" sz="1600" b="1" dirty="0">
                <a:solidFill>
                  <a:srgbClr val="18397A"/>
                </a:solidFill>
                <a:latin typeface="+mn-lt"/>
              </a:rPr>
              <a:t>узел </a:t>
            </a: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на </a:t>
            </a:r>
            <a:r>
              <a:rPr lang="ru-RU" sz="1600" b="1" dirty="0">
                <a:solidFill>
                  <a:srgbClr val="18397A"/>
                </a:solidFill>
                <a:latin typeface="+mn-lt"/>
              </a:rPr>
              <a:t>основе программируемой логической матрицы (FPGA), интегрирующей в своем составе массив элементов программируемой логики и процессор семейства ARM Cortex-A9, работающий под управлением ОС </a:t>
            </a:r>
            <a:r>
              <a:rPr lang="ru-RU" sz="1600" b="1" dirty="0" err="1" smtClean="0">
                <a:solidFill>
                  <a:srgbClr val="18397A"/>
                </a:solidFill>
                <a:latin typeface="+mn-lt"/>
              </a:rPr>
              <a:t>Linux</a:t>
            </a:r>
            <a:r>
              <a:rPr lang="en-US" sz="1600" b="1" dirty="0" smtClean="0">
                <a:solidFill>
                  <a:srgbClr val="18397A"/>
                </a:solidFill>
                <a:latin typeface="+mn-lt"/>
              </a:rPr>
              <a:t>.</a:t>
            </a:r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ru-RU" sz="1600" b="1" dirty="0">
                <a:solidFill>
                  <a:srgbClr val="18397A"/>
                </a:solidFill>
                <a:latin typeface="+mn-lt"/>
              </a:rPr>
              <a:t>Базовые режимы работы </a:t>
            </a: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АР </a:t>
            </a:r>
            <a:r>
              <a:rPr lang="ru-RU" sz="1600" b="1" dirty="0">
                <a:solidFill>
                  <a:srgbClr val="18397A"/>
                </a:solidFill>
                <a:latin typeface="+mn-lt"/>
              </a:rPr>
              <a:t>ориентированы на регистрацию данных “осциллографических” трактов в однократном, страничном, страничном по таймеру, циклическом и накопительном режимах работы. Вспомогательные, - на формирование на основе последовательности отсчетов АЦП физически значимого результата измерений (линейной плотности плазмы, энергетического спектра нейтронов и гамма квантов и </a:t>
            </a:r>
            <a:r>
              <a:rPr lang="ru-RU" sz="1600" b="1" dirty="0" smtClean="0">
                <a:solidFill>
                  <a:srgbClr val="18397A"/>
                </a:solidFill>
                <a:latin typeface="+mn-lt"/>
              </a:rPr>
              <a:t>т.д.)</a:t>
            </a:r>
            <a:endParaRPr lang="en-US" sz="1600" b="1" dirty="0">
              <a:solidFill>
                <a:srgbClr val="18397A"/>
              </a:solidFill>
              <a:latin typeface="+mn-lt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87451" y="1149992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  <a:latin typeface="+mn-lt"/>
              </a:rPr>
              <a:t>Разработана линейка адаптивных регистраторов для систем управления, сбора, передачи и хранения данных экспериментальных электрофизических установок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1119803" y="4779156"/>
            <a:ext cx="307977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>
                <a:solidFill>
                  <a:srgbClr val="163470"/>
                </a:solidFill>
                <a:latin typeface="Calibri"/>
              </a:rPr>
              <a:t>Схема построения адаптивных регистраторов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020" y="2289283"/>
            <a:ext cx="4091756" cy="221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8247</TotalTime>
  <Words>280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Разработана линейка адаптивных регистраторов для систем управления, сбора, передачи и хранения данных экспериментальных электрофизических установок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Elena I. Soldatkina</cp:lastModifiedBy>
  <cp:revision>674</cp:revision>
  <cp:lastPrinted>2020-01-14T01:52:00Z</cp:lastPrinted>
  <dcterms:created xsi:type="dcterms:W3CDTF">2019-05-20T10:35:54Z</dcterms:created>
  <dcterms:modified xsi:type="dcterms:W3CDTF">2025-11-25T03:40:04Z</dcterms:modified>
</cp:coreProperties>
</file>