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25" d="100"/>
          <a:sy n="125" d="100"/>
        </p:scale>
        <p:origin x="1094" y="77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30897" y="1737460"/>
            <a:ext cx="3783282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А.В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Бруль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П.П. Дейчули,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/>
            </a:r>
            <a:b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</a:b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Р.В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Вахрушев, В.В.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Орешонок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В.В.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Ращенко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b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</a:b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Сорокин, Н.В.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Ступишин, И.В.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Шиховцев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lang="ru-RU" sz="1050" b="1" i="0" dirty="0">
                <a:solidFill>
                  <a:srgbClr val="163470"/>
                </a:solidFill>
              </a:rPr>
              <a:t>: </a:t>
            </a:r>
            <a:r>
              <a:rPr lang="ru-RU" sz="1050" dirty="0"/>
              <a:t>Дейчули П.П., </a:t>
            </a:r>
            <a:r>
              <a:rPr lang="ru-RU" sz="1050" dirty="0" err="1"/>
              <a:t>Бруль</a:t>
            </a:r>
            <a:r>
              <a:rPr lang="ru-RU" sz="1050" dirty="0"/>
              <a:t> А.В., Вахрушев Р.В., Дейчули Н.П., </a:t>
            </a:r>
            <a:r>
              <a:rPr lang="ru-RU" sz="1050" dirty="0" err="1"/>
              <a:t>Дидух</a:t>
            </a:r>
            <a:r>
              <a:rPr lang="ru-RU" sz="1050" dirty="0"/>
              <a:t> Т.Е., </a:t>
            </a:r>
            <a:r>
              <a:rPr lang="ru-RU" sz="1050" dirty="0" err="1"/>
              <a:t>Орешонок</a:t>
            </a:r>
            <a:r>
              <a:rPr lang="ru-RU" sz="1050" dirty="0"/>
              <a:t> В.В., </a:t>
            </a:r>
            <a:r>
              <a:rPr lang="ru-RU" sz="1050" dirty="0" err="1"/>
              <a:t>Ращенко</a:t>
            </a:r>
            <a:r>
              <a:rPr lang="ru-RU" sz="1050" dirty="0"/>
              <a:t> В.В., Сорокин А.В., Ступишин Н.В., </a:t>
            </a:r>
            <a:r>
              <a:rPr lang="ru-RU" sz="1050" dirty="0" err="1"/>
              <a:t>Шиховцев</a:t>
            </a:r>
            <a:r>
              <a:rPr lang="ru-RU" sz="1050" dirty="0"/>
              <a:t> И.В. Тестирование мощного атомарного инжектора в </a:t>
            </a:r>
            <a:r>
              <a:rPr lang="ru-RU" sz="1050" dirty="0" err="1"/>
              <a:t>длинноимпульсном</a:t>
            </a:r>
            <a:r>
              <a:rPr lang="ru-RU" sz="1050" dirty="0"/>
              <a:t> режиме с модернизированным источником плазмы // В книге: LII Международная Звенигородская конференция по физике плазмы и управляемому термоядерному синтезу. Сборник тезисов докладов. Москва, 2025. С. 130. DOI 10.34854/ICPAF.52.2025.1.1.089.</a:t>
            </a:r>
            <a:r>
              <a:rPr lang="ru-RU" sz="1050" b="1" dirty="0"/>
              <a:t> </a:t>
            </a:r>
            <a:endParaRPr kumimoji="0" lang="ru-RU" sz="105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575077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Для нагрева плазмы и получения термоядерных параметров в магнитных ловушках необходима система нейтральной инжекции. В Институте ядерной физики им. Г.И.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Будкера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Сибирского отделения Российской академии наук ранее был разработан инжектор пучка атомов водорода мощностью 1,7 МВт, рекордным током 150 А и длительностью 30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мс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 В настоящее время существует потребность в таких инжекторах в установках по УТС в различных проектах следующего поколения с большей длительностью рабочего импульса. Создание таких инжекторов сопряжено с трудностями из-за роста тепловых нагрузок на узлы ионного источника. Для решения этой проблемы был разработан модернизированный источник плазмы, а также создана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новая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система питания ионного источника. Эти решения позволили вывести инжектор на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длиноимпульсный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режим работы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0,3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 при формировании пучка с энергией 15 кэВ и мощностью ~1,7 МВт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9319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нжектор водородного пучка с энергией 15 кэВ, током 150 А выведен на </a:t>
            </a:r>
            <a:r>
              <a:rPr lang="ru-RU" sz="1800" b="1" dirty="0" err="1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длиноимпульсный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режим работы – 0,3 сек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Сверху: </a:t>
            </a:r>
            <a:r>
              <a:rPr lang="ru-RU" sz="1100" dirty="0">
                <a:solidFill>
                  <a:srgbClr val="163470"/>
                </a:solidFill>
              </a:rPr>
              <a:t>инжектор 15 кэВ, 1,7 МВт. </a:t>
            </a:r>
            <a:r>
              <a:rPr lang="ru-RU" sz="1100" dirty="0" smtClean="0">
                <a:solidFill>
                  <a:srgbClr val="163470"/>
                </a:solidFill>
              </a:rPr>
              <a:t>Снизу: </a:t>
            </a:r>
            <a:r>
              <a:rPr lang="ru-RU" sz="1100" dirty="0">
                <a:solidFill>
                  <a:srgbClr val="163470"/>
                </a:solidFill>
              </a:rPr>
              <a:t>осциллограмма тока нагрузки и напряжения высоковольтной </a:t>
            </a:r>
            <a:r>
              <a:rPr lang="ru-RU" sz="1100" dirty="0" smtClean="0">
                <a:solidFill>
                  <a:srgbClr val="163470"/>
                </a:solidFill>
              </a:rPr>
              <a:t>системы питания </a:t>
            </a:r>
            <a:r>
              <a:rPr lang="ru-RU" sz="1100" dirty="0">
                <a:solidFill>
                  <a:srgbClr val="163470"/>
                </a:solidFill>
              </a:rPr>
              <a:t>при формировании пучка длительностью 0,3 с</a:t>
            </a:r>
            <a:r>
              <a:rPr lang="ru-RU" sz="1100" dirty="0" smtClean="0">
                <a:solidFill>
                  <a:srgbClr val="163470"/>
                </a:solidFill>
              </a:rPr>
              <a:t>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12" name="Рисунок 11"/>
          <p:cNvPicPr/>
          <p:nvPr/>
        </p:nvPicPr>
        <p:blipFill rotWithShape="1">
          <a:blip r:embed="rId3"/>
          <a:srcRect l="8901" t="4593" r="7481" b="2815"/>
          <a:stretch/>
        </p:blipFill>
        <p:spPr>
          <a:xfrm>
            <a:off x="1811027" y="2204119"/>
            <a:ext cx="2315965" cy="1638937"/>
          </a:xfrm>
          <a:prstGeom prst="rect">
            <a:avLst/>
          </a:prstGeom>
        </p:spPr>
      </p:pic>
      <p:pic>
        <p:nvPicPr>
          <p:cNvPr id="16" name="Рисунок 15"/>
          <p:cNvPicPr/>
          <p:nvPr/>
        </p:nvPicPr>
        <p:blipFill rotWithShape="1">
          <a:blip r:embed="rId4"/>
          <a:srcRect b="309"/>
          <a:stretch/>
        </p:blipFill>
        <p:spPr bwMode="auto">
          <a:xfrm>
            <a:off x="1630553" y="3830611"/>
            <a:ext cx="2932430" cy="14363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7957</TotalTime>
  <Words>280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Инжектор водородного пучка с энергией 15 кэВ, током 150 А выведен на длиноимпульсный режим работы – 0,3 сек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 Brul</cp:lastModifiedBy>
  <cp:revision>646</cp:revision>
  <cp:lastPrinted>2020-01-14T01:52:00Z</cp:lastPrinted>
  <dcterms:created xsi:type="dcterms:W3CDTF">2019-05-20T10:35:54Z</dcterms:created>
  <dcterms:modified xsi:type="dcterms:W3CDTF">2025-11-26T11:16:14Z</dcterms:modified>
</cp:coreProperties>
</file>