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43" d="100"/>
          <a:sy n="143" d="100"/>
        </p:scale>
        <p:origin x="918" y="13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),</a:t>
            </a:r>
            <a:b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</a:b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НИИ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клинической и экспериментальной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лимфологии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00218" y="1837980"/>
            <a:ext cx="5903454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Ю.С.</a:t>
            </a:r>
            <a:r>
              <a:rPr lang="en-US" sz="1400" b="1" i="1" u="sng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Таскаева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А.И.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Касатова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Н.П. 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Бгатова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, Р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Диб</a:t>
            </a:r>
            <a:r>
              <a:rPr lang="en-US" sz="1400" b="1" i="1" u="sng" dirty="0" smtClean="0">
                <a:solidFill>
                  <a:srgbClr val="1B4089"/>
                </a:solidFill>
                <a:ea typeface="Verdana" pitchFamily="34" charset="0"/>
              </a:rPr>
              <a:t>,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en-US" sz="1400" b="1" i="1" u="sng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en-US" sz="1400" b="1" i="1" u="sng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Т.А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Быков, Д.А.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Касатов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Я.А. Колесников, Е.О. Соколова, С.Ю.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Таскаев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</a:p>
          <a:p>
            <a:pPr marL="228600" lvl="0" indent="-228600" algn="just">
              <a:buClr>
                <a:srgbClr val="70AD47">
                  <a:lumMod val="75000"/>
                </a:srgbClr>
              </a:buClr>
              <a:buAutoNum type="arabicPeriod"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I</a:t>
            </a:r>
            <a:r>
              <a:rPr lang="en-US" sz="1050" b="1" i="0" dirty="0">
                <a:solidFill>
                  <a:srgbClr val="163470"/>
                </a:solidFill>
              </a:rPr>
              <a:t>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Taskaeva</a:t>
            </a:r>
            <a:r>
              <a:rPr lang="ru-RU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dirty="0" smtClean="0">
                <a:solidFill>
                  <a:srgbClr val="163470"/>
                </a:solidFill>
              </a:rPr>
              <a:t>et al.</a:t>
            </a:r>
            <a:r>
              <a:rPr lang="en-US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dirty="0" smtClean="0">
                <a:solidFill>
                  <a:srgbClr val="163470"/>
                </a:solidFill>
              </a:rPr>
              <a:t>Study </a:t>
            </a:r>
            <a:r>
              <a:rPr lang="en-US" sz="1050" b="1" dirty="0">
                <a:solidFill>
                  <a:srgbClr val="163470"/>
                </a:solidFill>
              </a:rPr>
              <a:t>of Lithium </a:t>
            </a:r>
            <a:r>
              <a:rPr lang="en-US" sz="1050" b="1" dirty="0" err="1">
                <a:solidFill>
                  <a:srgbClr val="163470"/>
                </a:solidFill>
              </a:rPr>
              <a:t>Biodistribution</a:t>
            </a:r>
            <a:r>
              <a:rPr lang="en-US" sz="1050" b="1" dirty="0">
                <a:solidFill>
                  <a:srgbClr val="163470"/>
                </a:solidFill>
              </a:rPr>
              <a:t> and Nephrotoxicity in Skin Melanoma Mice Model: The First Step towards Implementing of Lithium Neutron Capture Therapy. </a:t>
            </a:r>
            <a:r>
              <a:rPr lang="en-US" sz="1050" b="1" i="0" dirty="0" smtClean="0">
                <a:solidFill>
                  <a:srgbClr val="163470"/>
                </a:solidFill>
              </a:rPr>
              <a:t>Life </a:t>
            </a:r>
            <a:r>
              <a:rPr lang="en-US" sz="1050" b="1" i="0" dirty="0">
                <a:solidFill>
                  <a:srgbClr val="163470"/>
                </a:solidFill>
              </a:rPr>
              <a:t>13 (2023) </a:t>
            </a:r>
            <a:r>
              <a:rPr lang="en-US" sz="1050" b="1" i="0" dirty="0" smtClean="0">
                <a:solidFill>
                  <a:srgbClr val="163470"/>
                </a:solidFill>
              </a:rPr>
              <a:t>518</a:t>
            </a:r>
          </a:p>
          <a:p>
            <a:pPr marL="228600" lvl="0" indent="-228600" algn="just">
              <a:buClr>
                <a:srgbClr val="70AD47">
                  <a:lumMod val="75000"/>
                </a:srgbClr>
              </a:buClr>
              <a:buAutoNum type="arabicPeriod"/>
              <a:defRPr/>
            </a:pPr>
            <a:r>
              <a:rPr lang="en-US" sz="1050" b="1" i="0" dirty="0">
                <a:solidFill>
                  <a:srgbClr val="163470"/>
                </a:solidFill>
              </a:rPr>
              <a:t>I. </a:t>
            </a:r>
            <a:r>
              <a:rPr lang="en-US" sz="1050" b="1" i="0" dirty="0" err="1">
                <a:solidFill>
                  <a:srgbClr val="163470"/>
                </a:solidFill>
              </a:rPr>
              <a:t>Taskaeva</a:t>
            </a:r>
            <a:r>
              <a:rPr lang="ru-RU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>
                <a:solidFill>
                  <a:srgbClr val="163470"/>
                </a:solidFill>
              </a:rPr>
              <a:t>et al.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 smtClean="0">
                <a:solidFill>
                  <a:srgbClr val="163470"/>
                </a:solidFill>
              </a:rPr>
              <a:t>Lithium </a:t>
            </a:r>
            <a:r>
              <a:rPr lang="en-US" sz="1050" b="1" dirty="0">
                <a:solidFill>
                  <a:srgbClr val="163470"/>
                </a:solidFill>
              </a:rPr>
              <a:t>salts cytotoxicity and accumulation in melanoma cells in vitro</a:t>
            </a:r>
            <a:r>
              <a:rPr lang="en-US" sz="1050" b="1" i="0" dirty="0" smtClean="0">
                <a:solidFill>
                  <a:srgbClr val="163470"/>
                </a:solidFill>
              </a:rPr>
              <a:t>. Journal </a:t>
            </a:r>
            <a:r>
              <a:rPr lang="en-US" sz="1050" b="1" i="0" dirty="0">
                <a:solidFill>
                  <a:srgbClr val="163470"/>
                </a:solidFill>
              </a:rPr>
              <a:t>of Applied Toxicology 44(5) (2024) </a:t>
            </a:r>
            <a:r>
              <a:rPr lang="en-US" sz="1050" b="1" i="0" dirty="0" smtClean="0">
                <a:solidFill>
                  <a:srgbClr val="163470"/>
                </a:solidFill>
              </a:rPr>
              <a:t>712-719</a:t>
            </a:r>
          </a:p>
          <a:p>
            <a:pPr marL="228600" lvl="0" indent="-228600" algn="just">
              <a:buClr>
                <a:srgbClr val="70AD47">
                  <a:lumMod val="75000"/>
                </a:srgbClr>
              </a:buClr>
              <a:buAutoNum type="arabicPeriod"/>
              <a:defRPr/>
            </a:pPr>
            <a:r>
              <a:rPr lang="en-US" sz="1050" b="1" i="0" dirty="0">
                <a:solidFill>
                  <a:srgbClr val="163470"/>
                </a:solidFill>
              </a:rPr>
              <a:t>I. </a:t>
            </a:r>
            <a:r>
              <a:rPr lang="en-US" sz="1050" b="1" i="0" dirty="0" err="1">
                <a:solidFill>
                  <a:srgbClr val="163470"/>
                </a:solidFill>
              </a:rPr>
              <a:t>Taskaeva</a:t>
            </a:r>
            <a:r>
              <a:rPr lang="ru-RU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>
                <a:solidFill>
                  <a:srgbClr val="163470"/>
                </a:solidFill>
              </a:rPr>
              <a:t>et al. The First Experience of Accelerator-based Lithium Neutron Capture Therapy in </a:t>
            </a:r>
            <a:r>
              <a:rPr lang="en-US" sz="1050" b="1" dirty="0" smtClean="0">
                <a:solidFill>
                  <a:srgbClr val="163470"/>
                </a:solidFill>
              </a:rPr>
              <a:t>vivo. </a:t>
            </a:r>
            <a:r>
              <a:rPr lang="en-US" sz="1050" b="1" i="0" dirty="0" smtClean="0">
                <a:solidFill>
                  <a:srgbClr val="163470"/>
                </a:solidFill>
              </a:rPr>
              <a:t>Scientific Reports (2025</a:t>
            </a:r>
            <a:r>
              <a:rPr lang="en-US" sz="1050" b="1" i="0" dirty="0">
                <a:solidFill>
                  <a:srgbClr val="163470"/>
                </a:solidFill>
              </a:rPr>
              <a:t>) (on </a:t>
            </a:r>
            <a:r>
              <a:rPr lang="en-US" sz="1050" b="1" i="0" dirty="0" smtClean="0">
                <a:solidFill>
                  <a:srgbClr val="163470"/>
                </a:solidFill>
              </a:rPr>
              <a:t>reviews)</a:t>
            </a:r>
            <a:endParaRPr kumimoji="0" lang="ru-RU" sz="1050" b="1" i="0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172" y="2530473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Проведены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фундаментальные научные исследования по разработке литий-нейтронозахватной терапии, несущей новое качество - 100% доставку дозы в клетки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опухоли. </a:t>
            </a:r>
          </a:p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Впервые 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лабораторных животных показано, что литий можно накопить в клетках опухоли в концентрации, достаточной для проведения терапии, и введение лития в такой концентрации не приводит к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нефротоксичности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</a:t>
            </a:r>
          </a:p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Затем впервые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лабораторных животных с привитой опухолью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проведена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литий-нейтронозахватная терапия с применением хлорида лития, обогащенного легким изотопом, и получены обнадеживающие результаты: достоверное увеличение выживаемости и статистически значимое снижение прироста объемов опухоли. </a:t>
            </a:r>
            <a:endParaRPr lang="ru-RU" sz="1600" dirty="0" smtClean="0">
              <a:solidFill>
                <a:srgbClr val="163470"/>
              </a:solidFill>
              <a:latin typeface="Calibri"/>
            </a:endParaRPr>
          </a:p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Эти результаты открыли эру литий-нейтронозахватной терапии.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Первое успешное проведение литий-нейтронозахватной терапии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Динамика 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роста 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объема опухоли после проведения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ЛиНЗТ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(желтая линия) и трех контрольных групп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761" y="1871987"/>
            <a:ext cx="3513542" cy="351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7926</TotalTime>
  <Words>246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Первое успешное проведение литий-нейтронозахватной терапии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644</cp:revision>
  <cp:lastPrinted>2020-01-14T01:52:00Z</cp:lastPrinted>
  <dcterms:created xsi:type="dcterms:W3CDTF">2019-05-20T10:35:54Z</dcterms:created>
  <dcterms:modified xsi:type="dcterms:W3CDTF">2025-11-27T03:17:55Z</dcterms:modified>
</cp:coreProperties>
</file>