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85" d="100"/>
          <a:sy n="85" d="100"/>
        </p:scale>
        <p:origin x="732" y="120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53527" y="1283697"/>
            <a:ext cx="11070167" cy="341632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Создание </a:t>
            </a:r>
            <a:r>
              <a:rPr lang="ru-RU" sz="1800" b="1" dirty="0" err="1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многопробочной</a:t>
            </a:r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 ловушки СМОЛА</a:t>
            </a:r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* </a:t>
            </a:r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с винтовой симметрией и дополнительным нагревом ионов</a:t>
            </a:r>
            <a:endParaRPr lang="ru-RU" sz="1800" b="1" dirty="0">
              <a:solidFill>
                <a:srgbClr val="16347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Федеральное государственное бюджетное учреждение науки 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СО РАН (ИЯФ СО РАН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)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245086" y="1625329"/>
            <a:ext cx="5806736" cy="738662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</a:t>
            </a: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:_</a:t>
            </a:r>
            <a:r>
              <a:rPr lang="ru-RU" sz="1400" b="1" i="1" u="sng" dirty="0">
                <a:solidFill>
                  <a:srgbClr val="1B4089"/>
                </a:solidFill>
                <a:ea typeface="Verdana" pitchFamily="34" charset="0"/>
              </a:rPr>
              <a:t>А. В. </a:t>
            </a:r>
            <a:r>
              <a:rPr lang="ru-RU" sz="1400" b="1" i="1" u="sng" dirty="0" smtClean="0">
                <a:solidFill>
                  <a:srgbClr val="1B4089"/>
                </a:solidFill>
                <a:ea typeface="Verdana" pitchFamily="34" charset="0"/>
              </a:rPr>
              <a:t>Судников, </a:t>
            </a:r>
            <a:r>
              <a:rPr lang="ru-RU" sz="1400" b="1" i="1" u="sng" dirty="0">
                <a:solidFill>
                  <a:srgbClr val="1B4089"/>
                </a:solidFill>
                <a:ea typeface="Verdana" pitchFamily="34" charset="0"/>
              </a:rPr>
              <a:t>А. Д. Беклемишев, А. В. </a:t>
            </a:r>
            <a:r>
              <a:rPr lang="ru-RU" sz="1400" b="1" i="1" u="sng" dirty="0" err="1">
                <a:solidFill>
                  <a:srgbClr val="1B4089"/>
                </a:solidFill>
                <a:ea typeface="Verdana" pitchFamily="34" charset="0"/>
              </a:rPr>
              <a:t>Бурдаков</a:t>
            </a:r>
            <a:r>
              <a:rPr lang="ru-RU" sz="1400" b="1" i="1" u="sng" dirty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u="sng" dirty="0" smtClean="0">
                <a:solidFill>
                  <a:srgbClr val="1B4089"/>
                </a:solidFill>
                <a:ea typeface="Verdana" pitchFamily="34" charset="0"/>
              </a:rPr>
              <a:t/>
            </a:r>
            <a:br>
              <a:rPr lang="ru-RU" sz="1400" b="1" i="1" u="sng" dirty="0" smtClean="0">
                <a:solidFill>
                  <a:srgbClr val="1B4089"/>
                </a:solidFill>
                <a:ea typeface="Verdana" pitchFamily="34" charset="0"/>
              </a:rPr>
            </a:br>
            <a:r>
              <a:rPr lang="ru-RU" sz="1400" b="1" i="1" u="sng" dirty="0" smtClean="0">
                <a:solidFill>
                  <a:srgbClr val="1B4089"/>
                </a:solidFill>
                <a:ea typeface="Verdana" pitchFamily="34" charset="0"/>
              </a:rPr>
              <a:t>И</a:t>
            </a:r>
            <a:r>
              <a:rPr lang="ru-RU" sz="1400" b="1" i="1" u="sng" dirty="0">
                <a:solidFill>
                  <a:srgbClr val="1B4089"/>
                </a:solidFill>
                <a:ea typeface="Verdana" pitchFamily="34" charset="0"/>
              </a:rPr>
              <a:t>. А. Иванов, А. А. </a:t>
            </a:r>
            <a:r>
              <a:rPr lang="ru-RU" sz="1400" b="1" i="1" u="sng" dirty="0" err="1">
                <a:solidFill>
                  <a:srgbClr val="1B4089"/>
                </a:solidFill>
                <a:ea typeface="Verdana" pitchFamily="34" charset="0"/>
              </a:rPr>
              <a:t>Инжеваткина</a:t>
            </a:r>
            <a:r>
              <a:rPr lang="ru-RU" sz="1400" b="1" i="1" u="sng" dirty="0">
                <a:solidFill>
                  <a:srgbClr val="1B4089"/>
                </a:solidFill>
                <a:ea typeface="Verdana" pitchFamily="34" charset="0"/>
              </a:rPr>
              <a:t>, А. В. Кожевников, В. В. </a:t>
            </a:r>
            <a:r>
              <a:rPr lang="ru-RU" sz="1400" b="1" i="1" u="sng" dirty="0" err="1">
                <a:solidFill>
                  <a:srgbClr val="1B4089"/>
                </a:solidFill>
                <a:ea typeface="Verdana" pitchFamily="34" charset="0"/>
              </a:rPr>
              <a:t>Поступаев</a:t>
            </a:r>
            <a:r>
              <a:rPr lang="ru-RU" sz="1400" b="1" i="1" u="sng" dirty="0">
                <a:solidFill>
                  <a:srgbClr val="1B4089"/>
                </a:solidFill>
                <a:ea typeface="Verdana" pitchFamily="34" charset="0"/>
              </a:rPr>
              <a:t>, М. С. Толкачёв, В. О. Устюжанин, И. С. Черноштанов 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45086" y="5987027"/>
            <a:ext cx="6667751" cy="738662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050" b="1" i="0" dirty="0">
                <a:solidFill>
                  <a:srgbClr val="163470"/>
                </a:solidFill>
              </a:rPr>
              <a:t>Публикации</a:t>
            </a:r>
            <a:r>
              <a:rPr lang="ru-RU" sz="1050" b="1" i="0" dirty="0" smtClean="0">
                <a:solidFill>
                  <a:srgbClr val="163470"/>
                </a:solidFill>
              </a:rPr>
              <a:t>:</a:t>
            </a:r>
            <a:r>
              <a:rPr lang="en-US" sz="1050" b="1" i="0" dirty="0" smtClean="0">
                <a:solidFill>
                  <a:srgbClr val="163470"/>
                </a:solidFill>
              </a:rPr>
              <a:t> </a:t>
            </a:r>
            <a:r>
              <a:rPr lang="ru-RU" sz="1050" i="0" dirty="0" smtClean="0">
                <a:solidFill>
                  <a:srgbClr val="163470"/>
                </a:solidFill>
              </a:rPr>
              <a:t>А</a:t>
            </a:r>
            <a:r>
              <a:rPr lang="ru-RU" sz="1050" i="0" dirty="0">
                <a:solidFill>
                  <a:srgbClr val="163470"/>
                </a:solidFill>
              </a:rPr>
              <a:t>. В. Судников, А. А. </a:t>
            </a:r>
            <a:r>
              <a:rPr lang="ru-RU" sz="1050" i="0" dirty="0" err="1">
                <a:solidFill>
                  <a:srgbClr val="163470"/>
                </a:solidFill>
              </a:rPr>
              <a:t>Инжеваткина</a:t>
            </a:r>
            <a:r>
              <a:rPr lang="ru-RU" sz="1050" i="0" dirty="0">
                <a:solidFill>
                  <a:srgbClr val="163470"/>
                </a:solidFill>
              </a:rPr>
              <a:t>, М. С. Толкачёв // Вопросы атомной науки и техники. Серия: термоядерный синтез. В печати, </a:t>
            </a:r>
            <a:r>
              <a:rPr lang="ru-RU" sz="1050" i="0" dirty="0" err="1">
                <a:solidFill>
                  <a:srgbClr val="163470"/>
                </a:solidFill>
              </a:rPr>
              <a:t>импакт</a:t>
            </a:r>
            <a:r>
              <a:rPr lang="ru-RU" sz="1050" i="0" dirty="0">
                <a:solidFill>
                  <a:srgbClr val="163470"/>
                </a:solidFill>
              </a:rPr>
              <a:t>-фактор: 0.757.</a:t>
            </a:r>
            <a:r>
              <a:rPr kumimoji="0" lang="en-US" sz="1050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</a:rPr>
              <a:t> </a:t>
            </a:r>
            <a:r>
              <a:rPr kumimoji="0" lang="ru-RU" sz="1050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</a:rPr>
              <a:t> </a:t>
            </a:r>
            <a:endParaRPr kumimoji="0" lang="ru-RU" sz="1050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45087" y="2443139"/>
            <a:ext cx="6578607" cy="3200419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lvl="0" indent="0" algn="l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>
                <a:solidFill>
                  <a:srgbClr val="163470"/>
                </a:solidFill>
                <a:latin typeface="Calibri"/>
              </a:rPr>
              <a:t>В экспериментах на установке СМОЛА ранее было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показано подавление потерь плазмы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из открытой ловушки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многопробочной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секцией с винтовой симметрией.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Для масштабирования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этих результатов на ловушки следующего поколения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необходимо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исследовать удержание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плазмы винтовым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полем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при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слабой кулоновской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столкновительности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(ν* &lt;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1/100). Для этого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установка СМОЛА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была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модернизирована.</a:t>
            </a:r>
          </a:p>
          <a:p>
            <a:pPr marL="0" lvl="0" indent="0" algn="l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>
                <a:solidFill>
                  <a:srgbClr val="163470"/>
                </a:solidFill>
                <a:latin typeface="Calibri"/>
              </a:rPr>
              <a:t>Новая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установка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СМОЛА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*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представляет собой открытую ловушку, запираемую с двух сторон секциями улучшенного удержания. В этой роли могут использоваться различные комбинации из право- и левовинтовой многопробочных секций и сильных пробок.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Нагрев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ионной компоненты плазмы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будет происходить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за счёт ИЦР-нагрева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плазмы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по методу магнитного берега. Первая плазма в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новой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установке получена 19 сентября 2025 г.</a:t>
            </a:r>
            <a:endParaRPr lang="ru-RU" sz="1600" dirty="0">
              <a:solidFill>
                <a:srgbClr val="163470"/>
              </a:solidFill>
              <a:latin typeface="Calibri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53527" y="6121321"/>
            <a:ext cx="3685540" cy="600162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lvl="0" algn="ctr">
              <a:defRPr/>
            </a:pPr>
            <a:r>
              <a:rPr lang="ru-RU" sz="1100" dirty="0">
                <a:solidFill>
                  <a:srgbClr val="163470"/>
                </a:solidFill>
              </a:rPr>
              <a:t>Фотография общего вида установки СМОЛА* в промежуточной конфигурации и фотография предварительной плазмы в области ВЧ-антенн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7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753527" y="251062"/>
            <a:ext cx="690256" cy="826675"/>
          </a:xfrm>
          <a:prstGeom prst="rect">
            <a:avLst/>
          </a:prstGeom>
          <a:noFill/>
        </p:spPr>
      </p:pic>
      <p:pic>
        <p:nvPicPr>
          <p:cNvPr id="18" name="Рисунок 17" descr="G:\DCIM\101_1029\IMGP3921_acr_1.jpg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21"/>
          <a:stretch/>
        </p:blipFill>
        <p:spPr bwMode="auto">
          <a:xfrm>
            <a:off x="753527" y="1625329"/>
            <a:ext cx="3685540" cy="2383790"/>
          </a:xfrm>
          <a:prstGeom prst="rect">
            <a:avLst/>
          </a:prstGeom>
          <a:noFill/>
          <a:ln w="38100" cap="flat" cmpd="sng" algn="ctr">
            <a:solidFill>
              <a:sysClr val="window" lastClr="FFFFFF"/>
            </a:solidFill>
            <a:prstDash val="solid"/>
            <a:round/>
            <a:headEnd type="none" w="med" len="med"/>
            <a:tailEnd type="none" w="med" len="med"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9" name="Рисунок 18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101" t="9283" r="23282" b="17838"/>
          <a:stretch/>
        </p:blipFill>
        <p:spPr bwMode="auto">
          <a:xfrm>
            <a:off x="911572" y="3863543"/>
            <a:ext cx="2180590" cy="225777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7932</TotalTime>
  <Words>260</Words>
  <Application>Microsoft Office PowerPoint</Application>
  <PresentationFormat>Широкоэкранный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Создание многопробочной ловушки СМОЛА* с винтовой симметрией и дополнительным нагревом ионов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BINP-user</cp:lastModifiedBy>
  <cp:revision>644</cp:revision>
  <cp:lastPrinted>2020-01-14T01:52:00Z</cp:lastPrinted>
  <dcterms:created xsi:type="dcterms:W3CDTF">2019-05-20T10:35:54Z</dcterms:created>
  <dcterms:modified xsi:type="dcterms:W3CDTF">2025-11-26T05:52:06Z</dcterms:modified>
</cp:coreProperties>
</file>