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03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anchor="ctr"/>
          <a:lstStyle/>
          <a:p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title text format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текста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43000" lvl="2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lang="ru-R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600200" lvl="3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057400" lvl="4" indent="-228240">
              <a:lnSpc>
                <a:spcPct val="10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D9DB99D-37B6-406C-8643-A3B3D006A12F}" type="datetime1">
              <a:rPr lang="en-GB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25/11/2025</a:t>
            </a:fld>
            <a:endParaRPr lang="en-GB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en-GB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2F4D712-299A-41FC-BFC6-D3E4B7460AB2}" type="slidenum">
              <a:rPr lang="en-GB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GB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>
            <a:noFill/>
          </a:ln>
        </p:spPr>
      </p:pic>
      <p:sp>
        <p:nvSpPr>
          <p:cNvPr id="6" name="Line 6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Line 7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Рисунок 43"/>
          <p:cNvPicPr/>
          <p:nvPr/>
        </p:nvPicPr>
        <p:blipFill>
          <a:blip r:embed="rId2"/>
          <a:srcRect b="4957"/>
          <a:stretch/>
        </p:blipFill>
        <p:spPr>
          <a:xfrm>
            <a:off x="900000" y="2052000"/>
            <a:ext cx="3960000" cy="2627640"/>
          </a:xfrm>
          <a:prstGeom prst="rect">
            <a:avLst/>
          </a:prstGeom>
          <a:ln>
            <a:noFill/>
          </a:ln>
        </p:spPr>
      </p:pic>
      <p:sp>
        <p:nvSpPr>
          <p:cNvPr id="45" name="TextShape 1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BB00C50B-38EB-40A8-8C22-B5CEAEAB367F}" type="slidenum">
              <a:rPr lang="en-GB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fld>
            <a:endParaRPr lang="en-GB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1794600" y="161672"/>
            <a:ext cx="10269720" cy="1058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 СО РАН (ИЯФ СО РАН)</a:t>
            </a:r>
            <a:endParaRPr lang="ru-RU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3"/>
          <p:cNvSpPr/>
          <p:nvPr/>
        </p:nvSpPr>
        <p:spPr>
          <a:xfrm>
            <a:off x="8734680" y="1759172"/>
            <a:ext cx="308880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1400" b="1" i="1" strike="noStrike" spc="-1" dirty="0">
                <a:solidFill>
                  <a:srgbClr val="1B408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Автор: В.В</a:t>
            </a:r>
            <a:r>
              <a:rPr lang="ru-RU" sz="1400" b="1" i="1" strike="noStrike" spc="-1" dirty="0" smtClean="0">
                <a:solidFill>
                  <a:srgbClr val="1B408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.</a:t>
            </a:r>
            <a:r>
              <a:rPr lang="en-US" sz="1400" b="1" i="1" strike="noStrike" spc="-1" dirty="0" smtClean="0">
                <a:solidFill>
                  <a:srgbClr val="1B408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 </a:t>
            </a:r>
            <a:r>
              <a:rPr lang="ru-RU" sz="1400" b="1" i="1" strike="noStrike" spc="-1" dirty="0" smtClean="0">
                <a:solidFill>
                  <a:srgbClr val="1B4089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Приходько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4"/>
          <p:cNvSpPr/>
          <p:nvPr/>
        </p:nvSpPr>
        <p:spPr>
          <a:xfrm>
            <a:off x="677192" y="5808420"/>
            <a:ext cx="11238683" cy="73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endParaRPr lang="ru-RU" sz="105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050" b="1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Публикация: </a:t>
            </a:r>
            <a:r>
              <a:rPr lang="ru-RU" sz="105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В.В</a:t>
            </a:r>
            <a:r>
              <a:rPr lang="ru-RU" sz="105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Приходько</a:t>
            </a:r>
            <a:r>
              <a:rPr lang="en-US" sz="1050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r>
              <a:rPr lang="ru-RU" sz="105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05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Численная модель нестационарной плазмы в аксиально-симметричной открытой ловушке MIDAS-1D2V. Физика плазмы, т. 51, № 4 (2025), стр. 369‑381. DOI: 10.31857/S0367292125040024, </a:t>
            </a:r>
            <a:r>
              <a:rPr lang="ru-RU" sz="105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импакт</a:t>
            </a:r>
            <a:r>
              <a:rPr lang="ru-RU" sz="105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-фактор </a:t>
            </a:r>
            <a:r>
              <a:rPr lang="ru-RU" sz="105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1.029</a:t>
            </a:r>
            <a:endParaRPr lang="ru-RU" sz="105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05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5"/>
          <p:cNvSpPr/>
          <p:nvPr/>
        </p:nvSpPr>
        <p:spPr>
          <a:xfrm>
            <a:off x="5290943" y="2094840"/>
            <a:ext cx="6360646" cy="37549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Построена численная модель для расчёта эволюции функции распределения ионов в аксиально-симметричной открытой ловушке. Используются следующие предположения: </a:t>
            </a:r>
            <a:endParaRPr lang="en-US" sz="1600" b="0" strike="noStrike" spc="-1" dirty="0" smtClean="0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Рассматривается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одна силовая трубка в которой параметры не зависят от радиуса, но изменяются вдоль оси 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ловушки</a:t>
            </a:r>
            <a:r>
              <a:rPr lang="ru-RU" sz="1600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</a:t>
            </a:r>
            <a:endParaRPr lang="en-US" sz="1600" b="0" strike="noStrike" spc="-1" dirty="0" smtClean="0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1600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азовое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пространство </a:t>
            </a:r>
            <a:r>
              <a:rPr lang="ru-RU" sz="16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параметризуется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полной энергией и магнитным 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моментом; </a:t>
            </a:r>
            <a:endParaRPr lang="en-US" sz="1600" b="0" strike="noStrike" spc="-1" dirty="0" smtClean="0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Кулоновские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столкновения вычисляются упрощённо по 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сферически </a:t>
            </a:r>
            <a:r>
              <a:rPr lang="ru-RU" sz="1600" b="0" strike="noStrike" spc="-1" dirty="0" err="1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симметризованным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функциям </a:t>
            </a: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распределения</a:t>
            </a:r>
            <a:r>
              <a:rPr lang="ru-RU" sz="1600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;</a:t>
            </a:r>
            <a:endParaRPr lang="en-US" sz="1600" b="0" strike="noStrike" spc="-1" dirty="0" smtClean="0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290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Электроны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предполагаются </a:t>
            </a:r>
            <a:r>
              <a:rPr lang="ru-RU" sz="16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столкновительными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с одинаковой температурой во всей расчётной области. </a:t>
            </a:r>
            <a:endParaRPr lang="ru-RU" sz="1600" b="0" strike="noStrike" spc="-1" dirty="0" smtClean="0">
              <a:solidFill>
                <a:srgbClr val="16347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r>
              <a:rPr lang="ru-RU" sz="1600" b="0" strike="noStrike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Продемонстрировано </a:t>
            </a:r>
            <a:r>
              <a:rPr lang="ru-RU" sz="16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приемлемое согласие результатов расчёта с аналитическими оценками для случая редких и частых столкновений ионов. Важной особенностью кода является его умеренные требования к вычислительным ресурсам.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6"/>
          <p:cNvSpPr txBox="1"/>
          <p:nvPr/>
        </p:nvSpPr>
        <p:spPr>
          <a:xfrm>
            <a:off x="1443240" y="1036800"/>
            <a:ext cx="9706588" cy="901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b="1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Разработан код MIDAS-1D2V </a:t>
            </a:r>
            <a:r>
              <a:rPr lang="ru-RU" b="1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</a:t>
            </a:r>
            <a:r>
              <a:rPr lang="ru-RU" b="1" spc="-1" dirty="0" smtClean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ля расчёта эволюции функции распределения ионов в аксиально-симметричной открытой ловушке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CustomShape 7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874030" y="4700520"/>
            <a:ext cx="4152628" cy="119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Зависимость времени удержания плазмы τ от параметра </a:t>
            </a:r>
            <a:r>
              <a:rPr lang="ru-RU" sz="11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столкновительности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11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</a:t>
            </a:r>
            <a:r>
              <a:rPr lang="ru-RU" sz="1100" b="0" strike="noStrike" spc="-1" baseline="-33000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кл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/τ</a:t>
            </a:r>
            <a:r>
              <a:rPr lang="ru-RU" sz="1100" b="0" strike="noStrike" spc="-1" baseline="-33000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гд0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красная линия — расчёт кодом MIDAS-1D2V, синяя — оценка в пределе частых столкновений ионов (газодинамическая ловушка) с учётом потенциала в пробке </a:t>
            </a:r>
            <a:r>
              <a:rPr lang="ru-RU" sz="11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</a:t>
            </a:r>
            <a:r>
              <a:rPr lang="ru-RU" sz="1100" b="0" strike="noStrike" spc="-1" baseline="-33000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гд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зелёная — оценка в пределе редких столкновений (классический </a:t>
            </a:r>
            <a:r>
              <a:rPr lang="ru-RU" sz="11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пробкотрон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</a:t>
            </a:r>
            <a:r>
              <a:rPr lang="ru-RU" sz="1100" b="0" strike="noStrike" spc="-1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τ</a:t>
            </a:r>
            <a:r>
              <a:rPr lang="ru-RU" sz="1100" b="0" strike="noStrike" spc="-1" baseline="-33000" dirty="0" err="1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кл</a:t>
            </a:r>
            <a:r>
              <a:rPr lang="ru-RU" sz="1100" b="0" strike="noStrike" spc="-1" dirty="0">
                <a:solidFill>
                  <a:srgbClr val="16347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3" name="Picture 2"/>
          <p:cNvPicPr/>
          <p:nvPr/>
        </p:nvPicPr>
        <p:blipFill>
          <a:blip r:embed="rId3"/>
          <a:stretch/>
        </p:blipFill>
        <p:spPr>
          <a:xfrm>
            <a:off x="753480" y="250920"/>
            <a:ext cx="689760" cy="826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7917</TotalTime>
  <Words>202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DejaVu Sans</vt:lpstr>
      <vt:lpstr>Times New Roman</vt:lpstr>
      <vt:lpstr>Verdana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645</cp:revision>
  <cp:lastPrinted>2020-01-14T01:52:00Z</cp:lastPrinted>
  <dcterms:created xsi:type="dcterms:W3CDTF">2019-05-20T10:35:54Z</dcterms:created>
  <dcterms:modified xsi:type="dcterms:W3CDTF">2025-11-25T10:32:51Z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