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440" r:id="rId2"/>
  </p:sldIdLst>
  <p:sldSz cx="12192000" cy="6858000"/>
  <p:notesSz cx="6805613" cy="99441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  <p15:guide id="3" orient="horz" pos="2155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Rg st="1" end="31"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8397A"/>
    <a:srgbClr val="163470"/>
    <a:srgbClr val="455472"/>
    <a:srgbClr val="FF3300"/>
    <a:srgbClr val="F43F06"/>
    <a:srgbClr val="00CC00"/>
    <a:srgbClr val="ECE890"/>
    <a:srgbClr val="B5C9F1"/>
    <a:srgbClr val="1B4089"/>
    <a:srgbClr val="008A3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448" autoAdjust="0"/>
    <p:restoredTop sz="95332" autoAdjust="0"/>
  </p:normalViewPr>
  <p:slideViewPr>
    <p:cSldViewPr snapToGrid="0">
      <p:cViewPr varScale="1">
        <p:scale>
          <a:sx n="148" d="100"/>
          <a:sy n="148" d="100"/>
        </p:scale>
        <p:origin x="132" y="948"/>
      </p:cViewPr>
      <p:guideLst>
        <p:guide orient="horz" pos="2160"/>
        <p:guide pos="3840"/>
        <p:guide orient="horz" pos="2155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1667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9841" cy="497762"/>
          </a:xfrm>
          <a:prstGeom prst="rect">
            <a:avLst/>
          </a:prstGeom>
        </p:spPr>
        <p:txBody>
          <a:bodyPr vert="horz" lIns="91595" tIns="45798" rIns="91595" bIns="45798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4184" y="1"/>
            <a:ext cx="2949841" cy="497762"/>
          </a:xfrm>
          <a:prstGeom prst="rect">
            <a:avLst/>
          </a:prstGeom>
        </p:spPr>
        <p:txBody>
          <a:bodyPr vert="horz" lIns="91595" tIns="45798" rIns="91595" bIns="45798" rtlCol="0"/>
          <a:lstStyle>
            <a:lvl1pPr algn="r">
              <a:defRPr sz="1200"/>
            </a:lvl1pPr>
          </a:lstStyle>
          <a:p>
            <a:fld id="{CE29251B-1858-4AD5-9EA0-DC4B5B393A0E}" type="datetimeFigureOut">
              <a:rPr lang="ru-RU" smtClean="0"/>
              <a:pPr/>
              <a:t>25.11.2025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88900" y="746125"/>
            <a:ext cx="6627813" cy="37290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595" tIns="45798" rIns="91595" bIns="45798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0244" y="4723170"/>
            <a:ext cx="5445126" cy="4475083"/>
          </a:xfrm>
          <a:prstGeom prst="rect">
            <a:avLst/>
          </a:prstGeom>
        </p:spPr>
        <p:txBody>
          <a:bodyPr vert="horz" lIns="91595" tIns="45798" rIns="91595" bIns="45798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4749"/>
            <a:ext cx="2949841" cy="497761"/>
          </a:xfrm>
          <a:prstGeom prst="rect">
            <a:avLst/>
          </a:prstGeom>
        </p:spPr>
        <p:txBody>
          <a:bodyPr vert="horz" lIns="91595" tIns="45798" rIns="91595" bIns="45798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4184" y="9444749"/>
            <a:ext cx="2949841" cy="497761"/>
          </a:xfrm>
          <a:prstGeom prst="rect">
            <a:avLst/>
          </a:prstGeom>
        </p:spPr>
        <p:txBody>
          <a:bodyPr vert="horz" lIns="91595" tIns="45798" rIns="91595" bIns="45798" rtlCol="0" anchor="b"/>
          <a:lstStyle>
            <a:lvl1pPr algn="r">
              <a:defRPr sz="1200"/>
            </a:lvl1pPr>
          </a:lstStyle>
          <a:p>
            <a:fld id="{1D82E099-6EB9-476F-A11A-21E927E2E52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687248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01526" y="1880317"/>
            <a:ext cx="9766479" cy="2099257"/>
          </a:xfrm>
        </p:spPr>
        <p:txBody>
          <a:bodyPr anchor="b"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ClrTx/>
              <a:buSzTx/>
              <a:buFontTx/>
              <a:buNone/>
              <a:tabLst/>
              <a:defRPr sz="4400"/>
            </a:lvl1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tabLst/>
              <a:defRPr/>
            </a:pPr>
            <a:endParaRPr kumimoji="0" lang="ru-RU" sz="3600" b="1" i="0" u="none" strike="noStrike" kern="1200" cap="none" spc="0" normalizeH="0" baseline="0" noProof="0" dirty="0">
              <a:ln>
                <a:noFill/>
              </a:ln>
              <a:solidFill>
                <a:srgbClr val="1B4089"/>
              </a:solidFill>
              <a:effectLst/>
              <a:uLnTx/>
              <a:uFillTx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927280" y="4413407"/>
            <a:ext cx="10547799" cy="1655762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srgbClr val="1B4089"/>
              </a:solidFill>
              <a:effectLst/>
              <a:uLnTx/>
              <a:uFillTx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cxnSp>
        <p:nvCxnSpPr>
          <p:cNvPr id="8" name="Прямая соединительная линия 7"/>
          <p:cNvCxnSpPr/>
          <p:nvPr userDrawn="1"/>
        </p:nvCxnSpPr>
        <p:spPr>
          <a:xfrm>
            <a:off x="8340957" y="868753"/>
            <a:ext cx="3866283" cy="15092"/>
          </a:xfrm>
          <a:prstGeom prst="line">
            <a:avLst/>
          </a:prstGeom>
          <a:ln w="28575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 userDrawn="1"/>
        </p:nvCxnSpPr>
        <p:spPr>
          <a:xfrm>
            <a:off x="5" y="876299"/>
            <a:ext cx="885825" cy="0"/>
          </a:xfrm>
          <a:prstGeom prst="line">
            <a:avLst/>
          </a:prstGeom>
          <a:ln w="28575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Прямоугольник 10"/>
          <p:cNvSpPr/>
          <p:nvPr userDrawn="1"/>
        </p:nvSpPr>
        <p:spPr>
          <a:xfrm>
            <a:off x="0" y="6492240"/>
            <a:ext cx="12192000" cy="365760"/>
          </a:xfrm>
          <a:prstGeom prst="rect">
            <a:avLst/>
          </a:prstGeom>
          <a:solidFill>
            <a:srgbClr val="1B408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TextBox 11"/>
          <p:cNvSpPr txBox="1"/>
          <p:nvPr userDrawn="1"/>
        </p:nvSpPr>
        <p:spPr>
          <a:xfrm>
            <a:off x="1949395" y="691634"/>
            <a:ext cx="63915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>
                <a:solidFill>
                  <a:srgbClr val="1B4089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Сибирское отделение Российской академии наук</a:t>
            </a:r>
          </a:p>
        </p:txBody>
      </p:sp>
      <p:pic>
        <p:nvPicPr>
          <p:cNvPr id="13" name="Рисунок 12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85854" y="505562"/>
            <a:ext cx="756865" cy="74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31029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A02197-A36F-47E6-BE32-E303756AC480}" type="datetime1">
              <a:rPr lang="ru-RU" smtClean="0"/>
              <a:pPr/>
              <a:t>25.11.2025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05812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2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3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F463C-CDD0-4E8F-BEFA-9741EA96CC46}" type="datetime1">
              <a:rPr lang="ru-RU" smtClean="0"/>
              <a:pPr/>
              <a:t>25.11.2025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192816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71246"/>
          </a:xfrm>
        </p:spPr>
        <p:txBody>
          <a:bodyPr/>
          <a:lstStyle>
            <a:lvl1pPr>
              <a:defRPr sz="4400" b="1"/>
            </a:lvl1pPr>
          </a:lstStyle>
          <a:p>
            <a:pPr>
              <a:lnSpc>
                <a:spcPct val="130000"/>
              </a:lnSpc>
              <a:spcAft>
                <a:spcPts val="1800"/>
              </a:spcAft>
            </a:pPr>
            <a:endParaRPr lang="ru-RU" sz="3600" dirty="0">
              <a:solidFill>
                <a:srgbClr val="18397A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rgbClr val="18397A"/>
                </a:solidFill>
              </a:defRPr>
            </a:lvl1pPr>
            <a:lvl2pPr>
              <a:defRPr>
                <a:solidFill>
                  <a:srgbClr val="18397A"/>
                </a:solidFill>
              </a:defRPr>
            </a:lvl2pPr>
            <a:lvl3pPr>
              <a:defRPr>
                <a:solidFill>
                  <a:srgbClr val="18397A"/>
                </a:solidFill>
              </a:defRPr>
            </a:lvl3pPr>
            <a:lvl4pPr>
              <a:defRPr>
                <a:solidFill>
                  <a:srgbClr val="18397A"/>
                </a:solidFill>
              </a:defRPr>
            </a:lvl4pPr>
            <a:lvl5pPr>
              <a:defRPr>
                <a:solidFill>
                  <a:srgbClr val="18397A"/>
                </a:solidFill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6E91F-E900-459C-A1E8-AECCDFC75A7C}" type="datetime1">
              <a:rPr lang="ru-RU" smtClean="0"/>
              <a:pPr/>
              <a:t>25.11.2025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7" name="Рисунок 6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37313" y="663987"/>
            <a:ext cx="401641" cy="393474"/>
          </a:xfrm>
          <a:prstGeom prst="rect">
            <a:avLst/>
          </a:prstGeom>
        </p:spPr>
      </p:pic>
      <p:cxnSp>
        <p:nvCxnSpPr>
          <p:cNvPr id="8" name="Прямая соединительная линия 7"/>
          <p:cNvCxnSpPr/>
          <p:nvPr userDrawn="1"/>
        </p:nvCxnSpPr>
        <p:spPr>
          <a:xfrm>
            <a:off x="438128" y="1228398"/>
            <a:ext cx="0" cy="5629602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 userDrawn="1"/>
        </p:nvCxnSpPr>
        <p:spPr>
          <a:xfrm>
            <a:off x="438128" y="0"/>
            <a:ext cx="0" cy="495300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283723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49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49" y="4589471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F3A7D-C416-4D5C-BEB9-4425ED7004C9}" type="datetime1">
              <a:rPr lang="ru-RU" smtClean="0"/>
              <a:pPr/>
              <a:t>25.11.2025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668515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71246"/>
          </a:xfrm>
        </p:spPr>
        <p:txBody>
          <a:bodyPr/>
          <a:lstStyle>
            <a:lvl1pPr>
              <a:defRPr sz="4400" b="1"/>
            </a:lvl1pPr>
          </a:lstStyle>
          <a:p>
            <a:pPr>
              <a:lnSpc>
                <a:spcPct val="130000"/>
              </a:lnSpc>
              <a:spcAft>
                <a:spcPts val="1800"/>
              </a:spcAft>
            </a:pPr>
            <a:endParaRPr lang="ru-RU" sz="3600" dirty="0">
              <a:solidFill>
                <a:srgbClr val="18397A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0" name="Дата 3"/>
          <p:cNvSpPr>
            <a:spLocks noGrp="1"/>
          </p:cNvSpPr>
          <p:nvPr>
            <p:ph type="dt" sz="half" idx="10"/>
          </p:nvPr>
        </p:nvSpPr>
        <p:spPr>
          <a:xfrm>
            <a:off x="838200" y="6356358"/>
            <a:ext cx="2743200" cy="365125"/>
          </a:xfrm>
        </p:spPr>
        <p:txBody>
          <a:bodyPr/>
          <a:lstStyle/>
          <a:p>
            <a:fld id="{51609B3F-C195-44F7-A3A0-7C709B132E91}" type="datetime1">
              <a:rPr lang="ru-RU" smtClean="0"/>
              <a:pPr/>
              <a:t>25.11.2025</a:t>
            </a:fld>
            <a:endParaRPr lang="ru-RU"/>
          </a:p>
        </p:txBody>
      </p:sp>
      <p:sp>
        <p:nvSpPr>
          <p:cNvPr id="11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038600" y="6356358"/>
            <a:ext cx="4114800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12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610600" y="6356358"/>
            <a:ext cx="2743200" cy="365125"/>
          </a:xfrm>
        </p:spPr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13" name="Рисунок 12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37313" y="663987"/>
            <a:ext cx="401641" cy="393474"/>
          </a:xfrm>
          <a:prstGeom prst="rect">
            <a:avLst/>
          </a:prstGeom>
        </p:spPr>
      </p:pic>
      <p:cxnSp>
        <p:nvCxnSpPr>
          <p:cNvPr id="14" name="Прямая соединительная линия 13"/>
          <p:cNvCxnSpPr/>
          <p:nvPr userDrawn="1"/>
        </p:nvCxnSpPr>
        <p:spPr>
          <a:xfrm>
            <a:off x="438128" y="0"/>
            <a:ext cx="0" cy="495300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 userDrawn="1"/>
        </p:nvCxnSpPr>
        <p:spPr>
          <a:xfrm>
            <a:off x="438128" y="1228398"/>
            <a:ext cx="0" cy="5629602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Объект 2"/>
          <p:cNvSpPr>
            <a:spLocks noGrp="1"/>
          </p:cNvSpPr>
          <p:nvPr>
            <p:ph idx="13"/>
          </p:nvPr>
        </p:nvSpPr>
        <p:spPr>
          <a:xfrm>
            <a:off x="838203" y="1800912"/>
            <a:ext cx="5010665" cy="4351338"/>
          </a:xfrm>
        </p:spPr>
        <p:txBody>
          <a:bodyPr/>
          <a:lstStyle>
            <a:lvl1pPr>
              <a:defRPr>
                <a:solidFill>
                  <a:srgbClr val="18397A"/>
                </a:solidFill>
              </a:defRPr>
            </a:lvl1pPr>
            <a:lvl2pPr>
              <a:defRPr>
                <a:solidFill>
                  <a:srgbClr val="18397A"/>
                </a:solidFill>
              </a:defRPr>
            </a:lvl2pPr>
            <a:lvl3pPr>
              <a:defRPr>
                <a:solidFill>
                  <a:srgbClr val="18397A"/>
                </a:solidFill>
              </a:defRPr>
            </a:lvl3pPr>
            <a:lvl4pPr>
              <a:defRPr>
                <a:solidFill>
                  <a:srgbClr val="18397A"/>
                </a:solidFill>
              </a:defRPr>
            </a:lvl4pPr>
            <a:lvl5pPr>
              <a:defRPr>
                <a:solidFill>
                  <a:srgbClr val="18397A"/>
                </a:solidFill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17" name="Объект 2"/>
          <p:cNvSpPr>
            <a:spLocks noGrp="1"/>
          </p:cNvSpPr>
          <p:nvPr>
            <p:ph idx="14"/>
          </p:nvPr>
        </p:nvSpPr>
        <p:spPr>
          <a:xfrm>
            <a:off x="6248941" y="1800912"/>
            <a:ext cx="5104865" cy="4351338"/>
          </a:xfrm>
        </p:spPr>
        <p:txBody>
          <a:bodyPr/>
          <a:lstStyle>
            <a:lvl1pPr>
              <a:defRPr>
                <a:solidFill>
                  <a:srgbClr val="18397A"/>
                </a:solidFill>
              </a:defRPr>
            </a:lvl1pPr>
            <a:lvl2pPr>
              <a:defRPr>
                <a:solidFill>
                  <a:srgbClr val="18397A"/>
                </a:solidFill>
              </a:defRPr>
            </a:lvl2pPr>
            <a:lvl3pPr>
              <a:defRPr>
                <a:solidFill>
                  <a:srgbClr val="18397A"/>
                </a:solidFill>
              </a:defRPr>
            </a:lvl3pPr>
            <a:lvl4pPr>
              <a:defRPr>
                <a:solidFill>
                  <a:srgbClr val="18397A"/>
                </a:solidFill>
              </a:defRPr>
            </a:lvl4pPr>
            <a:lvl5pPr>
              <a:defRPr>
                <a:solidFill>
                  <a:srgbClr val="18397A"/>
                </a:solidFill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293169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6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3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3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97A76-B6F5-4FDC-8567-F7A3644CFB61}" type="datetime1">
              <a:rPr lang="ru-RU" smtClean="0"/>
              <a:pPr/>
              <a:t>25.11.2025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915979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CCB5EE-DA7F-437D-8311-4E7EB9AB0342}" type="datetime1">
              <a:rPr lang="ru-RU" smtClean="0"/>
              <a:pPr/>
              <a:t>25.11.2025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121751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37313" y="663987"/>
            <a:ext cx="401641" cy="393474"/>
          </a:xfrm>
          <a:prstGeom prst="rect">
            <a:avLst/>
          </a:prstGeom>
        </p:spPr>
      </p:pic>
      <p:cxnSp>
        <p:nvCxnSpPr>
          <p:cNvPr id="7" name="Прямая соединительная линия 6"/>
          <p:cNvCxnSpPr/>
          <p:nvPr userDrawn="1"/>
        </p:nvCxnSpPr>
        <p:spPr>
          <a:xfrm>
            <a:off x="438128" y="1228398"/>
            <a:ext cx="0" cy="5629602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 userDrawn="1"/>
        </p:nvCxnSpPr>
        <p:spPr>
          <a:xfrm>
            <a:off x="438128" y="0"/>
            <a:ext cx="0" cy="495300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904228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D2F43A-DB89-49F5-B935-D9C310B01F4C}" type="datetime1">
              <a:rPr lang="ru-RU" smtClean="0"/>
              <a:pPr/>
              <a:t>25.11.2025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908212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8DF59-95A2-4F24-875A-203E0D626C22}" type="datetime1">
              <a:rPr lang="ru-RU" smtClean="0"/>
              <a:pPr/>
              <a:t>25.11.2025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367138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3A5067-C6A7-4832-B49B-CFC8B49033E9}" type="datetime1">
              <a:rPr lang="ru-RU" smtClean="0"/>
              <a:pPr/>
              <a:t>25.11.2025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8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526801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E6F39FA-1456-4AEA-A082-130B38B49F0B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ru-RU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Заголовок 3"/>
          <p:cNvSpPr txBox="1">
            <a:spLocks/>
          </p:cNvSpPr>
          <p:nvPr/>
        </p:nvSpPr>
        <p:spPr bwMode="auto">
          <a:xfrm>
            <a:off x="1794712" y="184643"/>
            <a:ext cx="10270067" cy="10583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8" tIns="45719" rIns="91438" bIns="45719" numCol="1" anchor="ctr" anchorCtr="0" compatLnSpc="1">
            <a:prstTxWarp prst="textNoShape">
              <a:avLst/>
            </a:prstTxWarp>
          </a:bodyPr>
          <a:lstStyle>
            <a:lvl1pPr marL="903288" indent="0" algn="l" rtl="0" eaLnBrk="0" fontAlgn="base" hangingPunct="0">
              <a:spcBef>
                <a:spcPct val="0"/>
              </a:spcBef>
              <a:spcAft>
                <a:spcPct val="0"/>
              </a:spcAft>
              <a:defRPr sz="3200" b="1" kern="1200">
                <a:solidFill>
                  <a:schemeClr val="tx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0" lvl="0">
              <a:defRPr/>
            </a:pPr>
            <a:r>
              <a:rPr lang="ru-RU" sz="2400" dirty="0">
                <a:solidFill>
                  <a:srgbClr val="5B9BD5">
                    <a:lumMod val="50000"/>
                  </a:srgbClr>
                </a:solidFill>
                <a:latin typeface="Calibri"/>
              </a:rPr>
              <a:t>Институт ядерной физики им. Г.И. </a:t>
            </a:r>
            <a:r>
              <a:rPr lang="ru-RU" sz="2400" dirty="0" err="1">
                <a:solidFill>
                  <a:srgbClr val="5B9BD5">
                    <a:lumMod val="50000"/>
                  </a:srgbClr>
                </a:solidFill>
                <a:latin typeface="Calibri"/>
              </a:rPr>
              <a:t>Будкера</a:t>
            </a:r>
            <a:r>
              <a:rPr lang="ru-RU" sz="2400" dirty="0">
                <a:solidFill>
                  <a:srgbClr val="5B9BD5">
                    <a:lumMod val="50000"/>
                  </a:srgbClr>
                </a:solidFill>
                <a:latin typeface="Calibri"/>
              </a:rPr>
              <a:t> Сибирского отделения Российской </a:t>
            </a:r>
            <a:r>
              <a:rPr lang="ru-RU" sz="2400" dirty="0" smtClean="0">
                <a:solidFill>
                  <a:srgbClr val="5B9BD5">
                    <a:lumMod val="50000"/>
                  </a:srgbClr>
                </a:solidFill>
                <a:latin typeface="Calibri"/>
              </a:rPr>
              <a:t>академии </a:t>
            </a:r>
            <a:r>
              <a:rPr lang="ru-RU" sz="2400" dirty="0">
                <a:solidFill>
                  <a:srgbClr val="5B9BD5">
                    <a:lumMod val="50000"/>
                  </a:srgbClr>
                </a:solidFill>
                <a:latin typeface="Calibri"/>
              </a:rPr>
              <a:t>наук (ИЯФ СО РАН) </a:t>
            </a:r>
            <a:endParaRPr kumimoji="0" lang="ru-RU" sz="24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6078827" y="1787578"/>
            <a:ext cx="5782972" cy="307775"/>
          </a:xfrm>
          <a:prstGeom prst="rect">
            <a:avLst/>
          </a:prstGeom>
        </p:spPr>
        <p:txBody>
          <a:bodyPr wrap="square" lIns="91438" tIns="45719" rIns="91438" bIns="45719">
            <a:spAutoFit/>
          </a:bodyPr>
          <a:lstStyle/>
          <a:p>
            <a:pPr lvl="0" algn="just">
              <a:defRPr/>
            </a:pPr>
            <a:r>
              <a:rPr lang="ru-RU" sz="1400" b="1" i="1" dirty="0">
                <a:solidFill>
                  <a:srgbClr val="1B4089"/>
                </a:solidFill>
                <a:ea typeface="Verdana" pitchFamily="34" charset="0"/>
              </a:rPr>
              <a:t>Авторы: А.Д. </a:t>
            </a:r>
            <a:r>
              <a:rPr lang="ru-RU" sz="1400" b="1" i="1" dirty="0" smtClean="0">
                <a:solidFill>
                  <a:srgbClr val="1B4089"/>
                </a:solidFill>
                <a:ea typeface="Verdana" pitchFamily="34" charset="0"/>
              </a:rPr>
              <a:t>Хильченко</a:t>
            </a:r>
            <a:r>
              <a:rPr lang="en-US" sz="1400" b="1" i="1" dirty="0" smtClean="0">
                <a:solidFill>
                  <a:srgbClr val="1B4089"/>
                </a:solidFill>
                <a:ea typeface="Verdana" pitchFamily="34" charset="0"/>
              </a:rPr>
              <a:t>, </a:t>
            </a:r>
            <a:r>
              <a:rPr lang="ru-RU" sz="1400" b="1" i="1" dirty="0" smtClean="0">
                <a:solidFill>
                  <a:srgbClr val="1B4089"/>
                </a:solidFill>
                <a:ea typeface="Verdana" pitchFamily="34" charset="0"/>
              </a:rPr>
              <a:t>А.Н</a:t>
            </a:r>
            <a:r>
              <a:rPr lang="ru-RU" sz="1400" b="1" i="1" dirty="0">
                <a:solidFill>
                  <a:srgbClr val="1B4089"/>
                </a:solidFill>
                <a:ea typeface="Verdana" pitchFamily="34" charset="0"/>
              </a:rPr>
              <a:t>. </a:t>
            </a:r>
            <a:r>
              <a:rPr lang="ru-RU" sz="1400" b="1" i="1" dirty="0" smtClean="0">
                <a:solidFill>
                  <a:srgbClr val="1B4089"/>
                </a:solidFill>
                <a:ea typeface="Verdana" pitchFamily="34" charset="0"/>
              </a:rPr>
              <a:t>Квашнин, </a:t>
            </a:r>
            <a:r>
              <a:rPr lang="ru-RU" sz="1400" b="1" i="1" dirty="0" smtClean="0">
                <a:solidFill>
                  <a:srgbClr val="1B4089"/>
                </a:solidFill>
                <a:ea typeface="Verdana" pitchFamily="34" charset="0"/>
              </a:rPr>
              <a:t>В.В. Приходько</a:t>
            </a:r>
            <a:r>
              <a:rPr lang="ru-RU" sz="1400" b="1" i="1" dirty="0" smtClean="0">
                <a:solidFill>
                  <a:srgbClr val="1B4089"/>
                </a:solidFill>
                <a:ea typeface="Verdana" pitchFamily="34" charset="0"/>
              </a:rPr>
              <a:t>, С.В. Иваненко</a:t>
            </a:r>
            <a:endParaRPr kumimoji="0" lang="ru-RU" sz="1400" b="0" i="1" u="none" strike="noStrike" kern="1200" cap="none" spc="0" normalizeH="0" baseline="0" noProof="0" dirty="0">
              <a:ln>
                <a:noFill/>
              </a:ln>
              <a:solidFill>
                <a:srgbClr val="1B4089"/>
              </a:solidFill>
              <a:effectLst/>
              <a:uLnTx/>
              <a:uFillTx/>
              <a:latin typeface="Calibri"/>
              <a:ea typeface="Verdana" pitchFamily="34" charset="0"/>
              <a:cs typeface="+mn-cs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795773" y="5948585"/>
            <a:ext cx="10558027" cy="577079"/>
          </a:xfrm>
          <a:prstGeom prst="rect">
            <a:avLst/>
          </a:prstGeom>
        </p:spPr>
        <p:txBody>
          <a:bodyPr wrap="square" lIns="91438" tIns="45719" rIns="91438" bIns="45719">
            <a:spAutoFit/>
          </a:bodyPr>
          <a:lstStyle>
            <a:defPPr>
              <a:defRPr lang="ru-RU"/>
            </a:defPPr>
            <a:lvl1pPr marL="171450" lvl="0" indent="-171450">
              <a:buClr>
                <a:schemeClr val="accent6">
                  <a:lumMod val="75000"/>
                </a:schemeClr>
              </a:buClr>
              <a:buFont typeface="Wingdings" panose="05000000000000000000" pitchFamily="2" charset="2"/>
              <a:buChar char="ü"/>
              <a:defRPr sz="900" i="1"/>
            </a:lvl1pPr>
          </a:lstStyle>
          <a:p>
            <a:pPr marL="0" lvl="0" indent="0" algn="just">
              <a:buClr>
                <a:srgbClr val="70AD47">
                  <a:lumMod val="75000"/>
                </a:srgbClr>
              </a:buClr>
              <a:buNone/>
              <a:defRPr/>
            </a:pPr>
            <a:r>
              <a:rPr kumimoji="0" lang="ru-RU" sz="1050" b="1" i="0" u="none" strike="noStrike" kern="1200" cap="none" spc="0" normalizeH="0" baseline="0" noProof="0" dirty="0" smtClean="0">
                <a:ln>
                  <a:noFill/>
                </a:ln>
                <a:solidFill>
                  <a:srgbClr val="163470"/>
                </a:solidFill>
                <a:effectLst/>
                <a:uLnTx/>
                <a:uFillTx/>
                <a:latin typeface="Calibri"/>
              </a:rPr>
              <a:t>Публикация:</a:t>
            </a:r>
            <a:r>
              <a:rPr kumimoji="0" lang="en-US" sz="1050" b="1" i="0" u="none" strike="noStrike" kern="1200" cap="none" spc="0" normalizeH="0" baseline="0" noProof="0" dirty="0" smtClean="0">
                <a:ln>
                  <a:noFill/>
                </a:ln>
                <a:solidFill>
                  <a:srgbClr val="163470"/>
                </a:solidFill>
                <a:effectLst/>
                <a:uLnTx/>
                <a:uFillTx/>
                <a:latin typeface="Calibri"/>
              </a:rPr>
              <a:t> </a:t>
            </a:r>
            <a:endParaRPr kumimoji="0" lang="ru-RU" sz="1050" b="1" i="0" u="none" strike="noStrike" kern="1200" cap="none" spc="0" normalizeH="0" baseline="0" noProof="0" dirty="0" smtClean="0">
              <a:ln>
                <a:noFill/>
              </a:ln>
              <a:solidFill>
                <a:srgbClr val="163470"/>
              </a:solidFill>
              <a:effectLst/>
              <a:uLnTx/>
              <a:uFillTx/>
              <a:latin typeface="Calibri"/>
            </a:endParaRPr>
          </a:p>
          <a:p>
            <a:pPr marL="0" indent="0" algn="just">
              <a:buClrTx/>
              <a:buNone/>
              <a:defRPr/>
            </a:pPr>
            <a:r>
              <a:rPr lang="en-US" sz="1050" i="0" dirty="0"/>
              <a:t>A. D. Khilchenko, A. N. Kvashnin, et.al. An improved technique based on discrete Fourier transform for demodulating the plasma-induced phase shift in a dispersion interferometer. Rev. Sci. </a:t>
            </a:r>
            <a:r>
              <a:rPr lang="en-US" sz="1050" i="0" dirty="0" err="1"/>
              <a:t>Instrum</a:t>
            </a:r>
            <a:r>
              <a:rPr lang="en-US" sz="1050" i="0" dirty="0"/>
              <a:t>. 96, 043502 (2025); </a:t>
            </a:r>
            <a:r>
              <a:rPr lang="en-US" sz="1050" i="0" dirty="0" err="1"/>
              <a:t>doi</a:t>
            </a:r>
            <a:r>
              <a:rPr lang="en-US" sz="1050" i="0" dirty="0"/>
              <a:t>: 10.1063/5.0242252, </a:t>
            </a:r>
            <a:r>
              <a:rPr lang="ru-RU" sz="1050" i="0" dirty="0" err="1"/>
              <a:t>импакт</a:t>
            </a:r>
            <a:r>
              <a:rPr lang="ru-RU" sz="1050" i="0" dirty="0"/>
              <a:t>-фактор 1.7</a:t>
            </a:r>
            <a:endParaRPr lang="ru-RU" sz="1050" i="0" dirty="0"/>
          </a:p>
        </p:txBody>
      </p:sp>
      <p:sp>
        <p:nvSpPr>
          <p:cNvPr id="13" name="TextBox 12"/>
          <p:cNvSpPr txBox="1"/>
          <p:nvPr/>
        </p:nvSpPr>
        <p:spPr>
          <a:xfrm>
            <a:off x="5280338" y="2289283"/>
            <a:ext cx="6581461" cy="3560305"/>
          </a:xfrm>
          <a:prstGeom prst="rect">
            <a:avLst/>
          </a:prstGeom>
          <a:noFill/>
        </p:spPr>
        <p:txBody>
          <a:bodyPr vert="horz" lIns="91438" tIns="45719" rIns="91438" bIns="45719" rtlCol="0" anchor="ctr">
            <a:noAutofit/>
          </a:bodyPr>
          <a:lstStyle>
            <a:defPPr>
              <a:defRPr lang="ru-RU"/>
            </a:defPPr>
            <a:lvl1pPr marL="171450" lvl="0" indent="-171450" algn="just">
              <a:spcBef>
                <a:spcPts val="600"/>
              </a:spcBef>
              <a:buClr>
                <a:schemeClr val="accent6">
                  <a:lumMod val="75000"/>
                </a:schemeClr>
              </a:buClr>
              <a:buFont typeface="Wingdings" panose="05000000000000000000" pitchFamily="2" charset="2"/>
              <a:buChar char="§"/>
              <a:defRPr sz="1300">
                <a:solidFill>
                  <a:schemeClr val="accent6"/>
                </a:solidFill>
                <a:latin typeface="+mj-lt"/>
              </a:defRPr>
            </a:lvl1pPr>
          </a:lstStyle>
          <a:p>
            <a:pPr marL="0" indent="0">
              <a:spcBef>
                <a:spcPts val="0"/>
              </a:spcBef>
              <a:buNone/>
            </a:pPr>
            <a:r>
              <a:rPr lang="ru-RU" sz="1600" b="1" dirty="0">
                <a:solidFill>
                  <a:srgbClr val="18397A"/>
                </a:solidFill>
                <a:latin typeface="+mn-lt"/>
              </a:rPr>
              <a:t>Разработана методика вычисления фазовых сдвигов в дисперсионном интерферометре (ДИ) с искусственной модуляцией зондирующего излучения, основанная на использовании скользящего дискретного преобразования Фурье с периодической коррекцией результатов расчетов и процедур подавления утечек в частотной области оконными функциями. </a:t>
            </a:r>
            <a:r>
              <a:rPr lang="ru-RU" sz="1600" b="1" dirty="0" smtClean="0">
                <a:solidFill>
                  <a:srgbClr val="18397A"/>
                </a:solidFill>
                <a:latin typeface="+mn-lt"/>
              </a:rPr>
              <a:t>Особенностью </a:t>
            </a:r>
            <a:r>
              <a:rPr lang="ru-RU" sz="1600" b="1" dirty="0">
                <a:solidFill>
                  <a:srgbClr val="18397A"/>
                </a:solidFill>
                <a:latin typeface="+mn-lt"/>
              </a:rPr>
              <a:t>рассматриваемой методики является повышение точности за счет двукратного снижения временного </a:t>
            </a:r>
            <a:r>
              <a:rPr lang="ru-RU" sz="1600" b="1" dirty="0" smtClean="0">
                <a:solidFill>
                  <a:srgbClr val="18397A"/>
                </a:solidFill>
                <a:latin typeface="+mn-lt"/>
              </a:rPr>
              <a:t>разрешения. </a:t>
            </a:r>
            <a:r>
              <a:rPr lang="ru-RU" sz="1600" b="1" dirty="0">
                <a:solidFill>
                  <a:srgbClr val="18397A"/>
                </a:solidFill>
                <a:latin typeface="+mn-lt"/>
              </a:rPr>
              <a:t>Предложена аппаратная реализация расчета фазового сдвига с частотой дискретизации АЦП вместо частоты модуляции. Флуктуации глубины модуляции и положения нулевой линии сигнала фотодетектора ДИ, влияющие на погрешность расчета фазового сдвига другими методами, для представленного алгоритма несущественны, в связи с чем предложенная методика обработки может быть использована в системе обратной связи для управления плотностью плазмы в магнитных ловушках.</a:t>
            </a:r>
            <a:endParaRPr lang="en-US" sz="1600" b="1" dirty="0">
              <a:solidFill>
                <a:srgbClr val="18397A"/>
              </a:solidFill>
              <a:latin typeface="+mn-lt"/>
            </a:endParaRPr>
          </a:p>
        </p:txBody>
      </p:sp>
      <p:sp>
        <p:nvSpPr>
          <p:cNvPr id="9" name="Заголовок 1"/>
          <p:cNvSpPr>
            <a:spLocks noGrp="1"/>
          </p:cNvSpPr>
          <p:nvPr>
            <p:ph type="title" idx="4294967295"/>
          </p:nvPr>
        </p:nvSpPr>
        <p:spPr>
          <a:xfrm>
            <a:off x="1187451" y="1149992"/>
            <a:ext cx="9931400" cy="590931"/>
          </a:xfr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800" b="1" dirty="0" smtClean="0">
                <a:solidFill>
                  <a:srgbClr val="18397A"/>
                </a:solidFill>
                <a:latin typeface="+mn-lt"/>
              </a:rPr>
              <a:t>Разработана методика вычисления набега фазы для дисперсионного интерферометра с искусственной модуляцией зондирующего излучения</a:t>
            </a:r>
            <a:endParaRPr lang="ru-RU" sz="1800" b="1" dirty="0">
              <a:solidFill>
                <a:srgbClr val="18397A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71687" name="Rectangle 7"/>
          <p:cNvSpPr>
            <a:spLocks noChangeArrowheads="1"/>
          </p:cNvSpPr>
          <p:nvPr/>
        </p:nvSpPr>
        <p:spPr bwMode="auto">
          <a:xfrm>
            <a:off x="0" y="-184664"/>
            <a:ext cx="184727" cy="369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8" tIns="45719" rIns="91438" bIns="45719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1026" name="Picture 2" descr="D:\Архив\Лого ИЯФ\++ logo BINP new bold blue Прозрачный.gi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3527" y="60336"/>
            <a:ext cx="690256" cy="826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1064BFBE-718E-4752-A019-5CA02D421BB5}"/>
              </a:ext>
            </a:extLst>
          </p:cNvPr>
          <p:cNvSpPr/>
          <p:nvPr/>
        </p:nvSpPr>
        <p:spPr>
          <a:xfrm>
            <a:off x="1187452" y="4367822"/>
            <a:ext cx="3825684" cy="9387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100" dirty="0">
                <a:solidFill>
                  <a:srgbClr val="163470"/>
                </a:solidFill>
              </a:rPr>
              <a:t>Варианты реконструкции временной эволюции линейной плотности: прямоугольное окно одинарного размера – синяя линия, прямоугольное окно двойного размера – зеленая линия, окно Ханна двойного размера – красная линия</a:t>
            </a:r>
            <a:endParaRPr lang="ru-RU" sz="1100" dirty="0">
              <a:solidFill>
                <a:srgbClr val="163470"/>
              </a:solidFill>
              <a:latin typeface="Calibri"/>
            </a:endParaRPr>
          </a:p>
        </p:txBody>
      </p:sp>
      <p:pic>
        <p:nvPicPr>
          <p:cNvPr id="12" name="Рисунок 11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019" y="2289283"/>
            <a:ext cx="4771319" cy="18464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48035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8253</TotalTime>
  <Words>245</Words>
  <Application>Microsoft Office PowerPoint</Application>
  <PresentationFormat>Широкоэкранный</PresentationFormat>
  <Paragraphs>8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8" baseType="lpstr">
      <vt:lpstr>Arial</vt:lpstr>
      <vt:lpstr>Calibri</vt:lpstr>
      <vt:lpstr>Calibri Light</vt:lpstr>
      <vt:lpstr>Open Sans</vt:lpstr>
      <vt:lpstr>Verdana</vt:lpstr>
      <vt:lpstr>Wingdings</vt:lpstr>
      <vt:lpstr>1_Тема Office</vt:lpstr>
      <vt:lpstr>Разработана методика вычисления набега фазы для дисперсионного интерферометра с искусственной модуляцией зондирующего излучения</vt:lpstr>
    </vt:vector>
  </TitlesOfParts>
  <Company>diakov.net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Анастасия Голышева</dc:creator>
  <cp:lastModifiedBy>Elena I. Soldatkina</cp:lastModifiedBy>
  <cp:revision>677</cp:revision>
  <cp:lastPrinted>2020-01-14T01:52:00Z</cp:lastPrinted>
  <dcterms:created xsi:type="dcterms:W3CDTF">2019-05-20T10:35:54Z</dcterms:created>
  <dcterms:modified xsi:type="dcterms:W3CDTF">2025-11-25T07:24:17Z</dcterms:modified>
</cp:coreProperties>
</file>