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03" d="100"/>
          <a:sy n="103" d="100"/>
        </p:scale>
        <p:origin x="848" y="92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27805" y="1786496"/>
            <a:ext cx="5125995" cy="954105"/>
          </a:xfrm>
          <a:prstGeom prst="rect">
            <a:avLst/>
          </a:prstGeom>
        </p:spPr>
        <p:txBody>
          <a:bodyPr wrap="square" lIns="91438" tIns="45719" rIns="0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Поступаев, 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И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Баткин,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Бурдаков,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/>
            </a:r>
            <a:b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</a:b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>Р.</a:t>
            </a:r>
            <a:r>
              <a:rPr lang="en-US" sz="1400" b="1" i="1" spc="-10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>Г</a:t>
            </a:r>
            <a:r>
              <a:rPr lang="ru-RU" sz="1400" b="1" i="1" spc="-10" dirty="0">
                <a:solidFill>
                  <a:srgbClr val="1B4089"/>
                </a:solidFill>
                <a:ea typeface="Verdana" pitchFamily="34" charset="0"/>
              </a:rPr>
              <a:t>. Гороховский, </a:t>
            </a: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>И</a:t>
            </a: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>.</a:t>
            </a:r>
            <a:r>
              <a:rPr lang="en-US" sz="1400" b="1" i="1" spc="-10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>А</a:t>
            </a:r>
            <a:r>
              <a:rPr lang="ru-RU" sz="1400" b="1" i="1" spc="-10" dirty="0">
                <a:solidFill>
                  <a:srgbClr val="1B4089"/>
                </a:solidFill>
                <a:ea typeface="Verdana" pitchFamily="34" charset="0"/>
              </a:rPr>
              <a:t>. Иванов, </a:t>
            </a: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>П</a:t>
            </a: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>.</a:t>
            </a:r>
            <a:r>
              <a:rPr lang="en-US" sz="1400" b="1" i="1" spc="-10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>В</a:t>
            </a:r>
            <a:r>
              <a:rPr lang="ru-RU" sz="1400" b="1" i="1" spc="-10" dirty="0">
                <a:solidFill>
                  <a:srgbClr val="1B4089"/>
                </a:solidFill>
                <a:ea typeface="Verdana" pitchFamily="34" charset="0"/>
              </a:rPr>
              <a:t>. Калинин, </a:t>
            </a: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>К</a:t>
            </a: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>.</a:t>
            </a:r>
            <a:r>
              <a:rPr lang="en-US" sz="1400" b="1" i="1" spc="-10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>Н</a:t>
            </a:r>
            <a:r>
              <a:rPr lang="ru-RU" sz="1400" b="1" i="1" spc="-10" dirty="0">
                <a:solidFill>
                  <a:srgbClr val="1B4089"/>
                </a:solidFill>
                <a:ea typeface="Verdana" pitchFamily="34" charset="0"/>
              </a:rPr>
              <a:t>. Куклин, </a:t>
            </a:r>
            <a: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  <a:t/>
            </a:r>
            <a:br>
              <a:rPr lang="ru-RU" sz="1400" b="1" i="1" spc="-10" dirty="0" smtClean="0">
                <a:solidFill>
                  <a:srgbClr val="1B4089"/>
                </a:solidFill>
                <a:ea typeface="Verdana" pitchFamily="34" charset="0"/>
              </a:rPr>
            </a:b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Я.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О. Куляко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spc="-30" dirty="0" smtClean="0">
                <a:solidFill>
                  <a:srgbClr val="1B4089"/>
                </a:solidFill>
                <a:ea typeface="Verdana" pitchFamily="34" charset="0"/>
              </a:rPr>
              <a:t>Н.</a:t>
            </a:r>
            <a:r>
              <a:rPr lang="en-US" sz="1400" b="1" i="1" spc="-30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spc="-30" dirty="0" smtClean="0">
                <a:solidFill>
                  <a:srgbClr val="1B4089"/>
                </a:solidFill>
                <a:ea typeface="Verdana" pitchFamily="34" charset="0"/>
              </a:rPr>
              <a:t>А</a:t>
            </a:r>
            <a:r>
              <a:rPr lang="ru-RU" sz="1400" b="1" i="1" spc="-30" dirty="0">
                <a:solidFill>
                  <a:srgbClr val="1B4089"/>
                </a:solidFill>
                <a:ea typeface="Verdana" pitchFamily="34" charset="0"/>
              </a:rPr>
              <a:t>. Мельников, </a:t>
            </a:r>
            <a:r>
              <a:rPr lang="ru-RU" sz="1400" b="1" i="1" spc="-30" dirty="0" smtClean="0">
                <a:solidFill>
                  <a:srgbClr val="1B4089"/>
                </a:solidFill>
                <a:ea typeface="Verdana" pitchFamily="34" charset="0"/>
              </a:rPr>
              <a:t>А</a:t>
            </a:r>
            <a:r>
              <a:rPr lang="ru-RU" sz="1400" b="1" i="1" spc="-30" dirty="0" smtClean="0">
                <a:solidFill>
                  <a:srgbClr val="1B4089"/>
                </a:solidFill>
                <a:ea typeface="Verdana" pitchFamily="34" charset="0"/>
              </a:rPr>
              <a:t>.</a:t>
            </a:r>
            <a:r>
              <a:rPr lang="en-US" sz="1400" b="1" i="1" spc="-30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spc="-30" dirty="0" smtClean="0">
                <a:solidFill>
                  <a:srgbClr val="1B4089"/>
                </a:solidFill>
                <a:ea typeface="Verdana" pitchFamily="34" charset="0"/>
              </a:rPr>
              <a:t>В</a:t>
            </a:r>
            <a:r>
              <a:rPr lang="ru-RU" sz="1400" b="1" i="1" spc="-30" dirty="0">
                <a:solidFill>
                  <a:srgbClr val="1B4089"/>
                </a:solidFill>
                <a:ea typeface="Verdana" pitchFamily="34" charset="0"/>
              </a:rPr>
              <a:t>. Никишин,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С.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В.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Полосаткин,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/>
            </a:r>
            <a:b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</a:b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Ф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Ровенских,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Е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Сидоров,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Д.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И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Сковородин,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Е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Скуратов 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3159" y="5869827"/>
            <a:ext cx="6309307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1. Postupaev V. V., </a:t>
            </a:r>
            <a:r>
              <a:rPr lang="en-US" sz="1050" dirty="0" smtClean="0"/>
              <a:t>et al. </a:t>
            </a:r>
            <a:r>
              <a:rPr lang="en-US" sz="1050" dirty="0"/>
              <a:t>Status of GOL-NB experiments in 2025 // 14th International Conference on Open Magnetic Systems for Plasma Confinement, September 22-26, 2025, Tsukuba, Japan.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dirty="0"/>
              <a:t>2. </a:t>
            </a:r>
            <a:r>
              <a:rPr lang="ru-RU" sz="1050" dirty="0"/>
              <a:t>Скуратов Е. Н., </a:t>
            </a:r>
            <a:r>
              <a:rPr lang="en-US" sz="1050" dirty="0" smtClean="0"/>
              <a:t>et al</a:t>
            </a:r>
            <a:r>
              <a:rPr lang="ru-RU" sz="1050" dirty="0" smtClean="0"/>
              <a:t>. </a:t>
            </a:r>
            <a:r>
              <a:rPr lang="ru-RU" sz="1050" dirty="0"/>
              <a:t>Измерение динамики параметров плазмы методом </a:t>
            </a:r>
            <a:r>
              <a:rPr lang="ru-RU" sz="1050" dirty="0" err="1"/>
              <a:t>томсоновского</a:t>
            </a:r>
            <a:r>
              <a:rPr lang="ru-RU" sz="1050" dirty="0"/>
              <a:t> рассеяния в многопробочной ловушке </a:t>
            </a:r>
            <a:r>
              <a:rPr lang="ru-RU" sz="1050" dirty="0" smtClean="0"/>
              <a:t>ГОЛ-</a:t>
            </a:r>
            <a:r>
              <a:rPr lang="en-US" sz="1050" dirty="0" smtClean="0"/>
              <a:t>NB </a:t>
            </a:r>
            <a:r>
              <a:rPr lang="en-US" sz="1050" dirty="0"/>
              <a:t>// </a:t>
            </a:r>
            <a:r>
              <a:rPr lang="ru-RU" sz="1050" dirty="0"/>
              <a:t>Сборник тезисов докладов </a:t>
            </a:r>
            <a:r>
              <a:rPr lang="en-US" sz="1050" dirty="0"/>
              <a:t>XXI </a:t>
            </a:r>
            <a:r>
              <a:rPr lang="ru-RU" sz="1050" dirty="0"/>
              <a:t>Всероссийской конференции "Диагностика высокотемпературной плазмы", 29 сент. – 03 окт. 2025, Сочи, с. 153-154</a:t>
            </a:r>
            <a:r>
              <a:rPr lang="ru-RU" sz="1050" dirty="0" smtClean="0"/>
              <a:t>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03159" y="2811162"/>
            <a:ext cx="6309307" cy="288266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В ИЯФ СО РАН был разработан и смонтирован на многопробочной ловушке ГОЛ-NB эмиттер электронного пучка низкой энергии с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термокатодом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LaB</a:t>
            </a:r>
            <a:r>
              <a:rPr lang="ru-RU" sz="1600" b="1" baseline="-25000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, анодом которого служил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ленгмюровский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слой плазменного потока, вытекающего из ловушки. Получена устойчивая генерация электронного пучка с током до 100 А при напряжении на катоде до 400 В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(верхний рисунок).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Пучок возникает при появлении плазмы вблизи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термокатода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, его ток определяется локальной. Воздействие такого электронного пучка на плазму привело к улучшению удержания частиц в ловушке и к росту электронной температуры плазмы с 25 до 45 эВ в приосевой области при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концентрации электронов плазмы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≈10</a:t>
            </a:r>
            <a:r>
              <a:rPr lang="ru-RU" sz="1600" b="1" baseline="30000" dirty="0">
                <a:solidFill>
                  <a:schemeClr val="accent1">
                    <a:lumMod val="75000"/>
                  </a:schemeClr>
                </a:solidFill>
              </a:rPr>
              <a:t>19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м</a:t>
            </a:r>
            <a:r>
              <a:rPr lang="ru-RU" sz="1600" b="1" baseline="30000" dirty="0">
                <a:solidFill>
                  <a:schemeClr val="accent1">
                    <a:lumMod val="75000"/>
                  </a:schemeClr>
                </a:solidFill>
              </a:rPr>
              <a:t>-3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на стадии распада плазмы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(нижний рисунок). 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1" y="1171094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На </a:t>
            </a:r>
            <a:r>
              <a:rPr lang="ru-RU" sz="1800" b="1" dirty="0">
                <a:solidFill>
                  <a:srgbClr val="18397A"/>
                </a:solidFill>
              </a:rPr>
              <a:t>открытой ловушке ГОЛ-NB достигнут рост температуры плазмы в приосевой области с 25 до 45 эВ при инжекции электронного пучка низкой энергии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753527" y="6319949"/>
            <a:ext cx="387226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/>
              <a:t>Радиальный профиль электронной температуры плазмы в момент </a:t>
            </a:r>
            <a:r>
              <a:rPr lang="ru-RU" sz="1100" i="1" dirty="0"/>
              <a:t>t</a:t>
            </a:r>
            <a:r>
              <a:rPr lang="ru-RU" sz="1100" dirty="0"/>
              <a:t> = 2,9 </a:t>
            </a:r>
            <a:r>
              <a:rPr lang="ru-RU" sz="1100" dirty="0" err="1"/>
              <a:t>мс</a:t>
            </a:r>
            <a:r>
              <a:rPr lang="ru-RU" sz="1100" dirty="0"/>
              <a:t>. Цветной заливкой показано сечение пучка </a:t>
            </a:r>
            <a:endParaRPr lang="en-US" sz="11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825586" y="3756667"/>
            <a:ext cx="372579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/>
              <a:t>Напряжение на катоде и ток электронного пучка в системе с плазменным анодом</a:t>
            </a:r>
            <a:endParaRPr lang="en-US" sz="1100" dirty="0"/>
          </a:p>
        </p:txBody>
      </p:sp>
      <p:pic>
        <p:nvPicPr>
          <p:cNvPr id="16" name="Рисунок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912" y="2111498"/>
            <a:ext cx="2941143" cy="1614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Рисунок 1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86" y="4208909"/>
            <a:ext cx="3800202" cy="21474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8254</TotalTime>
  <Words>356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На открытой ловушке ГОЛ-NB достигнут рост температуры плазмы в приосевой области с 25 до 45 эВ при инжекции электронного пучка низкой энергии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VP</cp:lastModifiedBy>
  <cp:revision>661</cp:revision>
  <cp:lastPrinted>2020-01-14T01:52:00Z</cp:lastPrinted>
  <dcterms:created xsi:type="dcterms:W3CDTF">2019-05-20T10:35:54Z</dcterms:created>
  <dcterms:modified xsi:type="dcterms:W3CDTF">2025-11-20T08:20:28Z</dcterms:modified>
</cp:coreProperties>
</file>