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63470"/>
    <a:srgbClr val="FF3300"/>
    <a:srgbClr val="F43F06"/>
    <a:srgbClr val="00CC00"/>
    <a:srgbClr val="ECE890"/>
    <a:srgbClr val="B5C9F1"/>
    <a:srgbClr val="18397A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), </a:t>
            </a:r>
            <a:b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</a:b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Национальный Исследовательский Центр «Курчатовский институт»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2191" y="1861773"/>
            <a:ext cx="10488038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 smtClean="0">
                <a:solidFill>
                  <a:srgbClr val="1B4089"/>
                </a:solidFill>
              </a:rPr>
              <a:t>Н.В Ступишин, А.Г. Абдрашитов, А.В. </a:t>
            </a:r>
            <a:r>
              <a:rPr lang="ru-RU" sz="1400" b="1" i="1" dirty="0" err="1" smtClean="0">
                <a:solidFill>
                  <a:srgbClr val="1B4089"/>
                </a:solidFill>
              </a:rPr>
              <a:t>Белавский</a:t>
            </a:r>
            <a:r>
              <a:rPr lang="ru-RU" sz="1400" b="1" i="1" dirty="0" smtClean="0">
                <a:solidFill>
                  <a:srgbClr val="1B4089"/>
                </a:solidFill>
              </a:rPr>
              <a:t>, В.П. Белов, Р.В. Вахрушев, В.И. Давыденко, П.П</a:t>
            </a:r>
            <a:r>
              <a:rPr lang="ru-RU" sz="1400" b="1" i="1" dirty="0">
                <a:solidFill>
                  <a:srgbClr val="1B4089"/>
                </a:solidFill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</a:rPr>
              <a:t>Дейчули</a:t>
            </a:r>
            <a:r>
              <a:rPr lang="ru-RU" sz="1400" b="1" i="1" dirty="0">
                <a:solidFill>
                  <a:srgbClr val="1B4089"/>
                </a:solidFill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</a:rPr>
              <a:t>П.В. Зубарев, </a:t>
            </a:r>
            <a:br>
              <a:rPr lang="ru-RU" sz="1400" b="1" i="1" dirty="0" smtClean="0">
                <a:solidFill>
                  <a:srgbClr val="1B4089"/>
                </a:solidFill>
              </a:rPr>
            </a:br>
            <a:r>
              <a:rPr lang="ru-RU" sz="1400" b="1" i="1" dirty="0" smtClean="0">
                <a:solidFill>
                  <a:srgbClr val="1B4089"/>
                </a:solidFill>
              </a:rPr>
              <a:t>В.В. </a:t>
            </a:r>
            <a:r>
              <a:rPr lang="ru-RU" sz="1400" b="1" i="1" dirty="0" err="1" smtClean="0">
                <a:solidFill>
                  <a:srgbClr val="1B4089"/>
                </a:solidFill>
              </a:rPr>
              <a:t>Мишагин</a:t>
            </a:r>
            <a:r>
              <a:rPr lang="ru-RU" sz="1400" b="1" i="1" dirty="0" smtClean="0">
                <a:solidFill>
                  <a:srgbClr val="1B4089"/>
                </a:solidFill>
              </a:rPr>
              <a:t>, С.П. </a:t>
            </a:r>
            <a:r>
              <a:rPr lang="ru-RU" sz="1400" b="1" i="1" dirty="0" err="1" smtClean="0">
                <a:solidFill>
                  <a:srgbClr val="1B4089"/>
                </a:solidFill>
              </a:rPr>
              <a:t>Посполита</a:t>
            </a:r>
            <a:r>
              <a:rPr lang="ru-RU" sz="1400" b="1" i="1" dirty="0" smtClean="0">
                <a:solidFill>
                  <a:srgbClr val="1B4089"/>
                </a:solidFill>
              </a:rPr>
              <a:t>, В.В. </a:t>
            </a:r>
            <a:r>
              <a:rPr lang="ru-RU" sz="1400" b="1" i="1" dirty="0" err="1">
                <a:solidFill>
                  <a:srgbClr val="1B4089"/>
                </a:solidFill>
              </a:rPr>
              <a:t>Ращенко</a:t>
            </a:r>
            <a:r>
              <a:rPr lang="ru-RU" sz="1400" b="1" i="1" dirty="0">
                <a:solidFill>
                  <a:srgbClr val="1B4089"/>
                </a:solidFill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</a:rPr>
              <a:t>И.В. </a:t>
            </a:r>
            <a:r>
              <a:rPr lang="ru-RU" sz="1400" b="1" i="1" dirty="0" err="1" smtClean="0">
                <a:solidFill>
                  <a:srgbClr val="1B4089"/>
                </a:solidFill>
              </a:rPr>
              <a:t>Шиховцев</a:t>
            </a:r>
            <a:r>
              <a:rPr lang="ru-RU" sz="1400" b="1" i="1" dirty="0" smtClean="0">
                <a:solidFill>
                  <a:srgbClr val="1B4089"/>
                </a:solidFill>
              </a:rPr>
              <a:t>, Н.А. Вадимов, Л.Г. Елисеев, И.А. Земцов, В.А. Крупин, А.Р. Немец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982821"/>
            <a:ext cx="11721980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ru-RU" sz="1050" dirty="0">
                <a:solidFill>
                  <a:srgbClr val="1B4089"/>
                </a:solidFill>
              </a:rPr>
              <a:t>Ступишин Н.В., </a:t>
            </a:r>
            <a:r>
              <a:rPr lang="ru-RU" sz="1050" dirty="0" err="1">
                <a:solidFill>
                  <a:srgbClr val="1B4089"/>
                </a:solidFill>
              </a:rPr>
              <a:t>Дейчули</a:t>
            </a:r>
            <a:r>
              <a:rPr lang="ru-RU" sz="1050" dirty="0">
                <a:solidFill>
                  <a:srgbClr val="1B4089"/>
                </a:solidFill>
              </a:rPr>
              <a:t> П.П., </a:t>
            </a:r>
            <a:r>
              <a:rPr lang="ru-RU" sz="1050" dirty="0" err="1">
                <a:solidFill>
                  <a:srgbClr val="1B4089"/>
                </a:solidFill>
              </a:rPr>
              <a:t>Ращенко</a:t>
            </a:r>
            <a:r>
              <a:rPr lang="ru-RU" sz="1050" dirty="0">
                <a:solidFill>
                  <a:srgbClr val="1B4089"/>
                </a:solidFill>
              </a:rPr>
              <a:t> В.В</a:t>
            </a:r>
            <a:r>
              <a:rPr lang="ru-RU" sz="1050" dirty="0" smtClean="0">
                <a:solidFill>
                  <a:srgbClr val="1B4089"/>
                </a:solidFill>
              </a:rPr>
              <a:t>. </a:t>
            </a:r>
            <a:r>
              <a:rPr lang="ru-RU" sz="1050" dirty="0">
                <a:solidFill>
                  <a:srgbClr val="1B4089"/>
                </a:solidFill>
              </a:rPr>
              <a:t>и др. Запуск диагностического инжектора ДИНА-КИ60 на </a:t>
            </a:r>
            <a:r>
              <a:rPr lang="ru-RU" sz="1050" dirty="0" err="1">
                <a:solidFill>
                  <a:srgbClr val="1B4089"/>
                </a:solidFill>
              </a:rPr>
              <a:t>токамаке</a:t>
            </a:r>
            <a:r>
              <a:rPr lang="ru-RU" sz="1050" dirty="0">
                <a:solidFill>
                  <a:srgbClr val="1B4089"/>
                </a:solidFill>
              </a:rPr>
              <a:t> Т-15МД. </a:t>
            </a:r>
            <a:r>
              <a:rPr lang="ru-RU" sz="1050" dirty="0" err="1">
                <a:solidFill>
                  <a:srgbClr val="1B4089"/>
                </a:solidFill>
              </a:rPr>
              <a:t>Cборник</a:t>
            </a:r>
            <a:r>
              <a:rPr lang="ru-RU" sz="1050" dirty="0">
                <a:solidFill>
                  <a:srgbClr val="1B4089"/>
                </a:solidFill>
              </a:rPr>
              <a:t> тезисов докладов. </a:t>
            </a:r>
            <a:r>
              <a:rPr lang="ru-RU" sz="1050" dirty="0" smtClean="0">
                <a:solidFill>
                  <a:srgbClr val="1B4089"/>
                </a:solidFill>
              </a:rPr>
              <a:t>Москва, </a:t>
            </a:r>
            <a:r>
              <a:rPr lang="ru-RU" sz="1050" dirty="0">
                <a:solidFill>
                  <a:srgbClr val="1B4089"/>
                </a:solidFill>
              </a:rPr>
              <a:t>2024: LI Международная Звенигородская конференция по физике плазмы и управляемому термоядерному синтезу. </a:t>
            </a:r>
            <a:r>
              <a:rPr lang="en-US" sz="1050" dirty="0" smtClean="0">
                <a:solidFill>
                  <a:srgbClr val="1B4089"/>
                </a:solidFill>
              </a:rPr>
              <a:t>DOI</a:t>
            </a:r>
            <a:r>
              <a:rPr lang="ru-RU" sz="1050" dirty="0">
                <a:solidFill>
                  <a:srgbClr val="1B4089"/>
                </a:solidFill>
              </a:rPr>
              <a:t>: 10.34854/</a:t>
            </a:r>
            <a:r>
              <a:rPr lang="en-US" sz="1050" dirty="0">
                <a:solidFill>
                  <a:srgbClr val="1B4089"/>
                </a:solidFill>
              </a:rPr>
              <a:t>ICPAF</a:t>
            </a:r>
            <a:r>
              <a:rPr lang="ru-RU" sz="1050" dirty="0">
                <a:solidFill>
                  <a:srgbClr val="1B4089"/>
                </a:solidFill>
              </a:rPr>
              <a:t>.512024.1.</a:t>
            </a:r>
            <a:r>
              <a:rPr lang="en-US" sz="1050" dirty="0" smtClean="0">
                <a:solidFill>
                  <a:srgbClr val="1B4089"/>
                </a:solidFill>
              </a:rPr>
              <a:t>1.082</a:t>
            </a:r>
            <a:r>
              <a:rPr lang="en-US" dirty="0" smtClean="0"/>
              <a:t>.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37608" y="2421407"/>
            <a:ext cx="6670344" cy="365979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ИЯФ 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СО РАН разработал и изготовил </a:t>
            </a: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инжектор 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атомов секундного диапазона ДИНА-КИ60 для </a:t>
            </a:r>
            <a:r>
              <a:rPr lang="ru-RU" sz="1600" dirty="0" err="1">
                <a:solidFill>
                  <a:srgbClr val="1B4089"/>
                </a:solidFill>
                <a:latin typeface="+mn-lt"/>
              </a:rPr>
              <a:t>токамака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 Т-15МД. Инжектор формирует модулированный пучок атомов с энергией 60 кэВ, током атомов более 2 </a:t>
            </a:r>
            <a:r>
              <a:rPr lang="ru-RU" sz="1600" dirty="0" err="1">
                <a:solidFill>
                  <a:srgbClr val="1B4089"/>
                </a:solidFill>
                <a:latin typeface="+mn-lt"/>
              </a:rPr>
              <a:t>экв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. А, активная длительность пучка - 1 </a:t>
            </a: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сек. После успешных испытаний в ИЯФ инжектор отправлен в Курчатовский институт в 2016 г.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В 2025 г. после глубокой модернизации инжектора и системы питания была 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полностью устранена проблема электрического замыкания вытягивающего электрода на плазменный и радикально повышена надежность работы пучка. </a:t>
            </a: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Был 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получен модулированный пучок 20 х 40 </a:t>
            </a:r>
            <a:r>
              <a:rPr lang="ru-RU" sz="1600" dirty="0" err="1">
                <a:solidFill>
                  <a:srgbClr val="1B4089"/>
                </a:solidFill>
                <a:latin typeface="+mn-lt"/>
              </a:rPr>
              <a:t>мс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 с характеристиками близкими к проектным: 60 кэВ, 5,5-6 А, длительность импульса до 1.04 сек. </a:t>
            </a:r>
            <a:r>
              <a:rPr lang="ru-RU" sz="1600" dirty="0" smtClean="0">
                <a:solidFill>
                  <a:srgbClr val="1B4089"/>
                </a:solidFill>
                <a:latin typeface="+mn-lt"/>
              </a:rPr>
              <a:t>Пучок 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атомов будет использоваться для определения ионной температуры и плотности примесей в термоядерной плазме </a:t>
            </a:r>
            <a:r>
              <a:rPr lang="ru-RU" sz="1600" dirty="0" err="1">
                <a:solidFill>
                  <a:srgbClr val="1B4089"/>
                </a:solidFill>
                <a:latin typeface="+mn-lt"/>
              </a:rPr>
              <a:t>токамака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 Т-15МД с помощью диагностики </a:t>
            </a:r>
            <a:r>
              <a:rPr lang="en-US" sz="1600" dirty="0">
                <a:solidFill>
                  <a:srgbClr val="1B4089"/>
                </a:solidFill>
                <a:latin typeface="+mn-lt"/>
              </a:rPr>
              <a:t>CXRS</a:t>
            </a:r>
            <a:r>
              <a:rPr lang="ru-RU" sz="1600" dirty="0">
                <a:solidFill>
                  <a:srgbClr val="1B4089"/>
                </a:solidFill>
                <a:latin typeface="+mn-lt"/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7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B4089"/>
                </a:solidFill>
                <a:latin typeface="+mn-lt"/>
              </a:rPr>
              <a:t>Запуск секундного модулированного пучка 60 </a:t>
            </a:r>
            <a:r>
              <a:rPr lang="ru-RU" sz="1800" b="1" dirty="0" err="1">
                <a:solidFill>
                  <a:srgbClr val="1B4089"/>
                </a:solidFill>
                <a:latin typeface="+mn-lt"/>
              </a:rPr>
              <a:t>кВ</a:t>
            </a:r>
            <a:r>
              <a:rPr lang="ru-RU" sz="1800" b="1" dirty="0">
                <a:solidFill>
                  <a:srgbClr val="1B4089"/>
                </a:solidFill>
                <a:latin typeface="+mn-lt"/>
              </a:rPr>
              <a:t>, 6 А </a:t>
            </a:r>
            <a:r>
              <a:rPr lang="ru-RU" sz="1800" b="1" dirty="0" smtClean="0">
                <a:solidFill>
                  <a:srgbClr val="1B4089"/>
                </a:solidFill>
                <a:latin typeface="+mn-lt"/>
              </a:rPr>
              <a:t>на модернизированном диагностическом инжекторе атомов водорода </a:t>
            </a:r>
            <a:r>
              <a:rPr lang="ru-RU" sz="1800" b="1" dirty="0">
                <a:solidFill>
                  <a:srgbClr val="1B4089"/>
                </a:solidFill>
                <a:latin typeface="+mn-lt"/>
              </a:rPr>
              <a:t>ДИНА-КИ60 </a:t>
            </a:r>
            <a:r>
              <a:rPr lang="ru-RU" sz="1800" b="1" dirty="0" smtClean="0">
                <a:solidFill>
                  <a:srgbClr val="1B4089"/>
                </a:solidFill>
                <a:latin typeface="+mn-lt"/>
              </a:rPr>
              <a:t>на </a:t>
            </a:r>
            <a:r>
              <a:rPr lang="ru-RU" sz="1800" b="1" dirty="0" err="1" smtClean="0">
                <a:solidFill>
                  <a:srgbClr val="1B4089"/>
                </a:solidFill>
                <a:latin typeface="+mn-lt"/>
              </a:rPr>
              <a:t>токамаке</a:t>
            </a:r>
            <a:r>
              <a:rPr lang="ru-RU" sz="1800" b="1" dirty="0" smtClean="0">
                <a:solidFill>
                  <a:srgbClr val="1B4089"/>
                </a:solidFill>
                <a:latin typeface="+mn-lt"/>
              </a:rPr>
              <a:t> </a:t>
            </a:r>
            <a:r>
              <a:rPr lang="ru-RU" sz="1800" b="1" dirty="0">
                <a:solidFill>
                  <a:srgbClr val="1B4089"/>
                </a:solidFill>
                <a:latin typeface="+mn-lt"/>
              </a:rPr>
              <a:t>Т-15МД</a:t>
            </a:r>
            <a:endParaRPr lang="ru-RU" sz="1800" b="1" dirty="0">
              <a:solidFill>
                <a:srgbClr val="1B408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8655" y="5755219"/>
            <a:ext cx="3096230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Инжектор ДИНА-КИ60 на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токамаке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Т-15МД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6" r="8366"/>
          <a:stretch/>
        </p:blipFill>
        <p:spPr>
          <a:xfrm rot="5400000">
            <a:off x="1143920" y="2770856"/>
            <a:ext cx="3005698" cy="268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8661</TotalTime>
  <Words>254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Запуск секундного модулированного пучка 60 кВ, 6 А на модернизированном диагностическом инжекторе атомов водорода ДИНА-КИ60 на токамаке Т-15МД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651</cp:revision>
  <cp:lastPrinted>2020-01-14T01:52:00Z</cp:lastPrinted>
  <dcterms:created xsi:type="dcterms:W3CDTF">2019-05-20T10:35:54Z</dcterms:created>
  <dcterms:modified xsi:type="dcterms:W3CDTF">2025-11-27T04:25:13Z</dcterms:modified>
</cp:coreProperties>
</file>