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3AF6"/>
    <a:srgbClr val="1B4089"/>
    <a:srgbClr val="163470"/>
    <a:srgbClr val="FF3300"/>
    <a:srgbClr val="F43F06"/>
    <a:srgbClr val="00CC00"/>
    <a:srgbClr val="ECE890"/>
    <a:srgbClr val="B5C9F1"/>
    <a:srgbClr val="18397A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5" d="100"/>
          <a:sy n="115" d="100"/>
        </p:scale>
        <p:origin x="1098" y="10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0898/1684-1719.2025.5.11" TargetMode="External"/><Relationship Id="rId2" Type="http://schemas.openxmlformats.org/officeDocument/2006/relationships/hyperlink" Target="https://doi.org/10.1134/S106287382571267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1504" y="-15380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</a:t>
            </a:r>
            <a:r>
              <a:rPr lang="en-US" sz="18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/>
            </a:r>
            <a:br>
              <a:rPr lang="en-US" sz="18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</a:br>
            <a:r>
              <a:rPr lang="ru-RU" sz="18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им</a:t>
            </a: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. Г.И. Будкера СО РАН (ИЯФ СО РАН)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165219"/>
            <a:ext cx="12191999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А.В. </a:t>
            </a:r>
            <a:r>
              <a:rPr lang="ru-RU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Аржанников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В.Ю. Заславский, П.В. Калинин, Н.Ю. Песков, Д.А. Самцов, </a:t>
            </a:r>
            <a:r>
              <a:rPr lang="en-US" sz="1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Е.С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sz="1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Сандалов,</a:t>
            </a:r>
            <a:r>
              <a:rPr lang="en-US" sz="1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С.Л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Синицкий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В.Д. Степанов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19" y="5300007"/>
            <a:ext cx="11721979" cy="138499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</a:p>
          <a:p>
            <a:pPr marL="342900" lvl="0" indent="-342900" algn="just">
              <a:buClr>
                <a:srgbClr val="002060"/>
              </a:buClr>
              <a:buFont typeface="+mj-lt"/>
              <a:buAutoNum type="arabicPeriod"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Peskov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N.Y.,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Zaslavsky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V.Y.,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Arzhannikov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A.V.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Planar Sub-THz/Sub-GW Cherenkov Masers with Two-Dimensional Distributed Feedback Based on the ELMI Accelerator: Current Tasks of Implementation. 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Bull.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Russ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Acad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89, 1451–1456 (2025). </a:t>
            </a:r>
            <a:r>
              <a:rPr lang="ru-RU" sz="1050" b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https://doi.org/10.1134/S106287382571267X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импакт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-фактор 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Scopus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0.253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05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2060"/>
              </a:buClr>
              <a:buFont typeface="+mj-lt"/>
              <a:buAutoNum type="arabicPeriod"/>
            </a:pP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А.В.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Аржанников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Н.С. Гинзбург, В.Ю. Заславский и др. «Планарный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черенковский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мазер W-диапазона с двумерно-периодической замедляющей системой на базе ускорителя «ЭЛМИ»: расчетные параметры и первые эксперименты». Журнал Радиоэлектроники, 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eISSN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1684-1719, №5, 2025 DOI: </a:t>
            </a:r>
            <a:r>
              <a:rPr lang="ru-RU" sz="1050" b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https://doi.org/10.30898/1684-1719.2025.5.11</a:t>
            </a:r>
            <a:r>
              <a:rPr lang="ru-RU" sz="1050" b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импакт</a:t>
            </a:r>
            <a:r>
              <a:rPr lang="ru-RU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-фактор РИНЦ 0.525)</a:t>
            </a:r>
          </a:p>
          <a:p>
            <a:pPr marL="342900" lvl="0" indent="-342900" algn="just">
              <a:buClr>
                <a:srgbClr val="002060"/>
              </a:buClr>
              <a:buFont typeface="+mj-lt"/>
              <a:buAutoNum type="arabicPeriod"/>
            </a:pP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S. L. </a:t>
            </a:r>
            <a:r>
              <a:rPr lang="en-US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Sinitsky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E. S. </a:t>
            </a:r>
            <a:r>
              <a:rPr lang="en-US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Sandalov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P. V. Kalinin et al. “Generation of a High-power MM-radiation with a Kiloampere Sheet Relativistic Electron Beam in a Planar Cherenkov Maser”. 2025 </a:t>
            </a:r>
            <a:r>
              <a:rPr lang="en-US" sz="105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PhotonIcs</a:t>
            </a:r>
            <a:r>
              <a:rPr lang="en-US" sz="105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Electromagnetics Research Symposium Fall, Chiba, Japan, 5- 9 November (to be published</a:t>
            </a:r>
            <a:r>
              <a:rPr lang="en-US" sz="105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05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7757" y="1862419"/>
            <a:ext cx="5613338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установке «ЭЛМИ» проведена серия экспериментов по генерации мощных импульсов когерентного мм-излучения в планарном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черенковском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мазере с двумерно-периодической замедляющей структурой на основе ленточного релятивистского электронного пучка 0.8 МэВ/6 кА/3 мкс с поперечным сечением 1.5х150 мм. В ходе экспериментов по варьированию расстояния между ленточным пучком и поверхностью замедляющей структуры найдены условия достижения одночастотного режима генерации излучения на резонансной частоте поверхностной волны 69 ГГц. В этих экспериментах в оптимальном режиме работы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черенковского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мазера были получены импульсы мм-излучения с уровнем мощности ~10</a:t>
            </a:r>
            <a:r>
              <a:rPr lang="en-US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МВт, частотой 69</a:t>
            </a:r>
            <a:r>
              <a:rPr lang="en-US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ГГц, длительностью ~100</a:t>
            </a:r>
            <a:r>
              <a:rPr lang="en-US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шириной спектра около 20</a:t>
            </a:r>
            <a:r>
              <a:rPr lang="en-US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МГц.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17320" y="703530"/>
            <a:ext cx="9931400" cy="5355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cap="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Получение мощных импульсов Миллиметрового излучения в планарном </a:t>
            </a:r>
            <a:r>
              <a:rPr lang="ru-RU" sz="1600" b="1" cap="all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черенковском</a:t>
            </a:r>
            <a:r>
              <a:rPr lang="ru-RU" sz="1600" b="1" cap="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мазере на основе ленточного электронного </a:t>
            </a:r>
            <a:r>
              <a:rPr lang="ru-RU" sz="1600" b="1" cap="all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пучка</a:t>
            </a:r>
            <a:r>
              <a:rPr lang="en-US" sz="1600" b="1" cap="all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36FA98F-89D8-4BBE-A625-BF5D114C8C3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470020" y="1463626"/>
            <a:ext cx="5133077" cy="24243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8AF0B99-3DAB-41C8-9628-5BA6D23492E6}"/>
              </a:ext>
            </a:extLst>
          </p:cNvPr>
          <p:cNvSpPr txBox="1"/>
          <p:nvPr/>
        </p:nvSpPr>
        <p:spPr>
          <a:xfrm>
            <a:off x="2935016" y="3849359"/>
            <a:ext cx="3169279" cy="1634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1 – </a:t>
            </a:r>
            <a:r>
              <a:rPr lang="ru-RU" sz="1100" dirty="0">
                <a:solidFill>
                  <a:srgbClr val="1B40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Усреднённые осциллограммы напряжения на диоде и тока пучка на коллекторе при смещении катода на 10 мм относительно канала транспортировки (слева), спектральная плотность мощности излучения, генерируемого мазером при таком смещении в выстреле №9680 </a:t>
            </a:r>
            <a:r>
              <a:rPr lang="ru-RU" sz="1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1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справа)</a:t>
            </a:r>
            <a:r>
              <a:rPr lang="ru-RU" sz="11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сигналы с детектора мощности и смесителя (низ)</a:t>
            </a:r>
            <a:endParaRPr lang="ru-RU" sz="1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1315156" y="3121378"/>
            <a:ext cx="5644" cy="766589"/>
          </a:xfrm>
          <a:prstGeom prst="straightConnector1">
            <a:avLst/>
          </a:prstGeom>
          <a:ln w="19050">
            <a:solidFill>
              <a:srgbClr val="4C3AF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146799" y="1564000"/>
            <a:ext cx="0" cy="3881343"/>
          </a:xfrm>
          <a:prstGeom prst="line">
            <a:avLst/>
          </a:prstGeom>
          <a:ln w="38100">
            <a:solidFill>
              <a:srgbClr val="4C3AF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Группа 25"/>
          <p:cNvGrpSpPr/>
          <p:nvPr/>
        </p:nvGrpSpPr>
        <p:grpSpPr>
          <a:xfrm>
            <a:off x="690496" y="3887967"/>
            <a:ext cx="2202016" cy="1556887"/>
            <a:chOff x="690496" y="3887967"/>
            <a:chExt cx="2202016" cy="1556887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0496" y="3887967"/>
              <a:ext cx="2202016" cy="155688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1128287" y="4144433"/>
              <a:ext cx="144000" cy="0"/>
            </a:xfrm>
            <a:prstGeom prst="line">
              <a:avLst/>
            </a:prstGeom>
            <a:ln w="19050">
              <a:solidFill>
                <a:srgbClr val="4C3AF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7940</TotalTime>
  <Words>412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Получение мощных импульсов Миллиметрового излучения в планарном черенковском мазере на основе ленточного электронного пучка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647</cp:revision>
  <cp:lastPrinted>2020-01-14T01:52:00Z</cp:lastPrinted>
  <dcterms:created xsi:type="dcterms:W3CDTF">2019-05-20T10:35:54Z</dcterms:created>
  <dcterms:modified xsi:type="dcterms:W3CDTF">2025-11-27T02:58:06Z</dcterms:modified>
</cp:coreProperties>
</file>