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66" d="100"/>
          <a:sy n="66" d="100"/>
        </p:scale>
        <p:origin x="980" y="24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77778" y="9313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3589" y="1670026"/>
            <a:ext cx="7860211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Сотников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О.З., Санин А.Л., Бельченко Ю.И.,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Шиховцев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И.В., Кондаков А.А.,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Ращенко В.В.,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Белавский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А.В, Горбовский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А.И.,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Амиров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В.Х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., Гмыря А.А., Гаврисенко Д.Ю., Ильенко Н.С.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2181" y="5365831"/>
            <a:ext cx="11442818" cy="149271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-360000">
              <a:spcAft>
                <a:spcPts val="6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1. </a:t>
            </a:r>
            <a:r>
              <a:rPr lang="en-US" sz="1050" b="1" i="0" dirty="0">
                <a:solidFill>
                  <a:srgbClr val="163470"/>
                </a:solidFill>
              </a:rPr>
              <a:t>Technologies of high voltage neutral beam injectors for magnetic fusion devices / O. Sotnikov, A.  Sanin, A. </a:t>
            </a:r>
            <a:r>
              <a:rPr lang="en-US" sz="1050" b="1" i="0" dirty="0" err="1">
                <a:solidFill>
                  <a:srgbClr val="163470"/>
                </a:solidFill>
              </a:rPr>
              <a:t>Belavsky</a:t>
            </a:r>
            <a:r>
              <a:rPr lang="en-US" sz="1050" b="1" i="0" dirty="0">
                <a:solidFill>
                  <a:srgbClr val="163470"/>
                </a:solidFill>
              </a:rPr>
              <a:t> et al //– </a:t>
            </a:r>
            <a:r>
              <a:rPr lang="ru-RU" sz="1050" b="1" i="0" dirty="0">
                <a:solidFill>
                  <a:srgbClr val="163470"/>
                </a:solidFill>
              </a:rPr>
              <a:t>Доклад на 30</a:t>
            </a:r>
            <a:r>
              <a:rPr lang="en-US" sz="1050" b="1" i="0" dirty="0" err="1">
                <a:solidFill>
                  <a:srgbClr val="163470"/>
                </a:solidFill>
              </a:rPr>
              <a:t>th</a:t>
            </a:r>
            <a:r>
              <a:rPr lang="en-US" sz="1050" b="1" i="0" dirty="0">
                <a:solidFill>
                  <a:srgbClr val="163470"/>
                </a:solidFill>
              </a:rPr>
              <a:t> IAEA Fusion Energy Conference (FEC2025), Chengdu, 2025. </a:t>
            </a:r>
            <a:r>
              <a:rPr lang="ru-RU" sz="1050" b="1" i="0" dirty="0">
                <a:solidFill>
                  <a:srgbClr val="163470"/>
                </a:solidFill>
              </a:rPr>
              <a:t>В печати в журнале </a:t>
            </a:r>
            <a:r>
              <a:rPr lang="en-US" sz="1050" b="1" i="0" dirty="0">
                <a:solidFill>
                  <a:srgbClr val="163470"/>
                </a:solidFill>
              </a:rPr>
              <a:t>Plasma Science Technology.- </a:t>
            </a:r>
            <a:r>
              <a:rPr lang="ru-RU" sz="1050" b="1" i="0" dirty="0">
                <a:solidFill>
                  <a:srgbClr val="163470"/>
                </a:solidFill>
              </a:rPr>
              <a:t>Препринт </a:t>
            </a:r>
            <a:r>
              <a:rPr lang="en-US" sz="1050" b="1" i="0" dirty="0">
                <a:solidFill>
                  <a:srgbClr val="163470"/>
                </a:solidFill>
              </a:rPr>
              <a:t>https://conferences.iaea.org/ event/392/papers/36060/files/13916-Manuscript_Sotnikov %20FEC %</a:t>
            </a:r>
            <a:r>
              <a:rPr lang="en-US" sz="1050" b="1" i="0" dirty="0" smtClean="0">
                <a:solidFill>
                  <a:srgbClr val="163470"/>
                </a:solidFill>
              </a:rPr>
              <a:t>202025-10.pdf</a:t>
            </a:r>
            <a:r>
              <a:rPr lang="ru-RU" sz="1050" b="1" i="0" dirty="0" smtClean="0">
                <a:solidFill>
                  <a:srgbClr val="163470"/>
                </a:solidFill>
              </a:rPr>
              <a:t>.</a:t>
            </a:r>
            <a:endParaRPr lang="en-US" sz="1050" b="1" i="0" dirty="0">
              <a:solidFill>
                <a:srgbClr val="163470"/>
              </a:solidFill>
            </a:endParaRPr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2. Исследование </a:t>
            </a:r>
            <a:r>
              <a:rPr lang="ru-RU" sz="1050" b="1" i="0" dirty="0">
                <a:solidFill>
                  <a:srgbClr val="163470"/>
                </a:solidFill>
              </a:rPr>
              <a:t>работы мощного источника отрицательных ионов с большой площадью эмиссии / О.З. </a:t>
            </a:r>
            <a:r>
              <a:rPr lang="ru-RU" sz="1050" b="1" i="0" dirty="0" smtClean="0">
                <a:solidFill>
                  <a:srgbClr val="163470"/>
                </a:solidFill>
              </a:rPr>
              <a:t>Сотников, Ю.И</a:t>
            </a:r>
            <a:r>
              <a:rPr lang="ru-RU" sz="1050" b="1" i="0" dirty="0">
                <a:solidFill>
                  <a:srgbClr val="163470"/>
                </a:solidFill>
              </a:rPr>
              <a:t>. Бельченко, Д.Ю. Гаврисенко и др.// Доклад на 53 Международной (Звенигородской) конференции по физике плазмы и УТС, 2025 г.  В </a:t>
            </a:r>
            <a:r>
              <a:rPr lang="ru-RU" sz="1050" b="1" i="0" dirty="0" smtClean="0">
                <a:solidFill>
                  <a:srgbClr val="163470"/>
                </a:solidFill>
              </a:rPr>
              <a:t>печати.</a:t>
            </a:r>
            <a:endParaRPr lang="ru-RU" sz="1050" b="1" i="0" dirty="0">
              <a:solidFill>
                <a:srgbClr val="163470"/>
              </a:solidFill>
            </a:endParaRPr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3. </a:t>
            </a:r>
            <a:r>
              <a:rPr lang="en-US" sz="1050" b="1" i="0" dirty="0">
                <a:solidFill>
                  <a:srgbClr val="163470"/>
                </a:solidFill>
              </a:rPr>
              <a:t>RF Driver Operation in the </a:t>
            </a:r>
            <a:r>
              <a:rPr lang="en-US" sz="1050" b="1" i="0" dirty="0" err="1">
                <a:solidFill>
                  <a:srgbClr val="163470"/>
                </a:solidFill>
              </a:rPr>
              <a:t>cesiated</a:t>
            </a:r>
            <a:r>
              <a:rPr lang="en-US" sz="1050" b="1" i="0" dirty="0">
                <a:solidFill>
                  <a:srgbClr val="163470"/>
                </a:solidFill>
              </a:rPr>
              <a:t> Hydrogen Negative Ion Source/ O. Sotnikov, D. </a:t>
            </a:r>
            <a:r>
              <a:rPr lang="en-US" sz="1050" b="1" i="0" dirty="0" err="1">
                <a:solidFill>
                  <a:srgbClr val="163470"/>
                </a:solidFill>
              </a:rPr>
              <a:t>Gavrisenko</a:t>
            </a:r>
            <a:r>
              <a:rPr lang="en-US" sz="1050" b="1" i="0" dirty="0">
                <a:solidFill>
                  <a:srgbClr val="163470"/>
                </a:solidFill>
              </a:rPr>
              <a:t>, A.  Sanin et al // </a:t>
            </a:r>
            <a:r>
              <a:rPr lang="ru-RU" sz="1050" b="1" i="0" dirty="0">
                <a:solidFill>
                  <a:srgbClr val="163470"/>
                </a:solidFill>
              </a:rPr>
              <a:t>Доклад на 9</a:t>
            </a:r>
            <a:r>
              <a:rPr lang="en-US" sz="1050" b="1" i="0" dirty="0" err="1">
                <a:solidFill>
                  <a:srgbClr val="163470"/>
                </a:solidFill>
              </a:rPr>
              <a:t>th</a:t>
            </a:r>
            <a:r>
              <a:rPr lang="en-US" sz="1050" b="1" i="0" dirty="0">
                <a:solidFill>
                  <a:srgbClr val="163470"/>
                </a:solidFill>
              </a:rPr>
              <a:t> International symposium on Negative Ions, Beams and Sources - NIBS'24, Gandhinagar, India, 2024 </a:t>
            </a:r>
            <a:r>
              <a:rPr lang="ru-RU" sz="1050" b="1" i="0" dirty="0">
                <a:solidFill>
                  <a:srgbClr val="163470"/>
                </a:solidFill>
              </a:rPr>
              <a:t>г. В печати в журнале </a:t>
            </a:r>
            <a:r>
              <a:rPr lang="en-US" sz="1050" b="1" i="0" dirty="0">
                <a:solidFill>
                  <a:srgbClr val="163470"/>
                </a:solidFill>
              </a:rPr>
              <a:t>Plasma Physics </a:t>
            </a:r>
            <a:r>
              <a:rPr lang="en-US" sz="1050" b="1" i="0" dirty="0" smtClean="0">
                <a:solidFill>
                  <a:srgbClr val="163470"/>
                </a:solidFill>
              </a:rPr>
              <a:t>Reports</a:t>
            </a:r>
            <a:r>
              <a:rPr lang="ru-RU" sz="1050" b="1" i="0" smtClean="0">
                <a:solidFill>
                  <a:srgbClr val="163470"/>
                </a:solidFill>
              </a:rPr>
              <a:t>.</a:t>
            </a:r>
            <a:r>
              <a:rPr lang="en-US" sz="1050" b="1" i="0" smtClean="0">
                <a:solidFill>
                  <a:srgbClr val="163470"/>
                </a:solidFill>
              </a:rPr>
              <a:t> </a:t>
            </a:r>
            <a:endParaRPr lang="en-US" sz="1050" b="1" i="0" dirty="0">
              <a:solidFill>
                <a:srgbClr val="16347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97454" y="2142012"/>
            <a:ext cx="7321819" cy="343301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35560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корпусе ДОЛ были продолжены работы по созданию квазистационарного инжектора на основе источника отрицательных ионов водорода.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/>
            </a:r>
            <a:br>
              <a:rPr lang="ru-RU" sz="1600" dirty="0" smtClean="0">
                <a:solidFill>
                  <a:srgbClr val="163470"/>
                </a:solidFill>
                <a:latin typeface="Calibri"/>
              </a:rPr>
            </a:b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2025 году была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улучшена транспортировка ионного пучка на вход ускорителя через секцию LEBT. Введена в строй система динамического контроля характеристик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пучка,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усилены системы охлаждения ускорителя и приёмника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пучка. Проведена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модификация систем высоковольтного питания ускорителя инжектора, достигнута стабилизация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напряжения 300±10 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кВ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при токе до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1А.</a:t>
            </a:r>
          </a:p>
          <a:p>
            <a:pPr marL="0" indent="35560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Проведенные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работы позволили получить на выходе ионного источника пучок отрицательных ионов током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1.1 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 энергией 112 кэВ.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70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% пучка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проведено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через LEBT на вход ускорительной трубки.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Пучок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интенсивностью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0.7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A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ускорен до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энергии 410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кВ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калориметр, установленный на расстоянии 10 м от источника проведен и измерен пучок интенсивностью 0.6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А, что составляет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86%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пучка на входе ускорителя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56% пучка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 выходе из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источника.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14168" y="1051892"/>
            <a:ext cx="8972385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Получен пучок отрицательных ионов током 0.7 А, длительностью импульса 2 сек с энергией 410 кэВ на стенде высоковольтного инжектора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нейтралов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636" y="4474313"/>
            <a:ext cx="3539074" cy="76943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88900" lvl="0" algn="just">
              <a:tabLst>
                <a:tab pos="3230563" algn="l"/>
              </a:tabLst>
              <a:defRPr/>
            </a:pPr>
            <a:r>
              <a:rPr lang="ru-RU" sz="1100" dirty="0"/>
              <a:t>Осциллограммы токов источника и ускорителя: </a:t>
            </a:r>
            <a:r>
              <a:rPr lang="ru-RU" sz="1100" dirty="0" smtClean="0"/>
              <a:t>тока пучка </a:t>
            </a:r>
            <a:r>
              <a:rPr lang="ru-RU" sz="1100" dirty="0"/>
              <a:t>из источника </a:t>
            </a:r>
            <a:r>
              <a:rPr lang="en-US" sz="1100" i="1" dirty="0" smtClean="0"/>
              <a:t>I</a:t>
            </a:r>
            <a:r>
              <a:rPr lang="en-US" sz="1100" i="1" baseline="-25000" dirty="0" smtClean="0"/>
              <a:t>b</a:t>
            </a:r>
            <a:r>
              <a:rPr lang="ru-RU" sz="1100" dirty="0"/>
              <a:t>=1.1 </a:t>
            </a:r>
            <a:r>
              <a:rPr lang="ru-RU" sz="1100" dirty="0" smtClean="0"/>
              <a:t>А, </a:t>
            </a:r>
            <a:r>
              <a:rPr lang="ru-RU" sz="1100" dirty="0"/>
              <a:t>тока на вход ускорителя </a:t>
            </a:r>
            <a:r>
              <a:rPr lang="ru-RU" sz="1100" dirty="0" smtClean="0"/>
              <a:t>трек </a:t>
            </a:r>
            <a:r>
              <a:rPr lang="en-US" sz="1100" i="1" dirty="0"/>
              <a:t>I</a:t>
            </a:r>
            <a:r>
              <a:rPr lang="en-US" sz="1100" i="1" baseline="-25000" dirty="0"/>
              <a:t>p </a:t>
            </a:r>
            <a:r>
              <a:rPr lang="ru-RU" sz="1100" i="1" baseline="-25000" dirty="0" smtClean="0"/>
              <a:t> </a:t>
            </a:r>
            <a:r>
              <a:rPr lang="en-US" sz="1100" i="1" dirty="0" smtClean="0"/>
              <a:t>&lt; </a:t>
            </a:r>
            <a:r>
              <a:rPr lang="ru-RU" sz="1100" dirty="0" smtClean="0"/>
              <a:t>0.8 А </a:t>
            </a:r>
            <a:r>
              <a:rPr lang="ru-RU" sz="1100" dirty="0"/>
              <a:t>и тока на выходе ускорителя </a:t>
            </a:r>
            <a:r>
              <a:rPr lang="en-US" sz="1100" i="1" dirty="0" smtClean="0"/>
              <a:t>I</a:t>
            </a:r>
            <a:r>
              <a:rPr lang="en-US" sz="1100" i="1" baseline="-25000" dirty="0" smtClean="0"/>
              <a:t>HV  </a:t>
            </a:r>
            <a:r>
              <a:rPr lang="en-US" sz="1100" dirty="0" smtClean="0"/>
              <a:t>&lt;</a:t>
            </a:r>
            <a:r>
              <a:rPr lang="ru-RU" sz="1100" dirty="0" smtClean="0"/>
              <a:t> 0.75А. </a:t>
            </a:r>
            <a:r>
              <a:rPr lang="ru-RU" sz="1100" dirty="0"/>
              <a:t>Ускорение в </a:t>
            </a:r>
            <a:r>
              <a:rPr lang="ru-RU" sz="1100" dirty="0" smtClean="0"/>
              <a:t>импульсе </a:t>
            </a:r>
            <a:r>
              <a:rPr lang="ru-RU" sz="1100" dirty="0"/>
              <a:t>продолжительностью 1.8 сек.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179253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/>
          <p:cNvPicPr/>
          <p:nvPr/>
        </p:nvPicPr>
        <p:blipFill rotWithShape="1">
          <a:blip r:embed="rId3"/>
          <a:srcRect t="9058"/>
          <a:stretch/>
        </p:blipFill>
        <p:spPr bwMode="auto">
          <a:xfrm>
            <a:off x="542181" y="2534341"/>
            <a:ext cx="3765983" cy="19399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8025</TotalTime>
  <Words>424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Получен пучок отрицательных ионов током 0.7 А, длительностью импульса 2 сек с энергией 410 кэВ на стенде высоковольтного инжектора нейтралов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Yuri I. Belchenko</cp:lastModifiedBy>
  <cp:revision>659</cp:revision>
  <cp:lastPrinted>2020-01-14T01:52:00Z</cp:lastPrinted>
  <dcterms:created xsi:type="dcterms:W3CDTF">2019-05-20T10:35:54Z</dcterms:created>
  <dcterms:modified xsi:type="dcterms:W3CDTF">2025-11-27T03:40:59Z</dcterms:modified>
</cp:coreProperties>
</file>