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440" r:id="rId2"/>
  </p:sldIdLst>
  <p:sldSz cx="12192000" cy="6858000"/>
  <p:notesSz cx="6805613" cy="99441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21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3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0DE7"/>
    <a:srgbClr val="18397A"/>
    <a:srgbClr val="163470"/>
    <a:srgbClr val="455472"/>
    <a:srgbClr val="FF3300"/>
    <a:srgbClr val="F43F06"/>
    <a:srgbClr val="00CC00"/>
    <a:srgbClr val="ECE890"/>
    <a:srgbClr val="B5C9F1"/>
    <a:srgbClr val="1B40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5332" autoAdjust="0"/>
  </p:normalViewPr>
  <p:slideViewPr>
    <p:cSldViewPr snapToGrid="0">
      <p:cViewPr varScale="1">
        <p:scale>
          <a:sx n="113" d="100"/>
          <a:sy n="113" d="100"/>
        </p:scale>
        <p:origin x="1098" y="96"/>
      </p:cViewPr>
      <p:guideLst>
        <p:guide orient="horz" pos="2160"/>
        <p:guide pos="3840"/>
        <p:guide orient="horz" pos="2155"/>
      </p:guideLst>
    </p:cSldViewPr>
  </p:slideViewPr>
  <p:notesTextViewPr>
    <p:cViewPr>
      <p:scale>
        <a:sx n="1" d="1"/>
        <a:sy n="1" d="1"/>
      </p:scale>
      <p:origin x="0" y="0"/>
    </p:cViewPr>
  </p:notesTextViewPr>
  <p:sorterViewPr>
    <p:cViewPr>
      <p:scale>
        <a:sx n="200" d="100"/>
        <a:sy n="200" d="100"/>
      </p:scale>
      <p:origin x="0" y="16674"/>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49841" cy="497762"/>
          </a:xfrm>
          <a:prstGeom prst="rect">
            <a:avLst/>
          </a:prstGeom>
        </p:spPr>
        <p:txBody>
          <a:bodyPr vert="horz" lIns="91595" tIns="45798" rIns="91595" bIns="45798" rtlCol="0"/>
          <a:lstStyle>
            <a:lvl1pPr algn="l">
              <a:defRPr sz="1200"/>
            </a:lvl1pPr>
          </a:lstStyle>
          <a:p>
            <a:endParaRPr lang="ru-RU"/>
          </a:p>
        </p:txBody>
      </p:sp>
      <p:sp>
        <p:nvSpPr>
          <p:cNvPr id="3" name="Дата 2"/>
          <p:cNvSpPr>
            <a:spLocks noGrp="1"/>
          </p:cNvSpPr>
          <p:nvPr>
            <p:ph type="dt" idx="1"/>
          </p:nvPr>
        </p:nvSpPr>
        <p:spPr>
          <a:xfrm>
            <a:off x="3854184" y="1"/>
            <a:ext cx="2949841" cy="497762"/>
          </a:xfrm>
          <a:prstGeom prst="rect">
            <a:avLst/>
          </a:prstGeom>
        </p:spPr>
        <p:txBody>
          <a:bodyPr vert="horz" lIns="91595" tIns="45798" rIns="91595" bIns="45798" rtlCol="0"/>
          <a:lstStyle>
            <a:lvl1pPr algn="r">
              <a:defRPr sz="1200"/>
            </a:lvl1pPr>
          </a:lstStyle>
          <a:p>
            <a:fld id="{CE29251B-1858-4AD5-9EA0-DC4B5B393A0E}" type="datetimeFigureOut">
              <a:rPr lang="ru-RU" smtClean="0"/>
              <a:pPr/>
              <a:t>26.11.2025</a:t>
            </a:fld>
            <a:endParaRPr lang="ru-RU"/>
          </a:p>
        </p:txBody>
      </p:sp>
      <p:sp>
        <p:nvSpPr>
          <p:cNvPr id="4" name="Образ слайда 3"/>
          <p:cNvSpPr>
            <a:spLocks noGrp="1" noRot="1" noChangeAspect="1"/>
          </p:cNvSpPr>
          <p:nvPr>
            <p:ph type="sldImg" idx="2"/>
          </p:nvPr>
        </p:nvSpPr>
        <p:spPr>
          <a:xfrm>
            <a:off x="88900" y="746125"/>
            <a:ext cx="6627813" cy="3729038"/>
          </a:xfrm>
          <a:prstGeom prst="rect">
            <a:avLst/>
          </a:prstGeom>
          <a:noFill/>
          <a:ln w="12700">
            <a:solidFill>
              <a:prstClr val="black"/>
            </a:solidFill>
          </a:ln>
        </p:spPr>
        <p:txBody>
          <a:bodyPr vert="horz" lIns="91595" tIns="45798" rIns="91595" bIns="45798" rtlCol="0" anchor="ctr"/>
          <a:lstStyle/>
          <a:p>
            <a:endParaRPr lang="ru-RU"/>
          </a:p>
        </p:txBody>
      </p:sp>
      <p:sp>
        <p:nvSpPr>
          <p:cNvPr id="5" name="Заметки 4"/>
          <p:cNvSpPr>
            <a:spLocks noGrp="1"/>
          </p:cNvSpPr>
          <p:nvPr>
            <p:ph type="body" sz="quarter" idx="3"/>
          </p:nvPr>
        </p:nvSpPr>
        <p:spPr>
          <a:xfrm>
            <a:off x="680244" y="4723170"/>
            <a:ext cx="5445126" cy="4475083"/>
          </a:xfrm>
          <a:prstGeom prst="rect">
            <a:avLst/>
          </a:prstGeom>
        </p:spPr>
        <p:txBody>
          <a:bodyPr vert="horz" lIns="91595" tIns="45798" rIns="91595" bIns="45798"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4749"/>
            <a:ext cx="2949841" cy="497761"/>
          </a:xfrm>
          <a:prstGeom prst="rect">
            <a:avLst/>
          </a:prstGeom>
        </p:spPr>
        <p:txBody>
          <a:bodyPr vert="horz" lIns="91595" tIns="45798" rIns="91595" bIns="45798" rtlCol="0" anchor="b"/>
          <a:lstStyle>
            <a:lvl1pPr algn="l">
              <a:defRPr sz="1200"/>
            </a:lvl1pPr>
          </a:lstStyle>
          <a:p>
            <a:endParaRPr lang="ru-RU"/>
          </a:p>
        </p:txBody>
      </p:sp>
      <p:sp>
        <p:nvSpPr>
          <p:cNvPr id="7" name="Номер слайда 6"/>
          <p:cNvSpPr>
            <a:spLocks noGrp="1"/>
          </p:cNvSpPr>
          <p:nvPr>
            <p:ph type="sldNum" sz="quarter" idx="5"/>
          </p:nvPr>
        </p:nvSpPr>
        <p:spPr>
          <a:xfrm>
            <a:off x="3854184" y="9444749"/>
            <a:ext cx="2949841" cy="497761"/>
          </a:xfrm>
          <a:prstGeom prst="rect">
            <a:avLst/>
          </a:prstGeom>
        </p:spPr>
        <p:txBody>
          <a:bodyPr vert="horz" lIns="91595" tIns="45798" rIns="91595" bIns="45798" rtlCol="0" anchor="b"/>
          <a:lstStyle>
            <a:lvl1pPr algn="r">
              <a:defRPr sz="1200"/>
            </a:lvl1pPr>
          </a:lstStyle>
          <a:p>
            <a:fld id="{1D82E099-6EB9-476F-A11A-21E927E2E520}" type="slidenum">
              <a:rPr lang="ru-RU" smtClean="0"/>
              <a:pPr/>
              <a:t>‹#›</a:t>
            </a:fld>
            <a:endParaRPr lang="ru-RU"/>
          </a:p>
        </p:txBody>
      </p:sp>
    </p:spTree>
    <p:extLst>
      <p:ext uri="{BB962C8B-B14F-4D97-AF65-F5344CB8AC3E}">
        <p14:creationId xmlns:p14="http://schemas.microsoft.com/office/powerpoint/2010/main" val="2568724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1526" y="1880317"/>
            <a:ext cx="9766479" cy="2099257"/>
          </a:xfrm>
        </p:spPr>
        <p:txBody>
          <a:bodyPr anchor="b"/>
          <a:lstStyle>
            <a:lvl1pPr marL="0" marR="0" indent="0" algn="l" defTabSz="914400" rtl="0" eaLnBrk="1" fontAlgn="auto" latinLnBrk="0" hangingPunct="1">
              <a:lnSpc>
                <a:spcPct val="100000"/>
              </a:lnSpc>
              <a:spcBef>
                <a:spcPts val="0"/>
              </a:spcBef>
              <a:spcAft>
                <a:spcPts val="1800"/>
              </a:spcAft>
              <a:buClrTx/>
              <a:buSzTx/>
              <a:buFontTx/>
              <a:buNone/>
              <a:tabLst/>
              <a:defRPr sz="4400"/>
            </a:lvl1pPr>
          </a:lstStyle>
          <a:p>
            <a:pPr marL="0" marR="0" lvl="0" indent="0" defTabSz="914400" rtl="0" eaLnBrk="1" fontAlgn="auto" latinLnBrk="0" hangingPunct="1">
              <a:lnSpc>
                <a:spcPct val="100000"/>
              </a:lnSpc>
              <a:spcBef>
                <a:spcPts val="0"/>
              </a:spcBef>
              <a:spcAft>
                <a:spcPts val="1800"/>
              </a:spcAft>
              <a:tabLst/>
              <a:defRPr/>
            </a:pPr>
            <a:endParaRPr kumimoji="0" lang="ru-RU" sz="3600" b="1" i="0" u="none" strike="noStrike" kern="1200" cap="none" spc="0" normalizeH="0" baseline="0" noProof="0" dirty="0">
              <a:ln>
                <a:noFill/>
              </a:ln>
              <a:solidFill>
                <a:srgbClr val="1B4089"/>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3" name="Подзаголовок 2"/>
          <p:cNvSpPr>
            <a:spLocks noGrp="1"/>
          </p:cNvSpPr>
          <p:nvPr>
            <p:ph type="subTitle" idx="1"/>
          </p:nvPr>
        </p:nvSpPr>
        <p:spPr>
          <a:xfrm>
            <a:off x="927280" y="4413407"/>
            <a:ext cx="10547799" cy="1655762"/>
          </a:xfrm>
        </p:spPr>
        <p:txBody>
          <a:bodyPr/>
          <a:lstStyle>
            <a:lvl1pPr marL="0" marR="0" indent="0" algn="l" defTabSz="914400" rtl="0" eaLnBrk="1" fontAlgn="auto" latinLnBrk="0" hangingPunct="1">
              <a:lnSpc>
                <a:spcPct val="150000"/>
              </a:lnSpc>
              <a:spcBef>
                <a:spcPts val="0"/>
              </a:spcBef>
              <a:spcAft>
                <a:spcPts val="0"/>
              </a:spcAft>
              <a:buClrTx/>
              <a:buSzTx/>
              <a:buFontTx/>
              <a:buNone/>
              <a:tabLst/>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ru-RU" sz="1800" b="0" i="0" u="none" strike="noStrike" kern="1200" cap="none" spc="0" normalizeH="0" baseline="0" noProof="0" dirty="0">
              <a:ln>
                <a:noFill/>
              </a:ln>
              <a:solidFill>
                <a:srgbClr val="1B4089"/>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8" name="Прямая соединительная линия 7"/>
          <p:cNvCxnSpPr/>
          <p:nvPr userDrawn="1"/>
        </p:nvCxnSpPr>
        <p:spPr>
          <a:xfrm>
            <a:off x="8340957" y="868753"/>
            <a:ext cx="3866283" cy="15092"/>
          </a:xfrm>
          <a:prstGeom prst="line">
            <a:avLst/>
          </a:prstGeom>
          <a:ln w="28575">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5" y="876299"/>
            <a:ext cx="885825" cy="0"/>
          </a:xfrm>
          <a:prstGeom prst="line">
            <a:avLst/>
          </a:prstGeom>
          <a:ln w="28575">
            <a:solidFill>
              <a:srgbClr val="1B4089"/>
            </a:solidFill>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userDrawn="1"/>
        </p:nvSpPr>
        <p:spPr>
          <a:xfrm>
            <a:off x="0" y="6492240"/>
            <a:ext cx="12192000" cy="365760"/>
          </a:xfrm>
          <a:prstGeom prst="rect">
            <a:avLst/>
          </a:prstGeom>
          <a:solidFill>
            <a:srgbClr val="1B40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userDrawn="1"/>
        </p:nvSpPr>
        <p:spPr>
          <a:xfrm>
            <a:off x="1949395" y="691634"/>
            <a:ext cx="6391564" cy="369332"/>
          </a:xfrm>
          <a:prstGeom prst="rect">
            <a:avLst/>
          </a:prstGeom>
          <a:noFill/>
        </p:spPr>
        <p:txBody>
          <a:bodyPr wrap="square" rtlCol="0">
            <a:spAutoFit/>
          </a:bodyPr>
          <a:lstStyle/>
          <a:p>
            <a:r>
              <a:rPr lang="ru-RU" b="1" dirty="0">
                <a:solidFill>
                  <a:srgbClr val="1B4089"/>
                </a:solidFill>
                <a:latin typeface="Open Sans" panose="020B0606030504020204" pitchFamily="34" charset="0"/>
                <a:ea typeface="Open Sans" panose="020B0606030504020204" pitchFamily="34" charset="0"/>
                <a:cs typeface="Open Sans" panose="020B0606030504020204" pitchFamily="34" charset="0"/>
              </a:rPr>
              <a:t>Сибирское отделение Российской академии наук</a:t>
            </a:r>
          </a:p>
        </p:txBody>
      </p:sp>
      <p:pic>
        <p:nvPicPr>
          <p:cNvPr id="13" name="Рисунок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5854" y="505562"/>
            <a:ext cx="756865" cy="741475"/>
          </a:xfrm>
          <a:prstGeom prst="rect">
            <a:avLst/>
          </a:prstGeom>
        </p:spPr>
      </p:pic>
    </p:spTree>
    <p:extLst>
      <p:ext uri="{BB962C8B-B14F-4D97-AF65-F5344CB8AC3E}">
        <p14:creationId xmlns:p14="http://schemas.microsoft.com/office/powerpoint/2010/main" val="168310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8A02197-A36F-47E6-BE32-E303756AC480}" type="datetime1">
              <a:rPr lang="ru-RU" smtClean="0"/>
              <a:pPr/>
              <a:t>26.11.2025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790581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2"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3"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90F463C-CDD0-4E8F-BEFA-9741EA96CC46}" type="datetime1">
              <a:rPr lang="ru-RU" smtClean="0"/>
              <a:pPr/>
              <a:t>26.11.2025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219281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71246"/>
          </a:xfrm>
        </p:spPr>
        <p:txBody>
          <a:bodyPr/>
          <a:lstStyle>
            <a:lvl1pPr>
              <a:defRPr sz="4400" b="1"/>
            </a:lvl1pPr>
          </a:lstStyle>
          <a:p>
            <a:pPr>
              <a:lnSpc>
                <a:spcPct val="130000"/>
              </a:lnSpc>
              <a:spcAft>
                <a:spcPts val="1800"/>
              </a:spcAft>
            </a:pPr>
            <a:endParaRPr lang="ru-RU" sz="3600" dirty="0">
              <a:solidFill>
                <a:srgbClr val="18397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Объект 2"/>
          <p:cNvSpPr>
            <a:spLocks noGrp="1"/>
          </p:cNvSpPr>
          <p:nvPr>
            <p:ph idx="1"/>
          </p:nvPr>
        </p:nvSpPr>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p:cNvSpPr>
            <a:spLocks noGrp="1"/>
          </p:cNvSpPr>
          <p:nvPr>
            <p:ph type="dt" sz="half" idx="10"/>
          </p:nvPr>
        </p:nvSpPr>
        <p:spPr/>
        <p:txBody>
          <a:bodyPr/>
          <a:lstStyle/>
          <a:p>
            <a:fld id="{55F6E91F-E900-459C-A1E8-AECCDFC75A7C}" type="datetime1">
              <a:rPr lang="ru-RU" smtClean="0"/>
              <a:pPr/>
              <a:t>26.11.2025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pic>
        <p:nvPicPr>
          <p:cNvPr id="7" name="Рисунок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8" name="Прямая соединительная линия 7"/>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837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49"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49" y="45894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1CF3A7D-C416-4D5C-BEB9-4425ED7004C9}" type="datetime1">
              <a:rPr lang="ru-RU" smtClean="0"/>
              <a:pPr/>
              <a:t>26.11.2025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266851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8" name="Заголовок 1"/>
          <p:cNvSpPr>
            <a:spLocks noGrp="1"/>
          </p:cNvSpPr>
          <p:nvPr>
            <p:ph type="title"/>
          </p:nvPr>
        </p:nvSpPr>
        <p:spPr>
          <a:xfrm>
            <a:off x="838200" y="365126"/>
            <a:ext cx="10515600" cy="871246"/>
          </a:xfrm>
        </p:spPr>
        <p:txBody>
          <a:bodyPr/>
          <a:lstStyle>
            <a:lvl1pPr>
              <a:defRPr sz="4400" b="1"/>
            </a:lvl1pPr>
          </a:lstStyle>
          <a:p>
            <a:pPr>
              <a:lnSpc>
                <a:spcPct val="130000"/>
              </a:lnSpc>
              <a:spcAft>
                <a:spcPts val="1800"/>
              </a:spcAft>
            </a:pPr>
            <a:endParaRPr lang="ru-RU" sz="3600" dirty="0">
              <a:solidFill>
                <a:srgbClr val="18397A"/>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Дата 3"/>
          <p:cNvSpPr>
            <a:spLocks noGrp="1"/>
          </p:cNvSpPr>
          <p:nvPr>
            <p:ph type="dt" sz="half" idx="10"/>
          </p:nvPr>
        </p:nvSpPr>
        <p:spPr>
          <a:xfrm>
            <a:off x="838200" y="6356358"/>
            <a:ext cx="2743200" cy="365125"/>
          </a:xfrm>
        </p:spPr>
        <p:txBody>
          <a:bodyPr/>
          <a:lstStyle/>
          <a:p>
            <a:fld id="{51609B3F-C195-44F7-A3A0-7C709B132E91}" type="datetime1">
              <a:rPr lang="ru-RU" smtClean="0"/>
              <a:pPr/>
              <a:t>26.11.2025</a:t>
            </a:fld>
            <a:endParaRPr lang="ru-RU"/>
          </a:p>
        </p:txBody>
      </p:sp>
      <p:sp>
        <p:nvSpPr>
          <p:cNvPr id="11" name="Нижний колонтитул 4"/>
          <p:cNvSpPr>
            <a:spLocks noGrp="1"/>
          </p:cNvSpPr>
          <p:nvPr>
            <p:ph type="ftr" sz="quarter" idx="11"/>
          </p:nvPr>
        </p:nvSpPr>
        <p:spPr>
          <a:xfrm>
            <a:off x="4038600" y="6356358"/>
            <a:ext cx="4114800" cy="365125"/>
          </a:xfrm>
        </p:spPr>
        <p:txBody>
          <a:bodyPr/>
          <a:lstStyle/>
          <a:p>
            <a:endParaRPr lang="ru-RU"/>
          </a:p>
        </p:txBody>
      </p:sp>
      <p:sp>
        <p:nvSpPr>
          <p:cNvPr id="12" name="Номер слайда 5"/>
          <p:cNvSpPr>
            <a:spLocks noGrp="1"/>
          </p:cNvSpPr>
          <p:nvPr>
            <p:ph type="sldNum" sz="quarter" idx="12"/>
          </p:nvPr>
        </p:nvSpPr>
        <p:spPr>
          <a:xfrm>
            <a:off x="8610600" y="6356358"/>
            <a:ext cx="2743200" cy="365125"/>
          </a:xfrm>
        </p:spPr>
        <p:txBody>
          <a:bodyPr/>
          <a:lstStyle/>
          <a:p>
            <a:fld id="{BE6F39FA-1456-4AEA-A082-130B38B49F0B}" type="slidenum">
              <a:rPr lang="ru-RU" smtClean="0"/>
              <a:pPr/>
              <a:t>‹#›</a:t>
            </a:fld>
            <a:endParaRPr lang="ru-RU"/>
          </a:p>
        </p:txBody>
      </p:sp>
      <p:pic>
        <p:nvPicPr>
          <p:cNvPr id="13" name="Рисунок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14" name="Прямая соединительная линия 13"/>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
        <p:nvSpPr>
          <p:cNvPr id="16" name="Объект 2"/>
          <p:cNvSpPr>
            <a:spLocks noGrp="1"/>
          </p:cNvSpPr>
          <p:nvPr>
            <p:ph idx="13"/>
          </p:nvPr>
        </p:nvSpPr>
        <p:spPr>
          <a:xfrm>
            <a:off x="838203" y="1800912"/>
            <a:ext cx="5010665" cy="4351338"/>
          </a:xfrm>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17" name="Объект 2"/>
          <p:cNvSpPr>
            <a:spLocks noGrp="1"/>
          </p:cNvSpPr>
          <p:nvPr>
            <p:ph idx="14"/>
          </p:nvPr>
        </p:nvSpPr>
        <p:spPr>
          <a:xfrm>
            <a:off x="6248941" y="1800912"/>
            <a:ext cx="5104865" cy="4351338"/>
          </a:xfrm>
        </p:spPr>
        <p:txBody>
          <a:bodyPr/>
          <a:lstStyle>
            <a:lvl1pPr>
              <a:defRPr>
                <a:solidFill>
                  <a:srgbClr val="18397A"/>
                </a:solidFill>
              </a:defRPr>
            </a:lvl1pPr>
            <a:lvl2pPr>
              <a:defRPr>
                <a:solidFill>
                  <a:srgbClr val="18397A"/>
                </a:solidFill>
              </a:defRPr>
            </a:lvl2pPr>
            <a:lvl3pPr>
              <a:defRPr>
                <a:solidFill>
                  <a:srgbClr val="18397A"/>
                </a:solidFill>
              </a:defRPr>
            </a:lvl3pPr>
            <a:lvl4pPr>
              <a:defRPr>
                <a:solidFill>
                  <a:srgbClr val="18397A"/>
                </a:solidFill>
              </a:defRPr>
            </a:lvl4pPr>
            <a:lvl5pPr>
              <a:defRPr>
                <a:solidFill>
                  <a:srgbClr val="18397A"/>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293169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6"/>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3"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7897A76-B6F5-4FDC-8567-F7A3644CFB61}" type="datetime1">
              <a:rPr lang="ru-RU" smtClean="0"/>
              <a:pPr/>
              <a:t>26.11.2025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109159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CCB5EE-DA7F-437D-8311-4E7EB9AB0342}" type="datetime1">
              <a:rPr lang="ru-RU" smtClean="0"/>
              <a:pPr/>
              <a:t>26.11.2025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812175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6" name="Рисунок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37313" y="663987"/>
            <a:ext cx="401641" cy="393474"/>
          </a:xfrm>
          <a:prstGeom prst="rect">
            <a:avLst/>
          </a:prstGeom>
        </p:spPr>
      </p:pic>
      <p:cxnSp>
        <p:nvCxnSpPr>
          <p:cNvPr id="7" name="Прямая соединительная линия 6"/>
          <p:cNvCxnSpPr/>
          <p:nvPr userDrawn="1"/>
        </p:nvCxnSpPr>
        <p:spPr>
          <a:xfrm>
            <a:off x="438128" y="1228398"/>
            <a:ext cx="0" cy="5629602"/>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userDrawn="1"/>
        </p:nvCxnSpPr>
        <p:spPr>
          <a:xfrm>
            <a:off x="438128" y="0"/>
            <a:ext cx="0" cy="495300"/>
          </a:xfrm>
          <a:prstGeom prst="line">
            <a:avLst/>
          </a:prstGeom>
          <a:ln w="25400">
            <a:solidFill>
              <a:srgbClr val="1B40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042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1D2F43A-DB89-49F5-B935-D9C310B01F4C}" type="datetime1">
              <a:rPr lang="ru-RU" smtClean="0"/>
              <a:pPr/>
              <a:t>26.11.2025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4290821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A2D8DF59-95A2-4F24-875A-203E0D626C22}" type="datetime1">
              <a:rPr lang="ru-RU" smtClean="0"/>
              <a:pPr/>
              <a:t>26.11.2025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E6F39FA-1456-4AEA-A082-130B38B49F0B}" type="slidenum">
              <a:rPr lang="ru-RU" smtClean="0"/>
              <a:pPr/>
              <a:t>‹#›</a:t>
            </a:fld>
            <a:endParaRPr lang="ru-RU"/>
          </a:p>
        </p:txBody>
      </p:sp>
    </p:spTree>
    <p:extLst>
      <p:ext uri="{BB962C8B-B14F-4D97-AF65-F5344CB8AC3E}">
        <p14:creationId xmlns:p14="http://schemas.microsoft.com/office/powerpoint/2010/main" val="373671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A5067-C6A7-4832-B49B-CFC8B49033E9}" type="datetime1">
              <a:rPr lang="ru-RU" smtClean="0"/>
              <a:pPr/>
              <a:t>26.11.2025</a:t>
            </a:fld>
            <a:endParaRPr lang="ru-RU"/>
          </a:p>
        </p:txBody>
      </p:sp>
      <p:sp>
        <p:nvSpPr>
          <p:cNvPr id="5" name="Нижний колонтитул 4"/>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F39FA-1456-4AEA-A082-130B38B49F0B}" type="slidenum">
              <a:rPr lang="ru-RU" smtClean="0"/>
              <a:pPr/>
              <a:t>‹#›</a:t>
            </a:fld>
            <a:endParaRPr lang="ru-RU"/>
          </a:p>
        </p:txBody>
      </p:sp>
    </p:spTree>
    <p:extLst>
      <p:ext uri="{BB962C8B-B14F-4D97-AF65-F5344CB8AC3E}">
        <p14:creationId xmlns:p14="http://schemas.microsoft.com/office/powerpoint/2010/main" val="31526801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F39FA-1456-4AEA-A082-130B38B49F0B}" type="slidenum">
              <a:rPr kumimoji="0" lang="ru-RU"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ru-RU"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Заголовок 3"/>
          <p:cNvSpPr txBox="1">
            <a:spLocks/>
          </p:cNvSpPr>
          <p:nvPr/>
        </p:nvSpPr>
        <p:spPr bwMode="auto">
          <a:xfrm>
            <a:off x="1794712" y="-185705"/>
            <a:ext cx="10270067" cy="1058352"/>
          </a:xfrm>
          <a:prstGeom prst="rect">
            <a:avLst/>
          </a:prstGeom>
          <a:noFill/>
          <a:ln w="9525">
            <a:noFill/>
            <a:miter lim="800000"/>
            <a:headEnd/>
            <a:tailEnd/>
          </a:ln>
        </p:spPr>
        <p:txBody>
          <a:bodyPr vert="horz" wrap="square" lIns="91438" tIns="45719" rIns="91438" bIns="45719" numCol="1" anchor="ctr" anchorCtr="0" compatLnSpc="1">
            <a:prstTxWarp prst="textNoShape">
              <a:avLst/>
            </a:prstTxWarp>
          </a:bodyPr>
          <a:lstStyle>
            <a:lvl1pPr marL="903288" indent="0" algn="l" rtl="0" eaLnBrk="0" fontAlgn="base" hangingPunct="0">
              <a:spcBef>
                <a:spcPct val="0"/>
              </a:spcBef>
              <a:spcAft>
                <a:spcPct val="0"/>
              </a:spcAft>
              <a:defRPr sz="3200" b="1" kern="1200">
                <a:solidFill>
                  <a:schemeClr val="tx2">
                    <a:lumMod val="75000"/>
                  </a:schemeClr>
                </a:solidFill>
                <a:latin typeface="Verdana" pitchFamily="34" charset="0"/>
                <a:ea typeface="Verdana" pitchFamily="34" charset="0"/>
                <a:cs typeface="Verdana" pitchFamily="34" charset="0"/>
              </a:defRPr>
            </a:lvl1pPr>
            <a:lvl2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2pPr>
            <a:lvl3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3pPr>
            <a:lvl4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4pPr>
            <a:lvl5pPr algn="ctr" rtl="0" eaLnBrk="0" fontAlgn="base" hangingPunct="0">
              <a:spcBef>
                <a:spcPct val="0"/>
              </a:spcBef>
              <a:spcAft>
                <a:spcPct val="0"/>
              </a:spcAft>
              <a:defRPr sz="2800" b="1">
                <a:solidFill>
                  <a:schemeClr val="tx1"/>
                </a:solidFill>
                <a:latin typeface="Verdana" pitchFamily="34" charset="0"/>
                <a:ea typeface="Verdana" pitchFamily="34" charset="0"/>
                <a:cs typeface="Verdana"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lvl="0">
              <a:defRPr/>
            </a:pPr>
            <a:r>
              <a:rPr lang="ru-RU" sz="1800" dirty="0">
                <a:solidFill>
                  <a:srgbClr val="5B9BD5">
                    <a:lumMod val="50000"/>
                  </a:srgbClr>
                </a:solidFill>
                <a:latin typeface="Times New Roman" panose="02020603050405020304" pitchFamily="18" charset="0"/>
                <a:cs typeface="Times New Roman" panose="02020603050405020304" pitchFamily="18" charset="0"/>
              </a:rPr>
              <a:t>Институт ядерной физики им. Г.И. </a:t>
            </a:r>
            <a:r>
              <a:rPr lang="ru-RU" sz="1800" dirty="0" err="1">
                <a:solidFill>
                  <a:srgbClr val="5B9BD5">
                    <a:lumMod val="50000"/>
                  </a:srgbClr>
                </a:solidFill>
                <a:latin typeface="Times New Roman" panose="02020603050405020304" pitchFamily="18" charset="0"/>
                <a:cs typeface="Times New Roman" panose="02020603050405020304" pitchFamily="18" charset="0"/>
              </a:rPr>
              <a:t>Будкера</a:t>
            </a:r>
            <a:r>
              <a:rPr lang="ru-RU" sz="1800" dirty="0">
                <a:solidFill>
                  <a:srgbClr val="5B9BD5">
                    <a:lumMod val="50000"/>
                  </a:srgbClr>
                </a:solidFill>
                <a:latin typeface="Times New Roman" panose="02020603050405020304" pitchFamily="18" charset="0"/>
                <a:cs typeface="Times New Roman" panose="02020603050405020304" pitchFamily="18" charset="0"/>
              </a:rPr>
              <a:t> Сибирского отделения Российской академии наук</a:t>
            </a:r>
            <a:endParaRPr kumimoji="0" lang="ru-RU" sz="1800" b="1" i="0"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6139533" y="1192517"/>
            <a:ext cx="5562599" cy="307775"/>
          </a:xfrm>
          <a:prstGeom prst="rect">
            <a:avLst/>
          </a:prstGeom>
        </p:spPr>
        <p:txBody>
          <a:bodyPr wrap="square" lIns="91438" tIns="45719" rIns="91438" bIns="45719">
            <a:spAutoFit/>
          </a:bodyPr>
          <a:lstStyle/>
          <a:p>
            <a:pPr lvl="0" algn="just">
              <a:defRPr/>
            </a:pPr>
            <a:r>
              <a:rPr kumimoji="0" lang="ru-RU" sz="1400" b="1" i="1" u="none" strike="noStrike" kern="1200" cap="none" spc="0" normalizeH="0" baseline="0" noProof="0" dirty="0">
                <a:ln>
                  <a:noFill/>
                </a:ln>
                <a:solidFill>
                  <a:srgbClr val="1B4089"/>
                </a:solidFill>
                <a:effectLst/>
                <a:uLnTx/>
                <a:uFillTx/>
                <a:latin typeface="Calibri"/>
                <a:ea typeface="Verdana" pitchFamily="34" charset="0"/>
                <a:cs typeface="+mn-cs"/>
              </a:rPr>
              <a:t>Авторы: </a:t>
            </a:r>
            <a:r>
              <a:rPr lang="ru-RU" sz="1400" b="1" i="1" dirty="0">
                <a:solidFill>
                  <a:srgbClr val="1B4089"/>
                </a:solidFill>
                <a:ea typeface="Verdana" pitchFamily="34" charset="0"/>
              </a:rPr>
              <a:t>А. Г. Харламов, Т. А. Харламова, В. Н. </a:t>
            </a:r>
            <a:r>
              <a:rPr lang="ru-RU" sz="1400" b="1" i="1" dirty="0" err="1">
                <a:solidFill>
                  <a:srgbClr val="1B4089"/>
                </a:solidFill>
                <a:ea typeface="Verdana" pitchFamily="34" charset="0"/>
              </a:rPr>
              <a:t>Жабин</a:t>
            </a:r>
            <a:r>
              <a:rPr lang="ru-RU" sz="1400" b="1" i="1" dirty="0">
                <a:solidFill>
                  <a:srgbClr val="1B4089"/>
                </a:solidFill>
                <a:ea typeface="Verdana" pitchFamily="34" charset="0"/>
              </a:rPr>
              <a:t>, А. С. </a:t>
            </a:r>
            <a:r>
              <a:rPr lang="ru-RU" sz="1400" b="1" i="1" dirty="0" err="1">
                <a:solidFill>
                  <a:srgbClr val="1B4089"/>
                </a:solidFill>
                <a:ea typeface="Verdana" pitchFamily="34" charset="0"/>
              </a:rPr>
              <a:t>Купич</a:t>
            </a:r>
            <a:endParaRPr kumimoji="0" lang="ru-RU" sz="1400" b="0" i="1" u="none" strike="noStrike" kern="1200" cap="none" spc="0" normalizeH="0" baseline="0" noProof="0" dirty="0">
              <a:ln>
                <a:noFill/>
              </a:ln>
              <a:solidFill>
                <a:srgbClr val="1B4089"/>
              </a:solidFill>
              <a:effectLst/>
              <a:uLnTx/>
              <a:uFillTx/>
              <a:latin typeface="Calibri"/>
              <a:ea typeface="Verdana" pitchFamily="34" charset="0"/>
              <a:cs typeface="+mn-cs"/>
            </a:endParaRPr>
          </a:p>
        </p:txBody>
      </p:sp>
      <p:sp>
        <p:nvSpPr>
          <p:cNvPr id="10" name="TextBox 9"/>
          <p:cNvSpPr txBox="1"/>
          <p:nvPr/>
        </p:nvSpPr>
        <p:spPr>
          <a:xfrm>
            <a:off x="6139533" y="5401191"/>
            <a:ext cx="5714360" cy="1223410"/>
          </a:xfrm>
          <a:prstGeom prst="rect">
            <a:avLst/>
          </a:prstGeom>
        </p:spPr>
        <p:txBody>
          <a:bodyPr wrap="square" lIns="91438" tIns="45719" rIns="91438" bIns="45719">
            <a:spAutoFit/>
          </a:bodyPr>
          <a:lstStyle>
            <a:defPPr>
              <a:defRPr lang="ru-RU"/>
            </a:defPPr>
            <a:lvl1pPr marL="171450" lvl="0" indent="-171450">
              <a:buClr>
                <a:schemeClr val="accent6">
                  <a:lumMod val="75000"/>
                </a:schemeClr>
              </a:buClr>
              <a:buFont typeface="Wingdings" panose="05000000000000000000" pitchFamily="2" charset="2"/>
              <a:buChar char="ü"/>
              <a:defRPr sz="900" i="1"/>
            </a:lvl1pPr>
          </a:lstStyle>
          <a:p>
            <a:r>
              <a:rPr kumimoji="0" lang="ru-RU" sz="1050" b="1" i="0" u="none" strike="noStrike" kern="1200" cap="none" spc="0" normalizeH="0" baseline="0" noProof="0" dirty="0" err="1">
                <a:ln>
                  <a:noFill/>
                </a:ln>
                <a:solidFill>
                  <a:srgbClr val="163470"/>
                </a:solidFill>
                <a:effectLst/>
                <a:uLnTx/>
                <a:uFillTx/>
                <a:latin typeface="Calibri"/>
                <a:ea typeface="+mn-ea"/>
                <a:cs typeface="+mn-cs"/>
              </a:rPr>
              <a:t>Публикаци</a:t>
            </a:r>
            <a:r>
              <a:rPr lang="ru-RU" sz="1050" b="1" i="0" dirty="0">
                <a:solidFill>
                  <a:srgbClr val="163470"/>
                </a:solidFill>
                <a:latin typeface="Calibri"/>
              </a:rPr>
              <a:t>и</a:t>
            </a:r>
            <a:r>
              <a:rPr kumimoji="0" lang="ru-RU" sz="1050" b="1" i="0" u="none" strike="noStrike" kern="1200" cap="none" spc="0" normalizeH="0" baseline="0" noProof="0" dirty="0">
                <a:ln>
                  <a:noFill/>
                </a:ln>
                <a:solidFill>
                  <a:srgbClr val="163470"/>
                </a:solidFill>
                <a:effectLst/>
                <a:uLnTx/>
                <a:uFillTx/>
                <a:latin typeface="Calibri"/>
                <a:ea typeface="+mn-ea"/>
                <a:cs typeface="+mn-cs"/>
              </a:rPr>
              <a:t>:</a:t>
            </a:r>
            <a:r>
              <a:rPr kumimoji="0" lang="en-US" sz="1050" b="1" i="0" u="none" strike="noStrike" kern="1200" cap="none" spc="0" normalizeH="0" baseline="0" noProof="0" dirty="0">
                <a:ln>
                  <a:noFill/>
                </a:ln>
                <a:solidFill>
                  <a:srgbClr val="163470"/>
                </a:solidFill>
                <a:effectLst/>
                <a:uLnTx/>
                <a:uFillTx/>
                <a:latin typeface="Calibri"/>
                <a:ea typeface="+mn-ea"/>
                <a:cs typeface="+mn-cs"/>
              </a:rPr>
              <a:t> </a:t>
            </a:r>
            <a:r>
              <a:rPr lang="en-US" sz="1050" dirty="0"/>
              <a:t>A</a:t>
            </a:r>
            <a:r>
              <a:rPr lang="ru-RU" sz="1050" dirty="0"/>
              <a:t>. </a:t>
            </a:r>
            <a:r>
              <a:rPr lang="en-US" sz="1050" dirty="0"/>
              <a:t>G</a:t>
            </a:r>
            <a:r>
              <a:rPr lang="ru-RU" sz="1050" dirty="0"/>
              <a:t>. </a:t>
            </a:r>
            <a:r>
              <a:rPr lang="en-US" sz="1050" dirty="0"/>
              <a:t>Kharlamov et al</a:t>
            </a:r>
            <a:r>
              <a:rPr lang="ru-RU" sz="1050" dirty="0"/>
              <a:t>. </a:t>
            </a:r>
            <a:r>
              <a:rPr lang="en-US" sz="1050" dirty="0"/>
              <a:t>Z Boson Decay into Two Leptons and Photon, Charge Asymmetry and Running Weak Mixing Angle, Physics of Particles and Nuclei Letters, 2025, Vol. 22, No. 1, pp. 171–174. </a:t>
            </a:r>
            <a:r>
              <a:rPr lang="ru-RU" sz="1050" dirty="0"/>
              <a:t>Ссылка на статью: https://doi.org/10.1134/S1547477124702042.</a:t>
            </a:r>
          </a:p>
          <a:p>
            <a:r>
              <a:rPr lang="en-US" sz="1050" dirty="0"/>
              <a:t>A. G. Kharlamov et al. Studying the Z Boson Decay into the Lepton Pair and Photon with the Data from the ATLAS Detector at the Large Hadron Collider, Physics of Particles and Nuclei, 2025, Vol. 56, No. 3, pp. 777–783. </a:t>
            </a:r>
            <a:r>
              <a:rPr lang="ru-RU" sz="1050" dirty="0"/>
              <a:t>Ссылка на статью: https://link.springer.com/article/10.1134/S1063779624702289.</a:t>
            </a:r>
            <a:endParaRPr kumimoji="0" lang="ru-RU" sz="1050" b="1" i="0" u="none" strike="noStrike" kern="1200" cap="none" spc="0" normalizeH="0" baseline="0" noProof="0" dirty="0">
              <a:ln>
                <a:noFill/>
              </a:ln>
              <a:solidFill>
                <a:srgbClr val="FF0000"/>
              </a:solidFill>
              <a:effectLst/>
              <a:uLnTx/>
              <a:uFillTx/>
              <a:latin typeface="Calibri"/>
              <a:ea typeface="+mn-ea"/>
              <a:cs typeface="+mn-cs"/>
            </a:endParaRPr>
          </a:p>
        </p:txBody>
      </p:sp>
      <p:sp>
        <p:nvSpPr>
          <p:cNvPr id="13" name="TextBox 12"/>
          <p:cNvSpPr txBox="1"/>
          <p:nvPr/>
        </p:nvSpPr>
        <p:spPr>
          <a:xfrm>
            <a:off x="6017079" y="1355274"/>
            <a:ext cx="5998716" cy="4098471"/>
          </a:xfrm>
          <a:prstGeom prst="rect">
            <a:avLst/>
          </a:prstGeom>
          <a:noFill/>
        </p:spPr>
        <p:txBody>
          <a:bodyPr vert="horz" lIns="91438" tIns="45719" rIns="91438" bIns="45719" rtlCol="0" anchor="ctr">
            <a:noAutofit/>
          </a:bodyPr>
          <a:lstStyle>
            <a:defPPr>
              <a:defRPr lang="ru-RU"/>
            </a:defPPr>
            <a:lvl1pPr marL="171450" lvl="0" indent="-171450" algn="just">
              <a:spcBef>
                <a:spcPts val="600"/>
              </a:spcBef>
              <a:buClr>
                <a:schemeClr val="accent6">
                  <a:lumMod val="75000"/>
                </a:schemeClr>
              </a:buClr>
              <a:buFont typeface="Wingdings" panose="05000000000000000000" pitchFamily="2" charset="2"/>
              <a:buChar char="§"/>
              <a:defRPr sz="1300">
                <a:solidFill>
                  <a:schemeClr val="accent6"/>
                </a:solidFill>
                <a:latin typeface="+mj-lt"/>
              </a:defRPr>
            </a:lvl1pPr>
          </a:lstStyle>
          <a:p>
            <a:r>
              <a:rPr lang="ru-RU" sz="1400" dirty="0">
                <a:solidFill>
                  <a:srgbClr val="460DE7"/>
                </a:solidFill>
              </a:rPr>
              <a:t>В спектре инвариантных масс лептона и фотона в процессе </a:t>
            </a:r>
            <a:r>
              <a:rPr lang="ru-RU" sz="1400" dirty="0" err="1">
                <a:solidFill>
                  <a:srgbClr val="460DE7"/>
                </a:solidFill>
                <a:latin typeface="Times New Roman" panose="02020603050405020304" pitchFamily="18" charset="0"/>
                <a:cs typeface="Times New Roman" panose="02020603050405020304" pitchFamily="18" charset="0"/>
              </a:rPr>
              <a:t>Z→l</a:t>
            </a:r>
            <a:r>
              <a:rPr lang="ru-RU" sz="1400" baseline="30000" dirty="0" err="1">
                <a:solidFill>
                  <a:srgbClr val="460DE7"/>
                </a:solidFill>
                <a:latin typeface="Times New Roman" panose="02020603050405020304" pitchFamily="18" charset="0"/>
                <a:cs typeface="Times New Roman" panose="02020603050405020304" pitchFamily="18" charset="0"/>
              </a:rPr>
              <a:t>+</a:t>
            </a:r>
            <a:r>
              <a:rPr lang="ru-RU" sz="1400" dirty="0" err="1">
                <a:solidFill>
                  <a:srgbClr val="460DE7"/>
                </a:solidFill>
                <a:latin typeface="Times New Roman" panose="02020603050405020304" pitchFamily="18" charset="0"/>
                <a:cs typeface="Times New Roman" panose="02020603050405020304" pitchFamily="18" charset="0"/>
              </a:rPr>
              <a:t>l</a:t>
            </a:r>
            <a:r>
              <a:rPr lang="ru-RU" sz="1400" baseline="30000" dirty="0" err="1">
                <a:solidFill>
                  <a:srgbClr val="460DE7"/>
                </a:solidFill>
                <a:latin typeface="Times New Roman" panose="02020603050405020304" pitchFamily="18" charset="0"/>
                <a:cs typeface="Times New Roman" panose="02020603050405020304" pitchFamily="18" charset="0"/>
              </a:rPr>
              <a:t>-</a:t>
            </a:r>
            <a:r>
              <a:rPr lang="ru-RU" sz="1400" dirty="0" err="1">
                <a:solidFill>
                  <a:srgbClr val="460DE7"/>
                </a:solidFill>
                <a:latin typeface="Times New Roman" panose="02020603050405020304" pitchFamily="18" charset="0"/>
                <a:cs typeface="Times New Roman" panose="02020603050405020304" pitchFamily="18" charset="0"/>
              </a:rPr>
              <a:t>γ</a:t>
            </a:r>
            <a:r>
              <a:rPr lang="ru-RU" sz="1400" dirty="0">
                <a:solidFill>
                  <a:srgbClr val="460DE7"/>
                </a:solidFill>
                <a:latin typeface="Times New Roman" panose="02020603050405020304" pitchFamily="18" charset="0"/>
                <a:cs typeface="Times New Roman" panose="02020603050405020304" pitchFamily="18" charset="0"/>
              </a:rPr>
              <a:t> </a:t>
            </a:r>
            <a:r>
              <a:rPr lang="ru-RU" sz="1400" dirty="0">
                <a:solidFill>
                  <a:srgbClr val="460DE7"/>
                </a:solidFill>
              </a:rPr>
              <a:t>наблюдается отклонение от предсказаний современных генераторов при </a:t>
            </a:r>
            <a:r>
              <a:rPr lang="ru-RU" sz="1400" dirty="0">
                <a:solidFill>
                  <a:srgbClr val="460DE7"/>
                </a:solidFill>
                <a:latin typeface="Times New Roman" panose="02020603050405020304" pitchFamily="18" charset="0"/>
                <a:cs typeface="Times New Roman" panose="02020603050405020304" pitchFamily="18" charset="0"/>
              </a:rPr>
              <a:t>M(</a:t>
            </a:r>
            <a:r>
              <a:rPr lang="ru-RU" sz="1400" dirty="0" err="1">
                <a:solidFill>
                  <a:srgbClr val="460DE7"/>
                </a:solidFill>
                <a:latin typeface="Times New Roman" panose="02020603050405020304" pitchFamily="18" charset="0"/>
                <a:cs typeface="Times New Roman" panose="02020603050405020304" pitchFamily="18" charset="0"/>
              </a:rPr>
              <a:t>lγ</a:t>
            </a:r>
            <a:r>
              <a:rPr lang="ru-RU" sz="1400" dirty="0">
                <a:solidFill>
                  <a:srgbClr val="460DE7"/>
                </a:solidFill>
                <a:latin typeface="Times New Roman" panose="02020603050405020304" pitchFamily="18" charset="0"/>
                <a:cs typeface="Times New Roman" panose="02020603050405020304" pitchFamily="18" charset="0"/>
              </a:rPr>
              <a:t>) = M</a:t>
            </a:r>
            <a:r>
              <a:rPr lang="ru-RU" sz="1400" baseline="-25000" dirty="0">
                <a:solidFill>
                  <a:srgbClr val="460DE7"/>
                </a:solidFill>
                <a:latin typeface="Times New Roman" panose="02020603050405020304" pitchFamily="18" charset="0"/>
                <a:cs typeface="Times New Roman" panose="02020603050405020304" pitchFamily="18" charset="0"/>
              </a:rPr>
              <a:t>W</a:t>
            </a:r>
            <a:r>
              <a:rPr lang="ru-RU" sz="1400" dirty="0">
                <a:solidFill>
                  <a:srgbClr val="460DE7"/>
                </a:solidFill>
              </a:rPr>
              <a:t>. Масса и ширина отклонения соответствуют W-бозону (Рис.1). При этом W-бозон не распадается на лептон и фотон. Так же при </a:t>
            </a:r>
            <a:r>
              <a:rPr lang="ru-RU" sz="1400" dirty="0">
                <a:solidFill>
                  <a:srgbClr val="460DE7"/>
                </a:solidFill>
                <a:latin typeface="Times New Roman" panose="02020603050405020304" pitchFamily="18" charset="0"/>
                <a:cs typeface="Times New Roman" panose="02020603050405020304" pitchFamily="18" charset="0"/>
              </a:rPr>
              <a:t>M(</a:t>
            </a:r>
            <a:r>
              <a:rPr lang="ru-RU" sz="1400" dirty="0" err="1">
                <a:solidFill>
                  <a:srgbClr val="460DE7"/>
                </a:solidFill>
                <a:latin typeface="Times New Roman" panose="02020603050405020304" pitchFamily="18" charset="0"/>
                <a:cs typeface="Times New Roman" panose="02020603050405020304" pitchFamily="18" charset="0"/>
              </a:rPr>
              <a:t>lγ</a:t>
            </a:r>
            <a:r>
              <a:rPr lang="ru-RU" sz="1400" dirty="0">
                <a:solidFill>
                  <a:srgbClr val="460DE7"/>
                </a:solidFill>
                <a:latin typeface="Times New Roman" panose="02020603050405020304" pitchFamily="18" charset="0"/>
                <a:cs typeface="Times New Roman" panose="02020603050405020304" pitchFamily="18" charset="0"/>
              </a:rPr>
              <a:t>) = M</a:t>
            </a:r>
            <a:r>
              <a:rPr lang="ru-RU" sz="1400" baseline="-25000" dirty="0">
                <a:solidFill>
                  <a:srgbClr val="460DE7"/>
                </a:solidFill>
                <a:latin typeface="Times New Roman" panose="02020603050405020304" pitchFamily="18" charset="0"/>
                <a:cs typeface="Times New Roman" panose="02020603050405020304" pitchFamily="18" charset="0"/>
              </a:rPr>
              <a:t>W </a:t>
            </a:r>
            <a:r>
              <a:rPr lang="ru-RU" sz="1400" dirty="0">
                <a:solidFill>
                  <a:srgbClr val="460DE7"/>
                </a:solidFill>
              </a:rPr>
              <a:t>наблюдается не нулевая зарядовая асимметрия (Рис.2). Экспериментальное значение асимметрии при </a:t>
            </a:r>
            <a:r>
              <a:rPr lang="ru-RU" sz="1400" dirty="0">
                <a:solidFill>
                  <a:srgbClr val="460DE7"/>
                </a:solidFill>
                <a:latin typeface="Times New Roman" panose="02020603050405020304" pitchFamily="18" charset="0"/>
                <a:cs typeface="Times New Roman" panose="02020603050405020304" pitchFamily="18" charset="0"/>
              </a:rPr>
              <a:t>M(</a:t>
            </a:r>
            <a:r>
              <a:rPr lang="ru-RU" sz="1400" dirty="0" err="1">
                <a:solidFill>
                  <a:srgbClr val="460DE7"/>
                </a:solidFill>
                <a:latin typeface="Times New Roman" panose="02020603050405020304" pitchFamily="18" charset="0"/>
                <a:cs typeface="Times New Roman" panose="02020603050405020304" pitchFamily="18" charset="0"/>
              </a:rPr>
              <a:t>lγ</a:t>
            </a:r>
            <a:r>
              <a:rPr lang="ru-RU" sz="1400" dirty="0">
                <a:solidFill>
                  <a:srgbClr val="460DE7"/>
                </a:solidFill>
                <a:latin typeface="Times New Roman" panose="02020603050405020304" pitchFamily="18" charset="0"/>
                <a:cs typeface="Times New Roman" panose="02020603050405020304" pitchFamily="18" charset="0"/>
              </a:rPr>
              <a:t>) = M</a:t>
            </a:r>
            <a:r>
              <a:rPr lang="ru-RU" sz="1400" baseline="-25000" dirty="0">
                <a:solidFill>
                  <a:srgbClr val="460DE7"/>
                </a:solidFill>
                <a:latin typeface="Times New Roman" panose="02020603050405020304" pitchFamily="18" charset="0"/>
                <a:cs typeface="Times New Roman" panose="02020603050405020304" pitchFamily="18" charset="0"/>
              </a:rPr>
              <a:t>W </a:t>
            </a:r>
            <a:r>
              <a:rPr lang="ru-RU" sz="1400" dirty="0">
                <a:solidFill>
                  <a:srgbClr val="460DE7"/>
                </a:solidFill>
              </a:rPr>
              <a:t>составило 0.088 ± 0.022, значимость асимметрии составляет четыре стандартных отклонения. </a:t>
            </a:r>
          </a:p>
          <a:p>
            <a:r>
              <a:rPr lang="ru-RU" sz="1400" dirty="0">
                <a:solidFill>
                  <a:srgbClr val="460DE7"/>
                </a:solidFill>
              </a:rPr>
              <a:t>Предсказываемая в стандартной модели зарядовая асимметрия в этом распределении составляет 10</a:t>
            </a:r>
            <a:r>
              <a:rPr lang="ru-RU" sz="1400" baseline="30000" dirty="0">
                <a:solidFill>
                  <a:srgbClr val="460DE7"/>
                </a:solidFill>
              </a:rPr>
              <a:t>-3</a:t>
            </a:r>
            <a:r>
              <a:rPr lang="ru-RU" sz="1400" dirty="0">
                <a:solidFill>
                  <a:srgbClr val="460DE7"/>
                </a:solidFill>
              </a:rPr>
              <a:t> и непосредственно зависит от эффективного синуса угла </a:t>
            </a:r>
            <a:r>
              <a:rPr lang="ru-RU" sz="1400" dirty="0" err="1">
                <a:solidFill>
                  <a:srgbClr val="460DE7"/>
                </a:solidFill>
              </a:rPr>
              <a:t>Вайнберга</a:t>
            </a:r>
            <a:r>
              <a:rPr lang="ru-RU" sz="1400" dirty="0">
                <a:solidFill>
                  <a:srgbClr val="460DE7"/>
                </a:solidFill>
              </a:rPr>
              <a:t>. Электрослабые петлевые поправки изменяют значение эффективного синуса угла Вайнберга и имеют экстремум при масштабах μ= </a:t>
            </a:r>
            <a:r>
              <a:rPr lang="ru-RU" sz="1400" dirty="0">
                <a:solidFill>
                  <a:srgbClr val="460DE7"/>
                </a:solidFill>
                <a:latin typeface="Times New Roman" panose="02020603050405020304" pitchFamily="18" charset="0"/>
                <a:cs typeface="Times New Roman" panose="02020603050405020304" pitchFamily="18" charset="0"/>
              </a:rPr>
              <a:t>M</a:t>
            </a:r>
            <a:r>
              <a:rPr lang="ru-RU" sz="1400" baseline="-25000" dirty="0">
                <a:solidFill>
                  <a:srgbClr val="460DE7"/>
                </a:solidFill>
                <a:latin typeface="Times New Roman" panose="02020603050405020304" pitchFamily="18" charset="0"/>
                <a:cs typeface="Times New Roman" panose="02020603050405020304" pitchFamily="18" charset="0"/>
              </a:rPr>
              <a:t>W</a:t>
            </a:r>
            <a:r>
              <a:rPr lang="ru-RU" sz="1400" dirty="0">
                <a:solidFill>
                  <a:srgbClr val="460DE7"/>
                </a:solidFill>
              </a:rPr>
              <a:t> [J. </a:t>
            </a:r>
            <a:r>
              <a:rPr lang="ru-RU" sz="1400" dirty="0" err="1">
                <a:solidFill>
                  <a:srgbClr val="460DE7"/>
                </a:solidFill>
              </a:rPr>
              <a:t>High</a:t>
            </a:r>
            <a:r>
              <a:rPr lang="ru-RU" sz="1400" dirty="0">
                <a:solidFill>
                  <a:srgbClr val="460DE7"/>
                </a:solidFill>
              </a:rPr>
              <a:t> </a:t>
            </a:r>
            <a:r>
              <a:rPr lang="ru-RU" sz="1400" dirty="0" err="1">
                <a:solidFill>
                  <a:srgbClr val="460DE7"/>
                </a:solidFill>
              </a:rPr>
              <a:t>Energy</a:t>
            </a:r>
            <a:r>
              <a:rPr lang="ru-RU" sz="1400" dirty="0">
                <a:solidFill>
                  <a:srgbClr val="460DE7"/>
                </a:solidFill>
              </a:rPr>
              <a:t> </a:t>
            </a:r>
            <a:r>
              <a:rPr lang="ru-RU" sz="1400" dirty="0" err="1">
                <a:solidFill>
                  <a:srgbClr val="460DE7"/>
                </a:solidFill>
              </a:rPr>
              <a:t>Phys</a:t>
            </a:r>
            <a:r>
              <a:rPr lang="ru-RU" sz="1400" dirty="0">
                <a:solidFill>
                  <a:srgbClr val="460DE7"/>
                </a:solidFill>
              </a:rPr>
              <a:t>. 2018, 196 (2018)].</a:t>
            </a:r>
          </a:p>
          <a:p>
            <a:r>
              <a:rPr lang="ru-RU" sz="1400" dirty="0" smtClean="0">
                <a:solidFill>
                  <a:srgbClr val="460DE7"/>
                </a:solidFill>
              </a:rPr>
              <a:t>Было произведено </a:t>
            </a:r>
            <a:r>
              <a:rPr lang="ru-RU" sz="1400" dirty="0">
                <a:solidFill>
                  <a:srgbClr val="460DE7"/>
                </a:solidFill>
              </a:rPr>
              <a:t>моделирование указанного процесса с различными величинами эффективного синуса угла </a:t>
            </a:r>
            <a:r>
              <a:rPr lang="ru-RU" sz="1400" dirty="0" err="1">
                <a:solidFill>
                  <a:srgbClr val="460DE7"/>
                </a:solidFill>
              </a:rPr>
              <a:t>Вайнберга</a:t>
            </a:r>
            <a:r>
              <a:rPr lang="ru-RU" sz="1400" dirty="0">
                <a:solidFill>
                  <a:srgbClr val="460DE7"/>
                </a:solidFill>
              </a:rPr>
              <a:t>. Максимальное значение асимметрии оказалось 0.03 при значении синуса </a:t>
            </a:r>
            <a:r>
              <a:rPr lang="ru-RU" sz="1400" dirty="0" err="1">
                <a:solidFill>
                  <a:srgbClr val="460DE7"/>
                </a:solidFill>
              </a:rPr>
              <a:t>Вайнберга</a:t>
            </a:r>
            <a:r>
              <a:rPr lang="ru-RU" sz="1400" dirty="0">
                <a:solidFill>
                  <a:srgbClr val="460DE7"/>
                </a:solidFill>
              </a:rPr>
              <a:t> 0.2 и не может объяснить наблюдаемое значение зарядовой асимметрии.</a:t>
            </a:r>
          </a:p>
        </p:txBody>
      </p:sp>
      <p:sp>
        <p:nvSpPr>
          <p:cNvPr id="9" name="Заголовок 1"/>
          <p:cNvSpPr>
            <a:spLocks noGrp="1"/>
          </p:cNvSpPr>
          <p:nvPr>
            <p:ph type="title" idx="4294967295"/>
          </p:nvPr>
        </p:nvSpPr>
        <p:spPr>
          <a:xfrm>
            <a:off x="1250730" y="601586"/>
            <a:ext cx="10814049" cy="590931"/>
          </a:xfrm>
          <a:noFill/>
        </p:spPr>
        <p:txBody>
          <a:bodyPr wrap="square" rtlCol="0">
            <a:spAutoFit/>
          </a:bodyPr>
          <a:lstStyle/>
          <a:p>
            <a:pPr algn="ctr"/>
            <a:r>
              <a:rPr lang="ru-RU" sz="1800" b="1" dirty="0">
                <a:latin typeface="Times New Roman" panose="02020603050405020304" pitchFamily="18" charset="0"/>
                <a:cs typeface="Times New Roman" panose="02020603050405020304" pitchFamily="18" charset="0"/>
              </a:rPr>
              <a:t>В ДАННЫХ ДЕТЕКТОРА ATLAS ДЛЯ ПРОЦЕССА </a:t>
            </a:r>
            <a:r>
              <a:rPr lang="ru-RU" sz="1800" b="1" dirty="0" err="1">
                <a:latin typeface="Times New Roman" panose="02020603050405020304" pitchFamily="18" charset="0"/>
                <a:cs typeface="Times New Roman" panose="02020603050405020304" pitchFamily="18" charset="0"/>
              </a:rPr>
              <a:t>Z→l</a:t>
            </a:r>
            <a:r>
              <a:rPr lang="ru-RU" sz="1800" b="1" baseline="30000" dirty="0" err="1">
                <a:latin typeface="Times New Roman" panose="02020603050405020304" pitchFamily="18" charset="0"/>
                <a:cs typeface="Times New Roman" panose="02020603050405020304" pitchFamily="18" charset="0"/>
              </a:rPr>
              <a:t>+</a:t>
            </a:r>
            <a:r>
              <a:rPr lang="ru-RU" sz="1800" b="1" dirty="0" err="1">
                <a:latin typeface="Times New Roman" panose="02020603050405020304" pitchFamily="18" charset="0"/>
                <a:cs typeface="Times New Roman" panose="02020603050405020304" pitchFamily="18" charset="0"/>
              </a:rPr>
              <a:t>l</a:t>
            </a:r>
            <a:r>
              <a:rPr lang="ru-RU" sz="1800" b="1" baseline="30000" dirty="0" err="1">
                <a:latin typeface="Times New Roman" panose="02020603050405020304" pitchFamily="18" charset="0"/>
                <a:cs typeface="Times New Roman" panose="02020603050405020304" pitchFamily="18" charset="0"/>
              </a:rPr>
              <a:t>-</a:t>
            </a:r>
            <a:r>
              <a:rPr lang="ru-RU" sz="1800" b="1" dirty="0" err="1">
                <a:latin typeface="Times New Roman" panose="02020603050405020304" pitchFamily="18" charset="0"/>
                <a:cs typeface="Times New Roman" panose="02020603050405020304" pitchFamily="18" charset="0"/>
              </a:rPr>
              <a:t>γ</a:t>
            </a:r>
            <a:r>
              <a:rPr lang="ru-RU" sz="1800" b="1" dirty="0">
                <a:latin typeface="Times New Roman" panose="02020603050405020304" pitchFamily="18" charset="0"/>
                <a:cs typeface="Times New Roman" panose="02020603050405020304" pitchFamily="18" charset="0"/>
              </a:rPr>
              <a:t> ОБНАРУЖЕНО УКАЗАНИЕ НА ОТКЛОНЕНИЕ ЗАРЯДОВОЙ АСИММЕТРИИ ОТ ПРЕДСКАЗАНИЙ </a:t>
            </a:r>
            <a:r>
              <a:rPr lang="ru-RU" sz="1800" b="1">
                <a:latin typeface="Times New Roman" panose="02020603050405020304" pitchFamily="18" charset="0"/>
                <a:cs typeface="Times New Roman" panose="02020603050405020304" pitchFamily="18" charset="0"/>
              </a:rPr>
              <a:t>СТАНДАРТНОЙ </a:t>
            </a:r>
            <a:r>
              <a:rPr lang="ru-RU" sz="1800" b="1" smtClean="0">
                <a:latin typeface="Times New Roman" panose="02020603050405020304" pitchFamily="18" charset="0"/>
                <a:cs typeface="Times New Roman" panose="02020603050405020304" pitchFamily="18" charset="0"/>
              </a:rPr>
              <a:t>МОДЕЛИ</a:t>
            </a:r>
            <a:endParaRPr lang="ru-RU" sz="1800" b="1" dirty="0">
              <a:solidFill>
                <a:srgbClr val="18397A"/>
              </a:solidFill>
              <a:latin typeface="Times New Roman" panose="02020603050405020304" pitchFamily="18" charset="0"/>
              <a:ea typeface="+mn-ea"/>
              <a:cs typeface="Times New Roman" panose="02020603050405020304" pitchFamily="18" charset="0"/>
            </a:endParaRPr>
          </a:p>
        </p:txBody>
      </p:sp>
      <p:sp>
        <p:nvSpPr>
          <p:cNvPr id="71687" name="Rectangle 7"/>
          <p:cNvSpPr>
            <a:spLocks noChangeArrowheads="1"/>
          </p:cNvSpPr>
          <p:nvPr/>
        </p:nvSpPr>
        <p:spPr bwMode="auto">
          <a:xfrm>
            <a:off x="0" y="-184664"/>
            <a:ext cx="184727" cy="369330"/>
          </a:xfrm>
          <a:prstGeom prst="rect">
            <a:avLst/>
          </a:prstGeom>
          <a:noFill/>
          <a:ln w="9525">
            <a:noFill/>
            <a:miter lim="800000"/>
            <a:headEnd/>
            <a:tailEnd/>
          </a:ln>
          <a:effectLst/>
        </p:spPr>
        <p:txBody>
          <a:bodyPr vert="horz" wrap="none" lIns="91438" tIns="45719" rIns="91438" bIns="45719"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6" name="Picture 2" descr="D:\Архив\Лого ИЯФ\++ logo BINP new bold blue Прозрачный.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3527" y="60336"/>
            <a:ext cx="690256" cy="826675"/>
          </a:xfrm>
          <a:prstGeom prst="rect">
            <a:avLst/>
          </a:prstGeom>
          <a:noFill/>
          <a:extLst>
            <a:ext uri="{909E8E84-426E-40DD-AFC4-6F175D3DCCD1}">
              <a14:hiddenFill xmlns:a14="http://schemas.microsoft.com/office/drawing/2010/main">
                <a:solidFill>
                  <a:srgbClr val="FFFFFF"/>
                </a:solidFill>
              </a14:hiddenFill>
            </a:ext>
          </a:extLst>
        </p:spPr>
      </p:pic>
      <p:sp>
        <p:nvSpPr>
          <p:cNvPr id="16" name="Прямоугольник 15"/>
          <p:cNvSpPr/>
          <p:nvPr/>
        </p:nvSpPr>
        <p:spPr>
          <a:xfrm>
            <a:off x="753526" y="3598331"/>
            <a:ext cx="5312537" cy="600164"/>
          </a:xfrm>
          <a:prstGeom prst="rect">
            <a:avLst/>
          </a:prstGeom>
        </p:spPr>
        <p:txBody>
          <a:bodyPr wrap="square">
            <a:spAutoFit/>
          </a:bodyPr>
          <a:lstStyle/>
          <a:p>
            <a:r>
              <a:rPr lang="ru-RU" sz="1100" dirty="0"/>
              <a:t>Рис. 1 Распределение по массе лептона и фотона и его отношение к моделированию. Линия на нижнем рисунке </a:t>
            </a:r>
            <a:r>
              <a:rPr lang="ru-RU" sz="1100" dirty="0" smtClean="0"/>
              <a:t>аппроксимация </a:t>
            </a:r>
            <a:r>
              <a:rPr lang="ru-RU" sz="1100" dirty="0"/>
              <a:t>резонансом с параметрами, соответствующими </a:t>
            </a:r>
            <a:r>
              <a:rPr lang="en-US" sz="1100" dirty="0"/>
              <a:t>W</a:t>
            </a:r>
            <a:r>
              <a:rPr lang="ru-RU" sz="1100" dirty="0"/>
              <a:t>-бозону.</a:t>
            </a:r>
          </a:p>
        </p:txBody>
      </p:sp>
      <p:pic>
        <p:nvPicPr>
          <p:cNvPr id="18" name="Рисунок 17"/>
          <p:cNvPicPr/>
          <p:nvPr/>
        </p:nvPicPr>
        <p:blipFill>
          <a:blip r:embed="rId3">
            <a:extLst>
              <a:ext uri="{28A0092B-C50C-407E-A947-70E740481C1C}">
                <a14:useLocalDpi xmlns:a14="http://schemas.microsoft.com/office/drawing/2010/main" val="0"/>
              </a:ext>
            </a:extLst>
          </a:blip>
          <a:srcRect/>
          <a:stretch>
            <a:fillRect/>
          </a:stretch>
        </p:blipFill>
        <p:spPr bwMode="auto">
          <a:xfrm>
            <a:off x="1664088" y="1226059"/>
            <a:ext cx="3681412" cy="2374391"/>
          </a:xfrm>
          <a:prstGeom prst="rect">
            <a:avLst/>
          </a:prstGeom>
          <a:noFill/>
          <a:ln>
            <a:noFill/>
          </a:ln>
        </p:spPr>
      </p:pic>
      <p:pic>
        <p:nvPicPr>
          <p:cNvPr id="19" name="Рисунок 18"/>
          <p:cNvPicPr/>
          <p:nvPr/>
        </p:nvPicPr>
        <p:blipFill>
          <a:blip r:embed="rId4">
            <a:extLst>
              <a:ext uri="{28A0092B-C50C-407E-A947-70E740481C1C}">
                <a14:useLocalDpi xmlns:a14="http://schemas.microsoft.com/office/drawing/2010/main" val="0"/>
              </a:ext>
            </a:extLst>
          </a:blip>
          <a:srcRect/>
          <a:stretch>
            <a:fillRect/>
          </a:stretch>
        </p:blipFill>
        <p:spPr bwMode="auto">
          <a:xfrm>
            <a:off x="1658029" y="4151682"/>
            <a:ext cx="3133725" cy="2113280"/>
          </a:xfrm>
          <a:prstGeom prst="rect">
            <a:avLst/>
          </a:prstGeom>
          <a:noFill/>
          <a:ln>
            <a:noFill/>
          </a:ln>
        </p:spPr>
      </p:pic>
      <p:sp>
        <p:nvSpPr>
          <p:cNvPr id="6" name="Прямоугольник 5"/>
          <p:cNvSpPr/>
          <p:nvPr/>
        </p:nvSpPr>
        <p:spPr>
          <a:xfrm>
            <a:off x="753526" y="6264962"/>
            <a:ext cx="5312537" cy="261610"/>
          </a:xfrm>
          <a:prstGeom prst="rect">
            <a:avLst/>
          </a:prstGeom>
        </p:spPr>
        <p:txBody>
          <a:bodyPr wrap="square">
            <a:spAutoFit/>
          </a:bodyPr>
          <a:lstStyle/>
          <a:p>
            <a:pPr lvl="0"/>
            <a:r>
              <a:rPr lang="ru-RU" sz="1100" dirty="0">
                <a:solidFill>
                  <a:prstClr val="black"/>
                </a:solidFill>
              </a:rPr>
              <a:t>Рис.2 Зарядовая асимметрия в процессе </a:t>
            </a:r>
            <a:r>
              <a:rPr lang="ru-RU" sz="1100" dirty="0" err="1">
                <a:solidFill>
                  <a:prstClr val="black"/>
                </a:solidFill>
                <a:latin typeface="Times New Roman" panose="02020603050405020304" pitchFamily="18" charset="0"/>
                <a:cs typeface="Times New Roman" panose="02020603050405020304" pitchFamily="18" charset="0"/>
              </a:rPr>
              <a:t>Z→l</a:t>
            </a:r>
            <a:r>
              <a:rPr lang="ru-RU" sz="1100" baseline="30000" dirty="0" err="1">
                <a:solidFill>
                  <a:prstClr val="black"/>
                </a:solidFill>
                <a:latin typeface="Times New Roman" panose="02020603050405020304" pitchFamily="18" charset="0"/>
                <a:cs typeface="Times New Roman" panose="02020603050405020304" pitchFamily="18" charset="0"/>
              </a:rPr>
              <a:t>+</a:t>
            </a:r>
            <a:r>
              <a:rPr lang="ru-RU" sz="1100" dirty="0" err="1">
                <a:solidFill>
                  <a:prstClr val="black"/>
                </a:solidFill>
                <a:latin typeface="Times New Roman" panose="02020603050405020304" pitchFamily="18" charset="0"/>
                <a:cs typeface="Times New Roman" panose="02020603050405020304" pitchFamily="18" charset="0"/>
              </a:rPr>
              <a:t>l</a:t>
            </a:r>
            <a:r>
              <a:rPr lang="ru-RU" sz="1100" baseline="30000" dirty="0" err="1">
                <a:solidFill>
                  <a:prstClr val="black"/>
                </a:solidFill>
                <a:latin typeface="Times New Roman" panose="02020603050405020304" pitchFamily="18" charset="0"/>
                <a:cs typeface="Times New Roman" panose="02020603050405020304" pitchFamily="18" charset="0"/>
              </a:rPr>
              <a:t>-</a:t>
            </a:r>
            <a:r>
              <a:rPr lang="ru-RU" sz="1100" dirty="0" err="1">
                <a:solidFill>
                  <a:prstClr val="black"/>
                </a:solidFill>
                <a:latin typeface="Times New Roman" panose="02020603050405020304" pitchFamily="18" charset="0"/>
                <a:cs typeface="Times New Roman" panose="02020603050405020304" pitchFamily="18" charset="0"/>
              </a:rPr>
              <a:t>γ</a:t>
            </a:r>
            <a:r>
              <a:rPr lang="ru-RU" sz="1100" dirty="0">
                <a:solidFill>
                  <a:prstClr val="black"/>
                </a:solidFill>
                <a:latin typeface="Times New Roman" panose="02020603050405020304" pitchFamily="18" charset="0"/>
                <a:cs typeface="Times New Roman" panose="02020603050405020304" pitchFamily="18" charset="0"/>
              </a:rPr>
              <a:t> </a:t>
            </a:r>
            <a:r>
              <a:rPr lang="ru-RU" sz="1100" dirty="0">
                <a:solidFill>
                  <a:prstClr val="black"/>
                </a:solidFill>
              </a:rPr>
              <a:t>для распределения по </a:t>
            </a:r>
            <a:r>
              <a:rPr lang="ru-RU" sz="1100" dirty="0">
                <a:solidFill>
                  <a:prstClr val="black"/>
                </a:solidFill>
                <a:latin typeface="Times New Roman" panose="02020603050405020304" pitchFamily="18" charset="0"/>
                <a:cs typeface="Times New Roman" panose="02020603050405020304" pitchFamily="18" charset="0"/>
              </a:rPr>
              <a:t>M(</a:t>
            </a:r>
            <a:r>
              <a:rPr lang="ru-RU" sz="1100" dirty="0" err="1">
                <a:solidFill>
                  <a:prstClr val="black"/>
                </a:solidFill>
                <a:latin typeface="Times New Roman" panose="02020603050405020304" pitchFamily="18" charset="0"/>
                <a:cs typeface="Times New Roman" panose="02020603050405020304" pitchFamily="18" charset="0"/>
              </a:rPr>
              <a:t>lγ</a:t>
            </a:r>
            <a:r>
              <a:rPr lang="ru-RU" sz="1100" dirty="0">
                <a:solidFill>
                  <a:prstClr val="black"/>
                </a:solidFill>
                <a:latin typeface="Times New Roman" panose="02020603050405020304" pitchFamily="18" charset="0"/>
                <a:cs typeface="Times New Roman" panose="02020603050405020304" pitchFamily="18" charset="0"/>
              </a:rPr>
              <a:t>) </a:t>
            </a:r>
            <a:r>
              <a:rPr lang="ru-RU" sz="1100" dirty="0">
                <a:solidFill>
                  <a:prstClr val="black"/>
                </a:solidFill>
              </a:rPr>
              <a:t>.</a:t>
            </a:r>
            <a:endParaRPr lang="ru-RU" sz="11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4803561"/>
      </p:ext>
    </p:extLst>
  </p:cSld>
  <p:clrMapOvr>
    <a:masterClrMapping/>
  </p:clrMapOvr>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8274</TotalTime>
  <Words>376</Words>
  <Application>Microsoft Office PowerPoint</Application>
  <PresentationFormat>Широкоэкранный</PresentationFormat>
  <Paragraphs>11</Paragraphs>
  <Slides>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vt:i4>
      </vt:variant>
    </vt:vector>
  </HeadingPairs>
  <TitlesOfParts>
    <vt:vector size="9" baseType="lpstr">
      <vt:lpstr>Arial</vt:lpstr>
      <vt:lpstr>Calibri</vt:lpstr>
      <vt:lpstr>Calibri Light</vt:lpstr>
      <vt:lpstr>Open Sans</vt:lpstr>
      <vt:lpstr>Times New Roman</vt:lpstr>
      <vt:lpstr>Verdana</vt:lpstr>
      <vt:lpstr>Wingdings</vt:lpstr>
      <vt:lpstr>1_Тема Office</vt:lpstr>
      <vt:lpstr>В ДАННЫХ ДЕТЕКТОРА ATLAS ДЛЯ ПРОЦЕССА Z→l+l-γ ОБНАРУЖЕНО УКАЗАНИЕ НА ОТКЛОНЕНИЕ ЗАРЯДОВОЙ АСИММЕТРИИ ОТ ПРЕДСКАЗАНИЙ СТАНДАРТНОЙ МОДЕЛИ</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Анастасия Голышева</dc:creator>
  <cp:lastModifiedBy>Aleksey V. Reznichenko</cp:lastModifiedBy>
  <cp:revision>670</cp:revision>
  <cp:lastPrinted>2020-01-14T01:52:00Z</cp:lastPrinted>
  <dcterms:created xsi:type="dcterms:W3CDTF">2019-05-20T10:35:54Z</dcterms:created>
  <dcterms:modified xsi:type="dcterms:W3CDTF">2025-11-26T11:45:50Z</dcterms:modified>
</cp:coreProperties>
</file>