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gif" ContentType="image/gif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038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anchor="ctr">
            <a:noAutofit/>
          </a:bodyPr>
          <a:p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18397a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18397a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18397a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18397a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18397a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027937E-8724-489A-8843-0022B5715053}" type="datetime1">
              <a:rPr b="0" lang="ru-RU" sz="1200" spc="-1" strike="noStrike">
                <a:solidFill>
                  <a:srgbClr val="8b8b8b"/>
                </a:solidFill>
                <a:latin typeface="Calibri"/>
              </a:rPr>
              <a:t>26.11.2025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4F5A05A-9785-49F3-9E7E-7DF5CBC0EC8F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pic>
        <p:nvPicPr>
          <p:cNvPr id="5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sp>
        <p:nvSpPr>
          <p:cNvPr id="6" name="Прямая соединительная линия 7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Прямая соединительная линия 8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doi.org/10.1134/S1063778825700012" TargetMode="External"/><Relationship Id="rId2" Type="http://schemas.openxmlformats.org/officeDocument/2006/relationships/image" Target="../media/image2.gif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Номер слайда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7855625-9879-439F-B49E-72944F36F311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5" name="Заголовок 3"/>
          <p:cNvSpPr/>
          <p:nvPr/>
        </p:nvSpPr>
        <p:spPr>
          <a:xfrm>
            <a:off x="1794600" y="246960"/>
            <a:ext cx="10269720" cy="1058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Федеральное государственное бюджетное учреждение науки Институт ядерной физики им. Г.И. Будкера СО РАН (ИЯФ СО РАН)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6" name="Прямоугольник 7"/>
          <p:cNvSpPr/>
          <p:nvPr/>
        </p:nvSpPr>
        <p:spPr>
          <a:xfrm>
            <a:off x="8974800" y="1305000"/>
            <a:ext cx="2430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</a:t>
            </a:r>
            <a:r>
              <a:rPr b="1" i="1" lang="en-US" sz="1400" spc="-1" strike="noStrike">
                <a:solidFill>
                  <a:srgbClr val="1b4089"/>
                </a:solidFill>
                <a:latin typeface="Calibri"/>
                <a:ea typeface="Verdana"/>
              </a:rPr>
              <a:t>: </a:t>
            </a: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Коллаборация СНД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7" name="TextBox 9"/>
          <p:cNvSpPr/>
          <p:nvPr/>
        </p:nvSpPr>
        <p:spPr>
          <a:xfrm>
            <a:off x="6265440" y="5636520"/>
            <a:ext cx="5231520" cy="77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</a:rPr>
              <a:t>Публикация: 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статья M.N.Achasov et al, </a:t>
            </a:r>
            <a:r>
              <a:rPr b="1" i="1" lang="ru-RU" sz="1200" spc="-1" strike="noStrike">
                <a:solidFill>
                  <a:srgbClr val="163470"/>
                </a:solidFill>
                <a:latin typeface="Calibri"/>
                <a:ea typeface="Noto Sans CJK SC"/>
              </a:rPr>
              <a:t>Phys.Atom.Nucl.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 88 (2025) 1, 57-66;</a:t>
            </a:r>
            <a:endParaRPr b="0" lang="en-US" sz="1050" spc="-1" strike="noStrike">
              <a:latin typeface="Arial"/>
            </a:endParaRPr>
          </a:p>
          <a:p>
            <a:pPr algn="just"/>
            <a:r>
              <a:rPr b="1" lang="en-US" sz="1200" spc="-1" strike="noStrike">
                <a:solidFill>
                  <a:srgbClr val="163470"/>
                </a:solidFill>
                <a:latin typeface="Calibri"/>
              </a:rPr>
              <a:t>DOI</a:t>
            </a:r>
            <a:r>
              <a:rPr b="1" lang="ru-RU" sz="1200" spc="-1" strike="noStrike">
                <a:solidFill>
                  <a:srgbClr val="163470"/>
                </a:solidFill>
                <a:latin typeface="Calibri"/>
              </a:rPr>
              <a:t>: 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hlinkClick r:id="rId1"/>
              </a:rPr>
              <a:t>https://doi.org/10.1134/S1063778825700012</a:t>
            </a:r>
            <a:r>
              <a:rPr b="1" lang="ru-RU" sz="1200" spc="-1" strike="noStrike">
                <a:solidFill>
                  <a:srgbClr val="163470"/>
                </a:solidFill>
                <a:latin typeface="Calibri"/>
              </a:rPr>
              <a:t>; импакт-фактор журнала — 0.4.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48" name="TextBox 12"/>
          <p:cNvSpPr/>
          <p:nvPr/>
        </p:nvSpPr>
        <p:spPr>
          <a:xfrm>
            <a:off x="5664240" y="1885320"/>
            <a:ext cx="6336720" cy="34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300" spc="-1" strike="noStrike">
                <a:solidFill>
                  <a:srgbClr val="163470"/>
                </a:solidFill>
                <a:latin typeface="Calibri"/>
                <a:ea typeface="Noto Sans CJK SC"/>
              </a:rPr>
              <a:t>	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  <a:ea typeface="Noto Sans CJK SC"/>
              </a:rPr>
              <a:t>Величина полного сечения </a:t>
            </a:r>
            <a:r>
              <a:rPr b="0" lang="en-US" sz="1200" spc="-1" strike="noStrike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b="0" lang="ru-RU" sz="12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+</a:t>
            </a:r>
            <a:r>
              <a:rPr b="0" lang="en-US" sz="1200" spc="-1" strike="noStrike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b="0" lang="ru-RU" sz="12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-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  <a:ea typeface="Noto Sans CJK SC"/>
              </a:rPr>
              <a:t>-аннигиляции в адроны используется, в~частности, для определения вклада адронной поляризации вакуума в аномальный магнитный момент мюона и для вычисления величины бегущей константы электромагнитного взаимодействия. Ниже энергии 2 ГэВ это сечение определяется как сумма эксклюзивных сечений для всех возможных конечных состояний. Сечение представляемого процесса является одним из вкладов в указанное полное сечение.</a:t>
            </a:r>
            <a:endParaRPr b="0" lang="en-US" sz="1300" spc="-1" strike="noStrike">
              <a:latin typeface="Arial"/>
            </a:endParaRPr>
          </a:p>
          <a:p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	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Процесс измерялся в канале распада η→2γ по данным, набранным детектором СНД на e</a:t>
            </a:r>
            <a:r>
              <a:rPr b="0" lang="ru-RU" sz="1200" spc="-1" strike="noStrike" baseline="14000000">
                <a:solidFill>
                  <a:srgbClr val="163470"/>
                </a:solidFill>
                <a:latin typeface="Calibri"/>
              </a:rPr>
              <a:t>+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e</a:t>
            </a:r>
            <a:r>
              <a:rPr b="0" lang="ru-RU" sz="1200" spc="-1" strike="noStrike" baseline="14000000">
                <a:solidFill>
                  <a:srgbClr val="163470"/>
                </a:solidFill>
                <a:latin typeface="Calibri"/>
              </a:rPr>
              <a:t>-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- коллайдере ВЭПП-2000. В изученной области энергии от 1.55 до 2 ГэВ сечение растет от 0 до 1.5 нб, составляя в максимуме около 3% от величины полного адронного сечения.</a:t>
            </a:r>
            <a:endParaRPr b="0" lang="en-US" sz="1300" spc="-1" strike="noStrike">
              <a:latin typeface="Arial"/>
            </a:endParaRPr>
          </a:p>
          <a:p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	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Ранее это сечение было измерено в эксперименте BABAR методом радиационного возврата. При энергии ниже 1.9 ГэВ данные СНД систематически выше измерений BABAR, а в диапазоне энергии 1.95 – 2 ГэВ наши данные (измерения в нескольких точках) приблизительно в 1.5 раза ниже измерения BABAR. В диапазоне энергии 1.87 – 2 ГэВ измерение СНД имеет лучшую точность.</a:t>
            </a:r>
            <a:endParaRPr b="0" lang="en-US" sz="1300" spc="-1" strike="noStrike">
              <a:latin typeface="Arial"/>
            </a:endParaRPr>
          </a:p>
          <a:p>
            <a:r>
              <a:rPr b="0" lang="ru-RU" sz="1300" spc="-1" strike="noStrike">
                <a:solidFill>
                  <a:srgbClr val="163470"/>
                </a:solidFill>
                <a:latin typeface="Calibri"/>
                <a:ea typeface="Noto Sans CJK SC"/>
              </a:rPr>
              <a:t>	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  <a:ea typeface="Noto Sans CJK SC"/>
              </a:rPr>
              <a:t>На рисунке 1 приведено сравнение полученного сечения с предыдущим измерением.</a:t>
            </a:r>
            <a:r>
              <a:rPr b="0" lang="ru-RU" sz="1300" spc="-1" strike="noStrike">
                <a:solidFill>
                  <a:srgbClr val="163470"/>
                </a:solidFill>
                <a:latin typeface="Calibri"/>
              </a:rPr>
              <a:t>.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49" name="Заголовок 1"/>
          <p:cNvSpPr txBox="1"/>
          <p:nvPr/>
        </p:nvSpPr>
        <p:spPr>
          <a:xfrm>
            <a:off x="901440" y="1167840"/>
            <a:ext cx="7278480" cy="640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Измерение сечения процесса </a:t>
            </a:r>
            <a:r>
              <a:rPr b="1" lang="en-US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b="1" lang="ru-RU" sz="18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+</a:t>
            </a:r>
            <a:r>
              <a:rPr b="1" lang="en-US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e</a:t>
            </a:r>
            <a:r>
              <a:rPr b="1" lang="ru-RU" sz="18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-</a:t>
            </a: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→π</a:t>
            </a:r>
            <a:r>
              <a:rPr b="1" lang="ru-RU" sz="18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+</a:t>
            </a: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π</a:t>
            </a:r>
            <a:r>
              <a:rPr b="1" lang="ru-RU" sz="18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-</a:t>
            </a: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2π</a:t>
            </a:r>
            <a:r>
              <a:rPr b="1" lang="ru-RU" sz="1800" spc="-1" strike="noStrike" baseline="14000000">
                <a:solidFill>
                  <a:srgbClr val="163470"/>
                </a:solidFill>
                <a:latin typeface="Calibri"/>
                <a:ea typeface="Noto Sans CJK SC"/>
              </a:rPr>
              <a:t>0</a:t>
            </a: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η в области энергии до 2 ГэВ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Rectangle 7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TextBox 14"/>
          <p:cNvSpPr/>
          <p:nvPr/>
        </p:nvSpPr>
        <p:spPr>
          <a:xfrm>
            <a:off x="1477800" y="6275880"/>
            <a:ext cx="3987360" cy="42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 algn="ctr"/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Noto Sans CJK SC"/>
              </a:rPr>
              <a:t>Рисунок 1 — Полученное сечение в сравнении с предыдущим измерением на детекторе BABAR</a:t>
            </a:r>
            <a:endParaRPr b="0" lang="en-US" sz="1100" spc="-1" strike="noStrike">
              <a:latin typeface="Arial"/>
            </a:endParaRPr>
          </a:p>
        </p:txBody>
      </p:sp>
      <p:pic>
        <p:nvPicPr>
          <p:cNvPr id="52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753480" y="250920"/>
            <a:ext cx="689760" cy="826200"/>
          </a:xfrm>
          <a:prstGeom prst="rect">
            <a:avLst/>
          </a:prstGeom>
          <a:ln w="0">
            <a:noFill/>
          </a:ln>
        </p:spPr>
      </p:pic>
      <p:pic>
        <p:nvPicPr>
          <p:cNvPr id="53" name="" descr=""/>
          <p:cNvPicPr/>
          <p:nvPr/>
        </p:nvPicPr>
        <p:blipFill>
          <a:blip r:embed="rId3"/>
          <a:stretch/>
        </p:blipFill>
        <p:spPr>
          <a:xfrm>
            <a:off x="1045800" y="1860480"/>
            <a:ext cx="4586040" cy="4501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8056</TotalTime>
  <Application>LibreOffice/7.1.8.1$Linux_X86_64 LibreOffice_project/10$Build-1</Application>
  <AppVersion>15.0000</AppVersion>
  <Words>187</Words>
  <Paragraphs>9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en-US</dc:language>
  <cp:lastModifiedBy>Alexander Botov</cp:lastModifiedBy>
  <cp:lastPrinted>2020-01-14T01:52:00Z</cp:lastPrinted>
  <dcterms:modified xsi:type="dcterms:W3CDTF">2025-11-26T11:08:36Z</dcterms:modified>
  <cp:revision>654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