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наук,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ЦКП «СКИФ»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58155" y="1609330"/>
            <a:ext cx="6986954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М.А.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Байструков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Д.А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Никифоров,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П.А.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Пиминов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А.А.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Краснов,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Е.А.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Ротов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19445" y="5869827"/>
            <a:ext cx="5093021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 err="1"/>
              <a:t>Baistrukov</a:t>
            </a:r>
            <a:r>
              <a:rPr lang="en-US" sz="1050" dirty="0"/>
              <a:t> M. A. et al. Calculating the Impedance of the Storage Ring Vacuum Chamber of the Synchrotron Radiation Facility Siberian Circular Photon Source //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</a:rPr>
              <a:t>Physics of Particles and Nuclei Letters. – 2024. – </a:t>
            </a:r>
            <a:r>
              <a:rPr lang="ru-RU" sz="1050" dirty="0">
                <a:solidFill>
                  <a:schemeClr val="accent1">
                    <a:lumMod val="75000"/>
                  </a:schemeClr>
                </a:solidFill>
              </a:rPr>
              <a:t>Т. 21. – №. 3. – С. 356-362</a:t>
            </a:r>
            <a:r>
              <a:rPr lang="ru-RU" sz="1050" dirty="0"/>
              <a:t>. </a:t>
            </a:r>
            <a:r>
              <a:rPr lang="en-US" sz="1050" dirty="0">
                <a:solidFill>
                  <a:srgbClr val="FF0000"/>
                </a:solidFill>
              </a:rPr>
              <a:t>DOI: </a:t>
            </a:r>
            <a:r>
              <a:rPr lang="en-US" sz="1050" dirty="0" smtClean="0">
                <a:solidFill>
                  <a:srgbClr val="FF0000"/>
                </a:solidFill>
              </a:rPr>
              <a:t>10.1134/S1547477124700262</a:t>
            </a:r>
            <a:endParaRPr lang="ru-RU" sz="1050" dirty="0" smtClean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158155" y="2061792"/>
                <a:ext cx="6906624" cy="3632035"/>
              </a:xfrm>
              <a:prstGeom prst="rect">
                <a:avLst/>
              </a:prstGeom>
              <a:noFill/>
            </p:spPr>
            <p:txBody>
              <a:bodyPr vert="horz" lIns="91438" tIns="45719" rIns="91438" bIns="45719" rtlCol="0" anchor="ctr">
                <a:noAutofit/>
              </a:bodyPr>
              <a:lstStyle>
                <a:defPPr>
                  <a:defRPr lang="ru-RU"/>
                </a:defPPr>
                <a:lvl1pPr marL="171450" lvl="0" indent="-171450" algn="just">
                  <a:spcBef>
                    <a:spcPts val="600"/>
                  </a:spcBef>
                  <a:buClr>
                    <a:schemeClr val="accent6">
                      <a:lumMod val="75000"/>
                    </a:schemeClr>
                  </a:buClr>
                  <a:buFont typeface="Wingdings" panose="05000000000000000000" pitchFamily="2" charset="2"/>
                  <a:buChar char="§"/>
                  <a:defRPr sz="1300">
                    <a:solidFill>
                      <a:schemeClr val="accent6"/>
                    </a:solidFill>
                    <a:latin typeface="+mj-lt"/>
                  </a:defRPr>
                </a:lvl1pPr>
              </a:lstStyle>
              <a:p>
                <a:pPr marL="0" indent="0">
                  <a:buNone/>
                </a:pPr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Для вакуумной камеры накопителя ЦКП «СКИФ» была проведена оптимизация импеданса фланцевого соединения, компенсатора и откачного порта. Рассчитан импеданс резонатора основной гармоники, фланцевого соединения, компенсатора, датчика положения пучка и откачного порта. На основе рассчитанных </a:t>
                </a:r>
                <a:r>
                  <a:rPr lang="ru-RU" sz="16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импедансов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 построена модель импеданса вакуумной камеры накопителя ЦКП «СКИФ». На основе модели вычислены когерентные потери при токе пучка </a:t>
                </a:r>
                <a14:m>
                  <m:oMath xmlns:m="http://schemas.openxmlformats.org/officeDocument/2006/math">
                    <m:r>
                      <a:rPr lang="ru-RU" sz="1600" b="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ru-RU" sz="1600" b="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=400</m:t>
                    </m:r>
                  </m:oMath>
                </a14:m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 мА и эффективный импеданса, также сделаны оценки пороговых токов микроволновой неустойчивости и сильного </a:t>
                </a:r>
                <a:r>
                  <a:rPr lang="ru-RU" sz="16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head-tail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 эффекта.</a:t>
                </a:r>
              </a:p>
              <a:p>
                <a:pPr marL="0" indent="0">
                  <a:buNone/>
                </a:pPr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Вычислен 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эффект периодической нагрузки пучком ускоряющих резонаторов для основного режима заполнения </a:t>
                </a:r>
                <a:r>
                  <a:rPr lang="ru-RU" sz="16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сепаратрис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 накопителя ЦКП «СКИФ» (в основном режиме планируется заполнять 500 из 567 </a:t>
                </a:r>
                <a:r>
                  <a:rPr lang="ru-RU" sz="16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сепаратрис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). Эффект приводит к изменению длины сгустков, ВЧ </a:t>
                </a:r>
                <a:r>
                  <a:rPr lang="ru-RU" sz="16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акцептанса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ru-RU" sz="16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сепаратрисы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 и, как следствие, к изменению времени жизни по </a:t>
                </a:r>
                <a:r>
                  <a:rPr lang="ru-RU" sz="16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Тушеку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 вдоль </a:t>
                </a:r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пучка. 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При увеличении ВЧ </a:t>
                </a:r>
                <a:r>
                  <a:rPr lang="ru-RU" sz="16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акцептанса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 эффект ослабевает и становится мал при достижении энергетического </a:t>
                </a:r>
                <a:r>
                  <a:rPr lang="ru-RU" sz="1600" b="1" dirty="0" err="1">
                    <a:solidFill>
                      <a:schemeClr val="accent1">
                        <a:lumMod val="75000"/>
                      </a:schemeClr>
                    </a:solidFill>
                  </a:rPr>
                  <a:t>акцептанса</a:t>
                </a:r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 установки </a:t>
                </a:r>
                <a:r>
                  <a:rPr lang="ru-RU" sz="16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6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16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ru-RU" sz="16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𝑅𝐹</m:t>
                        </m:r>
                      </m:sub>
                    </m:sSub>
                    <m:r>
                      <a:rPr lang="ru-RU" sz="1600" b="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=4.0</m:t>
                    </m:r>
                    <m:r>
                      <a:rPr lang="ru-RU" sz="1600" b="0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ru-RU" sz="1600" b="1" dirty="0">
                    <a:solidFill>
                      <a:schemeClr val="accent1">
                        <a:lumMod val="75000"/>
                      </a:schemeClr>
                    </a:solidFill>
                  </a:rPr>
                  <a:t>).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8155" y="2061792"/>
                <a:ext cx="6906624" cy="3632035"/>
              </a:xfrm>
              <a:prstGeom prst="rect">
                <a:avLst/>
              </a:prstGeom>
              <a:blipFill>
                <a:blip r:embed="rId2"/>
                <a:stretch>
                  <a:fillRect l="-441" t="-3188" r="-530" b="-48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1" y="1295743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Оптимизация импеданса вакуумной камеры источника СИ ЦКП «СКИФ»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1064BFBE-718E-4752-A019-5CA02D421BB5}"/>
                  </a:ext>
                </a:extLst>
              </p:cNvPr>
              <p:cNvSpPr/>
              <p:nvPr/>
            </p:nvSpPr>
            <p:spPr>
              <a:xfrm>
                <a:off x="638152" y="5329316"/>
                <a:ext cx="4484839" cy="9353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900" dirty="0">
                    <a:ea typeface="Calibri" panose="020F0502020204030204" pitchFamily="34" charset="0"/>
                  </a:rPr>
                  <a:t>Зависимости от номера сгустка длины сгустков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9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900" dirty="0">
                    <a:effectLst/>
                    <a:ea typeface="Calibri" panose="020F0502020204030204" pitchFamily="34" charset="0"/>
                  </a:rPr>
                  <a:t>, ВЧ </a:t>
                </a:r>
                <a:r>
                  <a:rPr lang="ru-RU" sz="900" dirty="0" err="1">
                    <a:effectLst/>
                    <a:ea typeface="Calibri" panose="020F0502020204030204" pitchFamily="34" charset="0"/>
                  </a:rPr>
                  <a:t>акцептанса</a:t>
                </a:r>
                <a:r>
                  <a:rPr lang="ru-RU" sz="900" dirty="0">
                    <a:effectLst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9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𝛿</m:t>
                        </m:r>
                      </m:e>
                      <m:sub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900" dirty="0">
                    <a:effectLst/>
                    <a:ea typeface="Calibri" panose="020F0502020204030204" pitchFamily="34" charset="0"/>
                  </a:rPr>
                  <a:t> и времени жизни по </a:t>
                </a:r>
                <a:r>
                  <a:rPr lang="ru-RU" sz="900" dirty="0" err="1">
                    <a:effectLst/>
                    <a:ea typeface="Calibri" panose="020F0502020204030204" pitchFamily="34" charset="0"/>
                  </a:rPr>
                  <a:t>Тушеку</a:t>
                </a:r>
                <a:r>
                  <a:rPr lang="ru-RU" sz="900" dirty="0">
                    <a:effectLst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9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𝑙</m:t>
                        </m:r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900" dirty="0">
                    <a:effectLst/>
                    <a:ea typeface="Calibri" panose="020F0502020204030204" pitchFamily="34" charset="0"/>
                  </a:rPr>
                  <a:t> в относительных величинах, соответствующих расчётам без учёта модуляции напряжения.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9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𝜎</m:t>
                        </m:r>
                      </m:e>
                      <m:sub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ru-RU" sz="900" dirty="0">
                    <a:effectLst/>
                    <a:ea typeface="Calibri" panose="020F0502020204030204" pitchFamily="34" charset="0"/>
                  </a:rPr>
                  <a:t> — это среднеквадратичная длина сгустка без учёта модуляции напряжения,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9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𝑙</m:t>
                        </m:r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ru-RU" sz="900" dirty="0">
                    <a:effectLst/>
                    <a:ea typeface="Calibri" panose="020F0502020204030204" pitchFamily="34" charset="0"/>
                  </a:rPr>
                  <a:t> — это время жизни по </a:t>
                </a:r>
                <a:r>
                  <a:rPr lang="ru-RU" sz="900" dirty="0" err="1">
                    <a:effectLst/>
                    <a:ea typeface="Calibri" panose="020F0502020204030204" pitchFamily="34" charset="0"/>
                  </a:rPr>
                  <a:t>Тушеку</a:t>
                </a:r>
                <a:r>
                  <a:rPr lang="ru-RU" sz="900" dirty="0">
                    <a:effectLst/>
                    <a:ea typeface="Calibri" panose="020F0502020204030204" pitchFamily="34" charset="0"/>
                  </a:rPr>
                  <a:t> без учёта модуляции напряжения,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9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𝛿</m:t>
                        </m:r>
                      </m:e>
                      <m:sub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𝑅𝐹</m:t>
                        </m:r>
                      </m:sub>
                    </m:sSub>
                  </m:oMath>
                </a14:m>
                <a:r>
                  <a:rPr lang="ru-RU" sz="900" dirty="0">
                    <a:effectLst/>
                    <a:ea typeface="Calibri" panose="020F0502020204030204" pitchFamily="34" charset="0"/>
                  </a:rPr>
                  <a:t> — это ВЧ </a:t>
                </a:r>
                <a:r>
                  <a:rPr lang="ru-RU" sz="900" dirty="0" err="1">
                    <a:effectLst/>
                    <a:ea typeface="Calibri" panose="020F0502020204030204" pitchFamily="34" charset="0"/>
                  </a:rPr>
                  <a:t>акцептанс</a:t>
                </a:r>
                <a:r>
                  <a:rPr lang="ru-RU" sz="900" dirty="0">
                    <a:effectLst/>
                    <a:ea typeface="Calibri" panose="020F050202020403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ru-RU" sz="9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ru-RU" sz="900" dirty="0">
                    <a:effectLst/>
                    <a:ea typeface="Calibri" panose="020F0502020204030204" pitchFamily="34" charset="0"/>
                  </a:rPr>
                  <a:t> — это номер сгустка,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900" i="1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ru-RU" sz="9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ru-RU" sz="900" dirty="0">
                    <a:effectLst/>
                    <a:ea typeface="Calibri" panose="020F0502020204030204" pitchFamily="34" charset="0"/>
                  </a:rPr>
                  <a:t> — потеря электроном энергии на СИ за оборот.</a:t>
                </a:r>
                <a:endParaRPr lang="en-US" sz="9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064BFBE-718E-4752-A019-5CA02D421B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52" y="5329316"/>
                <a:ext cx="4484839" cy="935384"/>
              </a:xfrm>
              <a:prstGeom prst="rect">
                <a:avLst/>
              </a:prstGeom>
              <a:blipFill>
                <a:blip r:embed="rId4"/>
                <a:stretch>
                  <a:fillRect b="-19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32" y="1948081"/>
            <a:ext cx="4234456" cy="338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8161</TotalTime>
  <Words>263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Open Sans</vt:lpstr>
      <vt:lpstr>Times New Roman</vt:lpstr>
      <vt:lpstr>Verdana</vt:lpstr>
      <vt:lpstr>Wingdings</vt:lpstr>
      <vt:lpstr>1_Тема Office</vt:lpstr>
      <vt:lpstr>Оптимизация импеданса вакуумной камеры источника СИ ЦКП «СКИФ»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661</cp:revision>
  <cp:lastPrinted>2020-01-14T01:52:00Z</cp:lastPrinted>
  <dcterms:created xsi:type="dcterms:W3CDTF">2019-05-20T10:35:54Z</dcterms:created>
  <dcterms:modified xsi:type="dcterms:W3CDTF">2024-11-29T12:20:57Z</dcterms:modified>
</cp:coreProperties>
</file>