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95" d="100"/>
          <a:sy n="95" d="100"/>
        </p:scale>
        <p:origin x="84" y="25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84041" y="1675292"/>
            <a:ext cx="4569759" cy="1169549"/>
          </a:xfrm>
          <a:prstGeom prst="rect">
            <a:avLst/>
          </a:prstGeom>
        </p:spPr>
        <p:txBody>
          <a:bodyPr wrap="square" lIns="91438" tIns="45719" rIns="0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В.В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Поступаев, В.И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Баткин,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Бурдаков,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Р.Г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Гороховский,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И.А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Иванов,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П.В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Калинин,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К.Н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Куклин, </a:t>
            </a:r>
            <a:r>
              <a:rPr lang="ru-RU" sz="1400" b="1" i="1" spc="-30" dirty="0">
                <a:solidFill>
                  <a:srgbClr val="1B4089"/>
                </a:solidFill>
                <a:ea typeface="Verdana" pitchFamily="34" charset="0"/>
              </a:rPr>
              <a:t>К.И. Меклер, </a:t>
            </a:r>
            <a:r>
              <a:rPr lang="ru-RU" sz="1400" b="1" i="1" spc="-30" dirty="0" smtClean="0">
                <a:solidFill>
                  <a:srgbClr val="1B4089"/>
                </a:solidFill>
                <a:ea typeface="Verdana" pitchFamily="34" charset="0"/>
              </a:rPr>
              <a:t>Н.А</a:t>
            </a:r>
            <a:r>
              <a:rPr lang="ru-RU" sz="1400" b="1" i="1" spc="-30" dirty="0">
                <a:solidFill>
                  <a:srgbClr val="1B4089"/>
                </a:solidFill>
                <a:ea typeface="Verdana" pitchFamily="34" charset="0"/>
              </a:rPr>
              <a:t>. Мельников, </a:t>
            </a:r>
            <a:r>
              <a:rPr lang="ru-RU" sz="1400" b="1" i="1" spc="-30" dirty="0" smtClean="0">
                <a:solidFill>
                  <a:srgbClr val="1B4089"/>
                </a:solidFill>
                <a:ea typeface="Verdana" pitchFamily="34" charset="0"/>
              </a:rPr>
              <a:t>А.В</a:t>
            </a:r>
            <a:r>
              <a:rPr lang="ru-RU" sz="1400" b="1" i="1" spc="-30" dirty="0">
                <a:solidFill>
                  <a:srgbClr val="1B4089"/>
                </a:solidFill>
                <a:ea typeface="Verdana" pitchFamily="34" charset="0"/>
              </a:rPr>
              <a:t>. Никишин, </a:t>
            </a:r>
            <a:r>
              <a:rPr lang="ru-RU" sz="1400" b="1" i="1" spc="-30" dirty="0" smtClean="0">
                <a:solidFill>
                  <a:srgbClr val="1B4089"/>
                </a:solidFill>
                <a:ea typeface="Verdana" pitchFamily="34" charset="0"/>
              </a:rPr>
              <a:t>П.А</a:t>
            </a:r>
            <a:r>
              <a:rPr lang="ru-RU" sz="1400" b="1" i="1" spc="-30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spc="-30" dirty="0" smtClean="0">
                <a:solidFill>
                  <a:srgbClr val="1B4089"/>
                </a:solidFill>
                <a:ea typeface="Verdana" pitchFamily="34" charset="0"/>
              </a:rPr>
              <a:t>Полозова</a:t>
            </a:r>
            <a:r>
              <a:rPr lang="ru-RU" sz="1400" b="1" i="1" spc="-30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С.В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Полосаткин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А.Ф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Ровенских,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Е.Н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Сидоров,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Д.И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Сковородин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Е.Н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Скуратов 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19445" y="5869827"/>
            <a:ext cx="5093021" cy="58477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E. N. Sidorov, et al., Studies of Plasma Flow Spatial Asymmetry Using Mach Probe in GOL NB Device // Plasma </a:t>
            </a:r>
            <a:r>
              <a:rPr lang="en-US" sz="1050" dirty="0" err="1" smtClean="0"/>
              <a:t>Phys</a:t>
            </a:r>
            <a:r>
              <a:rPr lang="ru-RU" sz="1050" dirty="0" smtClean="0"/>
              <a:t>.</a:t>
            </a:r>
            <a:r>
              <a:rPr lang="en-US" sz="1050" dirty="0" smtClean="0"/>
              <a:t> Rep.</a:t>
            </a:r>
            <a:r>
              <a:rPr lang="ru-RU" sz="1050" dirty="0" smtClean="0"/>
              <a:t> 50, 781 (</a:t>
            </a:r>
            <a:r>
              <a:rPr lang="en-US" sz="1050" dirty="0" smtClean="0"/>
              <a:t>2024</a:t>
            </a:r>
            <a:r>
              <a:rPr lang="ru-RU" sz="1050" dirty="0" smtClean="0"/>
              <a:t>)</a:t>
            </a:r>
            <a:r>
              <a:rPr lang="en-US" sz="1050" dirty="0" smtClean="0"/>
              <a:t>. </a:t>
            </a:r>
            <a:r>
              <a:rPr lang="ru-RU" sz="1050" dirty="0" smtClean="0"/>
              <a:t> </a:t>
            </a:r>
            <a:r>
              <a:rPr lang="en-US" sz="1050" dirty="0"/>
              <a:t>DOI: </a:t>
            </a:r>
            <a:r>
              <a:rPr lang="en-US" sz="1050" dirty="0" smtClean="0"/>
              <a:t>10.1134/S1063780X24600804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03159" y="2990814"/>
            <a:ext cx="6309307" cy="2703013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На многопробочной ловушке ГОЛ-NB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проведено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исследование технологии подавления продольных потерь плазмы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при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помощи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секций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с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многопробочным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магнитным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полем. Продемонстрировано,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что при переходе в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многопробочную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конфигурацию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потоковая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скорость течения плазмы уменьшается, ее температура растет, а плотность уменьшается по сравнению со случаем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соленоидального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поля. В это же время в центральной ловушке газодинамического типа плотность плазмы также уменьшается, а ее температура растет. Это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также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соответствует ожидаемому поведению плазмы при ее течении от источника плазмы сквозь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многопробочную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систему в центральную ловушку. Полученный результат важен для разработки технологии открытых ловушек с плазмой, имеющей реакторные параметры. 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1" y="1171094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На открытой ловушке ГОЛ NB продемонстрировано подавление продольных потерь плазмы при переходе к </a:t>
            </a:r>
            <a:r>
              <a:rPr lang="ru-RU" sz="1800" b="1" dirty="0" err="1">
                <a:solidFill>
                  <a:srgbClr val="18397A"/>
                </a:solidFill>
              </a:rPr>
              <a:t>многопробочному</a:t>
            </a:r>
            <a:r>
              <a:rPr lang="ru-RU" sz="1800" b="1" dirty="0">
                <a:solidFill>
                  <a:srgbClr val="18397A"/>
                </a:solidFill>
              </a:rPr>
              <a:t> режиму </a:t>
            </a:r>
            <a:r>
              <a:rPr lang="ru-RU" sz="1800" b="1" dirty="0" smtClean="0">
                <a:solidFill>
                  <a:srgbClr val="18397A"/>
                </a:solidFill>
              </a:rPr>
              <a:t>удержания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753527" y="6110962"/>
            <a:ext cx="38722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Динамика числа Маха в приосевой области в </a:t>
            </a:r>
            <a:r>
              <a:rPr lang="ru-RU" sz="900" dirty="0" err="1"/>
              <a:t>соленоидальной</a:t>
            </a:r>
            <a:r>
              <a:rPr lang="ru-RU" sz="900" dirty="0"/>
              <a:t> (синие линии) и многопробочной конфигурациях (красные линии). </a:t>
            </a:r>
            <a:endParaRPr lang="en-US" sz="9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753527" y="3192299"/>
            <a:ext cx="421516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Схема многопробочной секции: </a:t>
            </a:r>
            <a:br>
              <a:rPr lang="ru-RU" sz="900" dirty="0"/>
            </a:br>
            <a:r>
              <a:rPr lang="ru-RU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900" dirty="0"/>
              <a:t> – катушки магнитного поля, </a:t>
            </a:r>
            <a:r>
              <a:rPr lang="ru-RU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900" dirty="0"/>
              <a:t> – граница плазмы, </a:t>
            </a:r>
            <a:r>
              <a:rPr lang="ru-RU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900" dirty="0"/>
              <a:t> – период гофрировки магнитного поля, </a:t>
            </a:r>
            <a:r>
              <a:rPr lang="ru-RU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 </a:t>
            </a:r>
            <a:r>
              <a:rPr lang="ru-RU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/>
              <a:t>– полная длина системы</a:t>
            </a:r>
            <a:r>
              <a:rPr lang="en-US" sz="900" dirty="0" smtClean="0"/>
              <a:t>.</a:t>
            </a:r>
            <a:endParaRPr lang="en-US" sz="900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355" y="2026423"/>
            <a:ext cx="3109707" cy="10208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827" y="3980683"/>
            <a:ext cx="3737660" cy="19758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8239</TotalTime>
  <Words>285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На открытой ловушке ГОЛ NB продемонстрировано подавление продольных потерь плазмы при переходе к многопробочному режиму удержания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VP</cp:lastModifiedBy>
  <cp:revision>659</cp:revision>
  <cp:lastPrinted>2020-01-14T01:52:00Z</cp:lastPrinted>
  <dcterms:created xsi:type="dcterms:W3CDTF">2019-05-20T10:35:54Z</dcterms:created>
  <dcterms:modified xsi:type="dcterms:W3CDTF">2024-11-21T04:39:45Z</dcterms:modified>
</cp:coreProperties>
</file>