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40" r:id="rId2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97A"/>
    <a:srgbClr val="1B4089"/>
    <a:srgbClr val="163470"/>
    <a:srgbClr val="455472"/>
    <a:srgbClr val="FF3300"/>
    <a:srgbClr val="F43F06"/>
    <a:srgbClr val="00CC00"/>
    <a:srgbClr val="ECE890"/>
    <a:srgbClr val="B5C9F1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5332" autoAdjust="0"/>
  </p:normalViewPr>
  <p:slideViewPr>
    <p:cSldViewPr snapToGrid="0">
      <p:cViewPr varScale="1">
        <p:scale>
          <a:sx n="165" d="100"/>
          <a:sy n="165" d="100"/>
        </p:scale>
        <p:origin x="1176" y="138"/>
      </p:cViewPr>
      <p:guideLst>
        <p:guide orient="horz" pos="2160"/>
        <p:guide pos="3840"/>
        <p:guide orient="horz" pos="21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6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77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1"/>
            <a:ext cx="2949841" cy="4977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CE29251B-1858-4AD5-9EA0-DC4B5B393A0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23170"/>
            <a:ext cx="5445126" cy="4475083"/>
          </a:xfrm>
          <a:prstGeom prst="rect">
            <a:avLst/>
          </a:prstGeom>
        </p:spPr>
        <p:txBody>
          <a:bodyPr vert="horz" lIns="91595" tIns="45798" rIns="91595" bIns="4579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4749"/>
            <a:ext cx="2949841" cy="4977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1D82E099-6EB9-476F-A11A-21E927E2E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2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6" y="1880317"/>
            <a:ext cx="9766479" cy="209925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280" y="4413407"/>
            <a:ext cx="10547799" cy="16557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40957" y="868753"/>
            <a:ext cx="3866283" cy="15092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5" y="876299"/>
            <a:ext cx="885825" cy="0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B4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49395" y="691634"/>
            <a:ext cx="639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B40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Сибирское отделение Российской академии наук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4" y="505562"/>
            <a:ext cx="756865" cy="7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0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197-A36F-47E6-BE32-E303756AC480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8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463C-CDD0-4E8F-BEFA-9741EA96CC46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8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91F-E900-459C-A1E8-AECCDFC75A7C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7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3A7D-C416-4D5C-BEB9-4425ED7004C9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5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</p:spPr>
        <p:txBody>
          <a:bodyPr/>
          <a:lstStyle/>
          <a:p>
            <a:fld id="{51609B3F-C195-44F7-A3A0-7C709B132E91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/>
          <p:cNvSpPr>
            <a:spLocks noGrp="1"/>
          </p:cNvSpPr>
          <p:nvPr>
            <p:ph idx="13"/>
          </p:nvPr>
        </p:nvSpPr>
        <p:spPr>
          <a:xfrm>
            <a:off x="838203" y="1800912"/>
            <a:ext cx="50106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4"/>
          </p:nvPr>
        </p:nvSpPr>
        <p:spPr>
          <a:xfrm>
            <a:off x="6248941" y="1800912"/>
            <a:ext cx="51048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316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A76-B6F5-4FDC-8567-F7A3644CFB61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9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B5EE-DA7F-437D-8311-4E7EB9AB0342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7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42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F43A-DB89-49F5-B935-D9C310B01F4C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2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DF59-95A2-4F24-875A-203E0D626C22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1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5067-C6A7-4832-B49B-CFC8B49033E9}" type="datetime1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8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9FA-1456-4AEA-A082-130B38B49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1781165" y="128130"/>
            <a:ext cx="10270067" cy="105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marL="903288" indent="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0">
              <a:defRPr/>
            </a:pP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Институт ядерной физики им. Г.И. </a:t>
            </a:r>
            <a:r>
              <a:rPr lang="ru-RU" sz="24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Будкера</a:t>
            </a: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Сибирского отделения Российской </a:t>
            </a: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академии наук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15312" y="1848741"/>
            <a:ext cx="5590575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Авторы</a:t>
            </a:r>
            <a:r>
              <a:rPr kumimoji="0" lang="ru-RU" sz="1400" b="1" i="1" u="sng" strike="noStrike" kern="1200" cap="none" spc="0" normalizeH="0" baseline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: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Н. </a:t>
            </a:r>
            <a:r>
              <a:rPr kumimoji="0" lang="ru-RU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Абед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, Л.Н. Вячеславов, И.В. </a:t>
            </a:r>
            <a:r>
              <a:rPr kumimoji="0" lang="ru-RU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Кандауров</a:t>
            </a:r>
            <a:r>
              <a:rPr lang="ru-RU" sz="1400" b="1" i="1" dirty="0" smtClean="0">
                <a:solidFill>
                  <a:srgbClr val="1B4089"/>
                </a:solidFill>
                <a:latin typeface="Calibri"/>
                <a:ea typeface="Verdana" pitchFamily="34" charset="0"/>
              </a:rPr>
              <a:t>, В.В. </a:t>
            </a:r>
            <a:r>
              <a:rPr lang="ru-RU" sz="1400" b="1" i="1" dirty="0" err="1" smtClean="0">
                <a:solidFill>
                  <a:srgbClr val="1B4089"/>
                </a:solidFill>
                <a:latin typeface="Calibri"/>
                <a:ea typeface="Verdana" pitchFamily="34" charset="0"/>
              </a:rPr>
              <a:t>Куркучеков</a:t>
            </a:r>
            <a:r>
              <a:rPr lang="ru-RU" sz="1400" b="1" i="1" dirty="0" smtClean="0">
                <a:solidFill>
                  <a:srgbClr val="1B4089"/>
                </a:solidFill>
                <a:latin typeface="Calibri"/>
                <a:ea typeface="Verdana" pitchFamily="34" charset="0"/>
              </a:rPr>
              <a:t>, Д.А. Никифоров, А.Ф. Ровенских, В.А. Садчиков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 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Calibri"/>
              <a:ea typeface="Verdana" pitchFamily="34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5312" y="5740996"/>
            <a:ext cx="5407040" cy="738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sz="900" i="1"/>
            </a:lvl1pPr>
          </a:lstStyle>
          <a:p>
            <a:pPr marL="0" lv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kumimoji="0" lang="ru-RU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Публикаци</a:t>
            </a:r>
            <a:r>
              <a:rPr lang="ru-RU" sz="1050" b="1" i="0" dirty="0">
                <a:solidFill>
                  <a:srgbClr val="163470"/>
                </a:solidFill>
                <a:latin typeface="Calibri"/>
              </a:rPr>
              <a:t>я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lang="en-US" sz="1050" dirty="0">
                <a:solidFill>
                  <a:srgbClr val="18397A"/>
                </a:solidFill>
              </a:rPr>
              <a:t>В.В. </a:t>
            </a:r>
            <a:r>
              <a:rPr lang="en-US" sz="1050" dirty="0" err="1">
                <a:solidFill>
                  <a:srgbClr val="18397A"/>
                </a:solidFill>
              </a:rPr>
              <a:t>Куркучеков</a:t>
            </a:r>
            <a:r>
              <a:rPr lang="en-US" sz="1050" dirty="0">
                <a:solidFill>
                  <a:srgbClr val="18397A"/>
                </a:solidFill>
              </a:rPr>
              <a:t>, Н. </a:t>
            </a:r>
            <a:r>
              <a:rPr lang="en-US" sz="1050" dirty="0" err="1">
                <a:solidFill>
                  <a:srgbClr val="18397A"/>
                </a:solidFill>
              </a:rPr>
              <a:t>Абед</a:t>
            </a:r>
            <a:r>
              <a:rPr lang="en-US" sz="1050" dirty="0">
                <a:solidFill>
                  <a:srgbClr val="18397A"/>
                </a:solidFill>
              </a:rPr>
              <a:t>, А.В. </a:t>
            </a:r>
            <a:r>
              <a:rPr lang="en-US" sz="1050" dirty="0" err="1">
                <a:solidFill>
                  <a:srgbClr val="18397A"/>
                </a:solidFill>
              </a:rPr>
              <a:t>Иванов</a:t>
            </a:r>
            <a:r>
              <a:rPr lang="en-US" sz="1050" dirty="0">
                <a:solidFill>
                  <a:srgbClr val="18397A"/>
                </a:solidFill>
              </a:rPr>
              <a:t>, И.В. </a:t>
            </a:r>
            <a:r>
              <a:rPr lang="en-US" sz="1050" dirty="0" err="1">
                <a:solidFill>
                  <a:srgbClr val="18397A"/>
                </a:solidFill>
              </a:rPr>
              <a:t>Кандауров</a:t>
            </a:r>
            <a:r>
              <a:rPr lang="en-US" sz="1050" dirty="0">
                <a:solidFill>
                  <a:srgbClr val="18397A"/>
                </a:solidFill>
              </a:rPr>
              <a:t>, Д.А. </a:t>
            </a:r>
            <a:r>
              <a:rPr lang="en-US" sz="1050" dirty="0" err="1">
                <a:solidFill>
                  <a:srgbClr val="18397A"/>
                </a:solidFill>
              </a:rPr>
              <a:t>Никифоров</a:t>
            </a:r>
            <a:r>
              <a:rPr lang="en-US" sz="1050" dirty="0">
                <a:solidFill>
                  <a:srgbClr val="18397A"/>
                </a:solidFill>
              </a:rPr>
              <a:t> </a:t>
            </a:r>
            <a:r>
              <a:rPr lang="ru-RU" sz="1050" dirty="0">
                <a:solidFill>
                  <a:srgbClr val="18397A"/>
                </a:solidFill>
              </a:rPr>
              <a:t>ЧАСТОТНО-ИМПУЛЬСНЫЙ ИСТОЧНИК ЭЛЕКТРОННОГО ПУЧКА ДЛЯ МАТЕРИАЛОВЕДЧЕСКИХ ПРИЛОЖЕНИЙ // ВАНТ. Сер. Термоядерный синтез, 2024, т. 47, </a:t>
            </a:r>
            <a:r>
              <a:rPr lang="ru-RU" sz="1050" dirty="0" err="1">
                <a:solidFill>
                  <a:srgbClr val="18397A"/>
                </a:solidFill>
              </a:rPr>
              <a:t>вып</a:t>
            </a:r>
            <a:r>
              <a:rPr lang="ru-RU" sz="1050" dirty="0">
                <a:solidFill>
                  <a:srgbClr val="18397A"/>
                </a:solidFill>
              </a:rPr>
              <a:t>. 2</a:t>
            </a:r>
            <a:r>
              <a:rPr lang="en-US" sz="1050" dirty="0">
                <a:solidFill>
                  <a:srgbClr val="18397A"/>
                </a:solidFill>
              </a:rPr>
              <a:t> c</a:t>
            </a:r>
            <a:r>
              <a:rPr lang="ru-RU" sz="1050" dirty="0">
                <a:solidFill>
                  <a:srgbClr val="18397A"/>
                </a:solidFill>
              </a:rPr>
              <a:t>.</a:t>
            </a:r>
            <a:r>
              <a:rPr lang="en-US" sz="1050" dirty="0">
                <a:solidFill>
                  <a:srgbClr val="18397A"/>
                </a:solidFill>
              </a:rPr>
              <a:t>73-79, </a:t>
            </a:r>
            <a:r>
              <a:rPr lang="ru-RU" sz="1050" dirty="0">
                <a:solidFill>
                  <a:srgbClr val="18397A"/>
                </a:solidFill>
              </a:rPr>
              <a:t/>
            </a:r>
            <a:br>
              <a:rPr lang="ru-RU" sz="1050" dirty="0">
                <a:solidFill>
                  <a:srgbClr val="18397A"/>
                </a:solidFill>
              </a:rPr>
            </a:br>
            <a:r>
              <a:rPr lang="ru-RU" sz="1050" dirty="0">
                <a:solidFill>
                  <a:srgbClr val="18397A"/>
                </a:solidFill>
              </a:rPr>
              <a:t>DOI: 10.21517/0202-3822-2024-47-2-73-79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8397A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5312" y="2305426"/>
            <a:ext cx="5597155" cy="3216350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171450" lvl="0" indent="-17145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  <a:latin typeface="+mj-lt"/>
              </a:defRPr>
            </a:lvl1pPr>
          </a:lstStyle>
          <a:p>
            <a:pPr marL="0" indent="36000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Создан </a:t>
            </a:r>
            <a:r>
              <a:rPr lang="ru-RU" sz="1600" dirty="0">
                <a:solidFill>
                  <a:srgbClr val="0070C0"/>
                </a:solidFill>
              </a:rPr>
              <a:t>экспериментальный стенд для изучения усталостной прочности перспективных материалов для облицовки обращенных к плазме элементов первой стенки и дивертора будущих термоядерных реакторов при циклическом воздействии импульсных тепловых нагрузок с полным числом импульсов ~</a:t>
            </a:r>
            <a:r>
              <a:rPr lang="ru-RU" sz="1600" dirty="0" smtClean="0">
                <a:solidFill>
                  <a:srgbClr val="0070C0"/>
                </a:solidFill>
              </a:rPr>
              <a:t>10</a:t>
            </a:r>
            <a:r>
              <a:rPr lang="ru-RU" sz="1600" baseline="30000" dirty="0" smtClean="0">
                <a:solidFill>
                  <a:srgbClr val="0070C0"/>
                </a:solidFill>
              </a:rPr>
              <a:t>7 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Для имитации тепловой нагрузки используется электронный пучок с энергией </a:t>
            </a:r>
            <a:r>
              <a:rPr lang="en-US" sz="1600" dirty="0" smtClean="0">
                <a:solidFill>
                  <a:srgbClr val="0070C0"/>
                </a:solidFill>
              </a:rPr>
              <a:t>~ </a:t>
            </a:r>
            <a:r>
              <a:rPr lang="ru-RU" sz="1600" dirty="0" smtClean="0">
                <a:solidFill>
                  <a:srgbClr val="0070C0"/>
                </a:solidFill>
              </a:rPr>
              <a:t>16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кэВ. В </a:t>
            </a:r>
            <a:r>
              <a:rPr lang="ru-RU" sz="1600" dirty="0">
                <a:solidFill>
                  <a:srgbClr val="0070C0"/>
                </a:solidFill>
              </a:rPr>
              <a:t>первых испытательных </a:t>
            </a:r>
            <a:r>
              <a:rPr lang="ru-RU" sz="1600" dirty="0" smtClean="0">
                <a:solidFill>
                  <a:srgbClr val="0070C0"/>
                </a:solidFill>
              </a:rPr>
              <a:t>экспериментах продемонстрирована стабильная работа стенда при более </a:t>
            </a:r>
            <a:r>
              <a:rPr lang="ru-RU" sz="1600" dirty="0">
                <a:solidFill>
                  <a:srgbClr val="0070C0"/>
                </a:solidFill>
              </a:rPr>
              <a:t>10</a:t>
            </a:r>
            <a:r>
              <a:rPr lang="ru-RU" sz="1600" baseline="30000" dirty="0">
                <a:solidFill>
                  <a:srgbClr val="0070C0"/>
                </a:solidFill>
              </a:rPr>
              <a:t>6</a:t>
            </a:r>
            <a:r>
              <a:rPr lang="ru-RU" sz="1600" dirty="0">
                <a:solidFill>
                  <a:srgbClr val="0070C0"/>
                </a:solidFill>
              </a:rPr>
              <a:t> импульсов нагрузки на вольфрамовую мишень при однородной экспозиционной плотности мощности 0.2 МДж/м</a:t>
            </a:r>
            <a:r>
              <a:rPr lang="ru-RU" sz="1600" baseline="30000" dirty="0">
                <a:solidFill>
                  <a:srgbClr val="0070C0"/>
                </a:solidFill>
              </a:rPr>
              <a:t>2</a:t>
            </a:r>
            <a:r>
              <a:rPr lang="ru-RU" sz="1600" dirty="0">
                <a:solidFill>
                  <a:srgbClr val="0070C0"/>
                </a:solidFill>
              </a:rPr>
              <a:t> на площади около 1 см</a:t>
            </a:r>
            <a:r>
              <a:rPr lang="ru-RU" sz="1600" baseline="30000" dirty="0">
                <a:solidFill>
                  <a:srgbClr val="0070C0"/>
                </a:solidFill>
              </a:rPr>
              <a:t>2</a:t>
            </a:r>
            <a:r>
              <a:rPr lang="ru-RU" sz="1600" dirty="0">
                <a:solidFill>
                  <a:srgbClr val="0070C0"/>
                </a:solidFill>
              </a:rPr>
              <a:t>, при длительности импульса 1 </a:t>
            </a:r>
            <a:r>
              <a:rPr lang="ru-RU" sz="1600" dirty="0" err="1">
                <a:solidFill>
                  <a:srgbClr val="0070C0"/>
                </a:solidFill>
              </a:rPr>
              <a:t>мс</a:t>
            </a:r>
            <a:r>
              <a:rPr lang="ru-RU" sz="1600" dirty="0">
                <a:solidFill>
                  <a:srgbClr val="0070C0"/>
                </a:solidFill>
              </a:rPr>
              <a:t> с частотой повторения 20 Гц.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30300" y="1171093"/>
            <a:ext cx="10092591" cy="590931"/>
          </a:xfr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Стенд на основе импульсно-периодического электронного пучка для исследования усталостного разрушения материалов первой стенки и дивертора под действием большого числа </a:t>
            </a:r>
            <a:r>
              <a:rPr lang="ru-RU" sz="1800" b="1" dirty="0" err="1" smtClean="0"/>
              <a:t>термоударов</a:t>
            </a:r>
            <a:endParaRPr lang="ru-RU" sz="1800" dirty="0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D:\Архив\Лого ИЯФ\++ logo BINP new bold blue Прозрачный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7" y="60336"/>
            <a:ext cx="690256" cy="8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00" t="3531" r="-98" b="-259"/>
          <a:stretch/>
        </p:blipFill>
        <p:spPr>
          <a:xfrm>
            <a:off x="1165606" y="1874750"/>
            <a:ext cx="3907621" cy="24898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13700" y="4398552"/>
            <a:ext cx="1800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Рисунок 1. Общий вид стенда</a:t>
            </a:r>
            <a:endParaRPr lang="ru-RU" sz="1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9" t="29966" r="29317" b="18317"/>
          <a:stretch/>
        </p:blipFill>
        <p:spPr>
          <a:xfrm>
            <a:off x="2180435" y="4644773"/>
            <a:ext cx="2263951" cy="15632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7785" y="6226578"/>
            <a:ext cx="4592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Рис</a:t>
            </a:r>
            <a:r>
              <a:rPr lang="ru-RU" sz="1000" dirty="0" smtClean="0"/>
              <a:t>унок 2. Отпечаток пучка </a:t>
            </a:r>
            <a:r>
              <a:rPr lang="ru-RU" sz="1000" dirty="0" smtClean="0"/>
              <a:t>в </a:t>
            </a:r>
            <a:r>
              <a:rPr lang="ru-RU" sz="1000" dirty="0" smtClean="0"/>
              <a:t>свете переходного </a:t>
            </a:r>
            <a:r>
              <a:rPr lang="ru-RU" sz="1000" dirty="0" smtClean="0"/>
              <a:t>излучения</a:t>
            </a:r>
            <a:r>
              <a:rPr lang="en-US" sz="1000" dirty="0" smtClean="0"/>
              <a:t> </a:t>
            </a:r>
            <a:r>
              <a:rPr lang="ru-RU" sz="1000" dirty="0"/>
              <a:t>на медной мишени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38480356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8181</TotalTime>
  <Words>199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Verdana</vt:lpstr>
      <vt:lpstr>Wingdings</vt:lpstr>
      <vt:lpstr>1_Тема Office</vt:lpstr>
      <vt:lpstr>Стенд на основе импульсно-периодического электронного пучка для исследования усталостного разрушения материалов первой стенки и дивертора под действием большого числа термоударов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Голышева</dc:creator>
  <cp:lastModifiedBy>BINP User</cp:lastModifiedBy>
  <cp:revision>665</cp:revision>
  <cp:lastPrinted>2020-01-14T01:52:00Z</cp:lastPrinted>
  <dcterms:created xsi:type="dcterms:W3CDTF">2019-05-20T10:35:54Z</dcterms:created>
  <dcterms:modified xsi:type="dcterms:W3CDTF">2024-11-27T07:02:58Z</dcterms:modified>
</cp:coreProperties>
</file>