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0" r:id="rId2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089"/>
    <a:srgbClr val="18397A"/>
    <a:srgbClr val="163470"/>
    <a:srgbClr val="455472"/>
    <a:srgbClr val="FF3300"/>
    <a:srgbClr val="F43F06"/>
    <a:srgbClr val="00CC00"/>
    <a:srgbClr val="ECE890"/>
    <a:srgbClr val="B5C9F1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32" autoAdjust="0"/>
  </p:normalViewPr>
  <p:slideViewPr>
    <p:cSldViewPr snapToGrid="0">
      <p:cViewPr varScale="1">
        <p:scale>
          <a:sx n="120" d="100"/>
          <a:sy n="120" d="100"/>
        </p:scale>
        <p:origin x="690" y="96"/>
      </p:cViewPr>
      <p:guideLst>
        <p:guide orient="horz" pos="2160"/>
        <p:guide pos="3840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824529" y="30100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Будкера Сибирского отделения Российской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академии наук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47106" y="1507334"/>
            <a:ext cx="775119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400" b="1" i="1" dirty="0" smtClean="0">
                <a:solidFill>
                  <a:srgbClr val="1B4089"/>
                </a:solidFill>
                <a:ea typeface="Verdana" pitchFamily="34" charset="0"/>
              </a:rPr>
              <a:t>Авторы</a:t>
            </a:r>
            <a:r>
              <a:rPr lang="ru-RU" sz="1400" b="1" i="1" dirty="0" smtClean="0">
                <a:solidFill>
                  <a:srgbClr val="1B4089"/>
                </a:solidFill>
                <a:ea typeface="Verdana" pitchFamily="34" charset="0"/>
              </a:rPr>
              <a:t>: </a:t>
            </a:r>
            <a:r>
              <a:rPr lang="ru-RU" sz="1400" b="1" i="1" dirty="0" smtClean="0">
                <a:solidFill>
                  <a:srgbClr val="1B4089"/>
                </a:solidFill>
              </a:rPr>
              <a:t>П</a:t>
            </a:r>
            <a:r>
              <a:rPr lang="ru-RU" sz="1400" b="1" i="1" dirty="0">
                <a:solidFill>
                  <a:srgbClr val="1B4089"/>
                </a:solidFill>
              </a:rPr>
              <a:t>. Дейчули, А. Бруль, А. Сорокин, Н. Ступишин, Р. Вахрушев, В. Ращенко, В. Орешонок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8434" y="5447045"/>
            <a:ext cx="5824332" cy="90024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indent="0">
              <a:buNone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Публикации: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050" dirty="0"/>
              <a:t>Deichuli P., Davydenko V., Ivanov A</a:t>
            </a:r>
            <a:r>
              <a:rPr lang="en-US" sz="1050" dirty="0" smtClean="0"/>
              <a:t>.</a:t>
            </a:r>
            <a:r>
              <a:rPr lang="ru-RU" sz="1050" dirty="0" smtClean="0"/>
              <a:t> </a:t>
            </a:r>
            <a:r>
              <a:rPr lang="en-US" sz="1050" dirty="0" smtClean="0"/>
              <a:t>et. </a:t>
            </a:r>
            <a:r>
              <a:rPr lang="en-US" sz="1050" dirty="0"/>
              <a:t>a</a:t>
            </a:r>
            <a:r>
              <a:rPr lang="en-US" sz="1050" dirty="0" smtClean="0"/>
              <a:t>l. </a:t>
            </a:r>
            <a:r>
              <a:rPr lang="en-US" sz="1050" dirty="0"/>
              <a:t>Low energy, high power hydrogen neutral beam for plasma heating. </a:t>
            </a:r>
            <a:r>
              <a:rPr lang="en-US" sz="1050" dirty="0" smtClean="0"/>
              <a:t>Rev. of Sci. </a:t>
            </a:r>
            <a:r>
              <a:rPr lang="en-US" sz="1050" dirty="0" err="1" smtClean="0"/>
              <a:t>Instrum</a:t>
            </a:r>
            <a:r>
              <a:rPr lang="en-US" sz="1050" dirty="0" smtClean="0"/>
              <a:t>., </a:t>
            </a:r>
            <a:r>
              <a:rPr lang="en-US" sz="1050" dirty="0"/>
              <a:t>2015. v. 86. № 11. </a:t>
            </a:r>
            <a:r>
              <a:rPr lang="en-US" sz="1050" dirty="0" err="1"/>
              <a:t>p.</a:t>
            </a:r>
            <a:r>
              <a:rPr lang="en-US" sz="1050" dirty="0"/>
              <a:t> 113509, DOI: 10.1063/1.4936292.</a:t>
            </a:r>
            <a:endParaRPr lang="ru-RU" sz="1050" dirty="0"/>
          </a:p>
          <a:p>
            <a:pPr marL="0" indent="0">
              <a:buNone/>
            </a:pPr>
            <a:r>
              <a:rPr lang="ru-RU" sz="1050" dirty="0"/>
              <a:t>Дейчули П</a:t>
            </a:r>
            <a:r>
              <a:rPr lang="en-US" sz="1050" dirty="0"/>
              <a:t>.</a:t>
            </a:r>
            <a:r>
              <a:rPr lang="ru-RU" sz="1050" dirty="0"/>
              <a:t>П</a:t>
            </a:r>
            <a:r>
              <a:rPr lang="en-US" sz="1050" dirty="0"/>
              <a:t>., </a:t>
            </a:r>
            <a:r>
              <a:rPr lang="ru-RU" sz="1050" dirty="0"/>
              <a:t>Бруль А</a:t>
            </a:r>
            <a:r>
              <a:rPr lang="en-US" sz="1050" dirty="0"/>
              <a:t>.</a:t>
            </a:r>
            <a:r>
              <a:rPr lang="ru-RU" sz="1050" dirty="0"/>
              <a:t>В</a:t>
            </a:r>
            <a:r>
              <a:rPr lang="en-US" sz="1050" dirty="0"/>
              <a:t>., </a:t>
            </a:r>
            <a:r>
              <a:rPr lang="ru-RU" sz="1050" dirty="0"/>
              <a:t>Вахрушев Р</a:t>
            </a:r>
            <a:r>
              <a:rPr lang="en-US" sz="1050" dirty="0"/>
              <a:t>.</a:t>
            </a:r>
            <a:r>
              <a:rPr lang="ru-RU" sz="1050" dirty="0"/>
              <a:t>В</a:t>
            </a:r>
            <a:r>
              <a:rPr lang="en-US" sz="1050" dirty="0"/>
              <a:t>. </a:t>
            </a:r>
            <a:r>
              <a:rPr lang="ru-RU" sz="1050" dirty="0"/>
              <a:t>и </a:t>
            </a:r>
            <a:r>
              <a:rPr lang="ru-RU" sz="1050" dirty="0" err="1"/>
              <a:t>др</a:t>
            </a:r>
            <a:r>
              <a:rPr lang="en-US" sz="1050" dirty="0"/>
              <a:t>. </a:t>
            </a:r>
            <a:r>
              <a:rPr lang="ru-RU" sz="1050" dirty="0"/>
              <a:t>Тестирование мощного атомарного инжектора в длиноимпульсном режиме с модернизированным источником плазмы. </a:t>
            </a:r>
            <a:endParaRPr lang="en-US" sz="1050" dirty="0" smtClean="0"/>
          </a:p>
          <a:p>
            <a:pPr marL="0" indent="0">
              <a:buNone/>
            </a:pPr>
            <a:r>
              <a:rPr lang="ru-RU" sz="1050" dirty="0" smtClean="0"/>
              <a:t> </a:t>
            </a:r>
            <a:r>
              <a:rPr lang="ru-RU" sz="1050" dirty="0"/>
              <a:t>LI</a:t>
            </a:r>
            <a:r>
              <a:rPr lang="en-US" sz="1050" dirty="0"/>
              <a:t>I</a:t>
            </a:r>
            <a:r>
              <a:rPr lang="ru-RU" sz="1050" dirty="0"/>
              <a:t> Международная Звенигородская конференция по физике плазмы и </a:t>
            </a:r>
            <a:r>
              <a:rPr lang="ru-RU" sz="1050" dirty="0" smtClean="0"/>
              <a:t>УТС </a:t>
            </a:r>
            <a:r>
              <a:rPr lang="ru-RU" sz="1050" dirty="0"/>
              <a:t>(в печати).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5239" y="1895297"/>
            <a:ext cx="5743801" cy="3551748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Для </a:t>
            </a:r>
            <a:r>
              <a:rPr lang="ru-RU" sz="1600" b="1" dirty="0">
                <a:solidFill>
                  <a:srgbClr val="0070C0"/>
                </a:solidFill>
              </a:rPr>
              <a:t>нагрева плазмы в магнитных ловушках была проведена модернизация разработанного ранее инжектора пучка атомов водорода/дейтерия мощностью 1.7 </a:t>
            </a:r>
            <a:r>
              <a:rPr lang="ru-RU" sz="1600" b="1" dirty="0" smtClean="0">
                <a:solidFill>
                  <a:srgbClr val="0070C0"/>
                </a:solidFill>
              </a:rPr>
              <a:t>МВт, током </a:t>
            </a:r>
            <a:r>
              <a:rPr lang="ru-RU" sz="1600" b="1" dirty="0">
                <a:solidFill>
                  <a:srgbClr val="0070C0"/>
                </a:solidFill>
              </a:rPr>
              <a:t>ускоренного </a:t>
            </a:r>
            <a:r>
              <a:rPr lang="ru-RU" sz="1600" b="1" dirty="0" smtClean="0">
                <a:solidFill>
                  <a:srgbClr val="0070C0"/>
                </a:solidFill>
              </a:rPr>
              <a:t>пучка протонов 150А и проектной длительностью 30 </a:t>
            </a:r>
            <a:r>
              <a:rPr lang="ru-RU" sz="1600" b="1" dirty="0" err="1" smtClean="0">
                <a:solidFill>
                  <a:srgbClr val="0070C0"/>
                </a:solidFill>
              </a:rPr>
              <a:t>мс</a:t>
            </a:r>
            <a:r>
              <a:rPr lang="ru-RU" sz="1600" b="1" dirty="0" smtClean="0">
                <a:solidFill>
                  <a:srgbClr val="0070C0"/>
                </a:solidFill>
              </a:rPr>
              <a:t>. </a:t>
            </a:r>
            <a:r>
              <a:rPr lang="ru-RU" sz="1600" b="1" dirty="0">
                <a:solidFill>
                  <a:srgbClr val="0070C0"/>
                </a:solidFill>
              </a:rPr>
              <a:t>Целью модернизации </a:t>
            </a:r>
            <a:r>
              <a:rPr lang="ru-RU" sz="1600" b="1" dirty="0" smtClean="0">
                <a:solidFill>
                  <a:srgbClr val="0070C0"/>
                </a:solidFill>
              </a:rPr>
              <a:t>является актуальное для открытых </a:t>
            </a:r>
            <a:r>
              <a:rPr lang="ru-RU" sz="1600" b="1" dirty="0">
                <a:solidFill>
                  <a:srgbClr val="0070C0"/>
                </a:solidFill>
              </a:rPr>
              <a:t>ловушек следующего </a:t>
            </a:r>
            <a:r>
              <a:rPr lang="ru-RU" sz="1600" b="1" dirty="0" smtClean="0">
                <a:solidFill>
                  <a:srgbClr val="0070C0"/>
                </a:solidFill>
              </a:rPr>
              <a:t>поколения увеличение длительности пучка до 300мс. Для решения задачи разработаны мощные  </a:t>
            </a:r>
            <a:r>
              <a:rPr lang="ru-RU" sz="1600" b="1" dirty="0" err="1" smtClean="0">
                <a:solidFill>
                  <a:srgbClr val="0070C0"/>
                </a:solidFill>
              </a:rPr>
              <a:t>дугоразрядные</a:t>
            </a:r>
            <a:r>
              <a:rPr lang="ru-RU" sz="1600" b="1" dirty="0" smtClean="0">
                <a:solidFill>
                  <a:srgbClr val="0070C0"/>
                </a:solidFill>
              </a:rPr>
              <a:t> генераторы плазмы с увеличенным ресурсом работы и длительностью импульса до 0.5 сек, созданы </a:t>
            </a:r>
            <a:r>
              <a:rPr lang="ru-RU" sz="1600" b="1" dirty="0">
                <a:solidFill>
                  <a:srgbClr val="0070C0"/>
                </a:solidFill>
              </a:rPr>
              <a:t>система питания </a:t>
            </a:r>
            <a:r>
              <a:rPr lang="ru-RU" sz="1600" b="1" dirty="0" smtClean="0">
                <a:solidFill>
                  <a:srgbClr val="0070C0"/>
                </a:solidFill>
              </a:rPr>
              <a:t>для источника плазмы длительностью </a:t>
            </a:r>
            <a:r>
              <a:rPr lang="ru-RU" sz="1600" b="1" dirty="0">
                <a:solidFill>
                  <a:srgbClr val="0070C0"/>
                </a:solidFill>
              </a:rPr>
              <a:t>до 1 </a:t>
            </a:r>
            <a:r>
              <a:rPr lang="ru-RU" sz="1600" b="1" dirty="0" smtClean="0">
                <a:solidFill>
                  <a:srgbClr val="0070C0"/>
                </a:solidFill>
              </a:rPr>
              <a:t>сек </a:t>
            </a:r>
            <a:r>
              <a:rPr lang="ru-RU" sz="1600" b="1" dirty="0">
                <a:solidFill>
                  <a:srgbClr val="0070C0"/>
                </a:solidFill>
              </a:rPr>
              <a:t>и система высоковольтного питания, обеспечивающая длительность 0.3 сек при мощности ускорения 2.25 МВт и токе нагрузки 150 А. </a:t>
            </a:r>
            <a:r>
              <a:rPr lang="ru-RU" sz="1600" b="1" dirty="0" smtClean="0">
                <a:solidFill>
                  <a:srgbClr val="0070C0"/>
                </a:solidFill>
              </a:rPr>
              <a:t>Проводятся стендовые испытания инжектора с постепенным увеличением длительности пучка.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3296" y="947642"/>
            <a:ext cx="9578714" cy="5909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8397A"/>
                </a:solidFill>
              </a:rPr>
              <a:t>Модернизирован </a:t>
            </a:r>
            <a:r>
              <a:rPr lang="ru-RU" sz="1800" b="1" dirty="0" smtClean="0">
                <a:solidFill>
                  <a:srgbClr val="18397A"/>
                </a:solidFill>
              </a:rPr>
              <a:t>инжектор сфокусированного пучка быстрых атомов водорода с энергией 15 </a:t>
            </a:r>
            <a:r>
              <a:rPr lang="ru-RU" sz="1800" b="1" dirty="0">
                <a:solidFill>
                  <a:srgbClr val="18397A"/>
                </a:solidFill>
              </a:rPr>
              <a:t>кэВ </a:t>
            </a:r>
            <a:r>
              <a:rPr lang="ru-RU" sz="1800" b="1" dirty="0" smtClean="0">
                <a:solidFill>
                  <a:srgbClr val="18397A"/>
                </a:solidFill>
              </a:rPr>
              <a:t> и мощностью 1.7 </a:t>
            </a:r>
            <a:r>
              <a:rPr lang="ru-RU" sz="1800" b="1" dirty="0">
                <a:solidFill>
                  <a:srgbClr val="18397A"/>
                </a:solidFill>
              </a:rPr>
              <a:t>МВт </a:t>
            </a:r>
            <a:r>
              <a:rPr lang="ru-RU" sz="1800" b="1" dirty="0" smtClean="0">
                <a:solidFill>
                  <a:srgbClr val="18397A"/>
                </a:solidFill>
              </a:rPr>
              <a:t>для нагрева плазмы и поддержания тока</a:t>
            </a:r>
            <a:r>
              <a:rPr lang="ru-RU" sz="1800" dirty="0" smtClean="0">
                <a:solidFill>
                  <a:srgbClr val="18397A"/>
                </a:solidFill>
              </a:rPr>
              <a:t>. </a:t>
            </a:r>
            <a:endParaRPr lang="ru-RU" sz="1800" b="1" dirty="0">
              <a:solidFill>
                <a:srgbClr val="18397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27" y="60336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5FD35A-9CBF-4DB4-B5E8-D3708B9B2B41}"/>
              </a:ext>
            </a:extLst>
          </p:cNvPr>
          <p:cNvSpPr/>
          <p:nvPr/>
        </p:nvSpPr>
        <p:spPr>
          <a:xfrm>
            <a:off x="869514" y="5850662"/>
            <a:ext cx="405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Атомарный инжектор  с током протонного пучка 150А и </a:t>
            </a:r>
            <a:r>
              <a:rPr lang="ru-RU" sz="900" dirty="0"/>
              <a:t>мощностью 1.7 </a:t>
            </a:r>
            <a:r>
              <a:rPr lang="ru-RU" sz="900" dirty="0" smtClean="0"/>
              <a:t>МВт</a:t>
            </a:r>
          </a:p>
          <a:p>
            <a:pPr algn="ctr"/>
            <a:r>
              <a:rPr lang="ru-RU" sz="900" dirty="0" smtClean="0"/>
              <a:t>  в атомах на испытаниях по увеличению длительности импульса. </a:t>
            </a:r>
            <a:endParaRPr lang="en-US" sz="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835" y="1864041"/>
            <a:ext cx="2851176" cy="39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8310</TotalTime>
  <Words>286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Verdana</vt:lpstr>
      <vt:lpstr>Wingdings</vt:lpstr>
      <vt:lpstr>1_Тема Office</vt:lpstr>
      <vt:lpstr>Модернизирован инжектор сфокусированного пучка быстрых атомов водорода с энергией 15 кэВ  и мощностью 1.7 МВт для нагрева плазмы и поддержания тока.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Igor V. Shikhovtsev</cp:lastModifiedBy>
  <cp:revision>677</cp:revision>
  <cp:lastPrinted>2020-01-14T01:52:00Z</cp:lastPrinted>
  <dcterms:created xsi:type="dcterms:W3CDTF">2019-05-20T10:35:54Z</dcterms:created>
  <dcterms:modified xsi:type="dcterms:W3CDTF">2024-11-25T10:17:09Z</dcterms:modified>
</cp:coreProperties>
</file>