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63" d="100"/>
          <a:sy n="163" d="100"/>
        </p:scale>
        <p:origin x="1176" y="312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link.springer.com/article/10.1007/JHEP01(2021)11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01171" y="1731904"/>
            <a:ext cx="5632938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И.В. Тимофеев, Е.А. Берендеев, В.В. Глинский, В.А. </a:t>
            </a:r>
            <a:r>
              <a:rPr kumimoji="0" lang="ru-RU" sz="1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Куршаков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677" y="5869827"/>
            <a:ext cx="11617569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и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 dirty="0" smtClean="0">
                <a:solidFill>
                  <a:srgbClr val="163470"/>
                </a:solidFill>
                <a:latin typeface="Calibri"/>
              </a:rPr>
              <a:t>[1] </a:t>
            </a:r>
            <a:r>
              <a:rPr lang="en-US" sz="1050" dirty="0" smtClean="0"/>
              <a:t>E.A</a:t>
            </a:r>
            <a:r>
              <a:rPr lang="en-US" sz="1050" dirty="0"/>
              <a:t>. </a:t>
            </a:r>
            <a:r>
              <a:rPr lang="en-US" sz="1050" dirty="0" err="1" smtClean="0"/>
              <a:t>Berendeev</a:t>
            </a:r>
            <a:r>
              <a:rPr lang="en-US" sz="1050" dirty="0" smtClean="0"/>
              <a:t>, I.V. Timofeev, V.A. </a:t>
            </a:r>
            <a:r>
              <a:rPr lang="en-US" sz="1050" dirty="0" err="1" smtClean="0"/>
              <a:t>Kurshakov</a:t>
            </a:r>
            <a:r>
              <a:rPr lang="en-US" sz="1050" dirty="0" smtClean="0"/>
              <a:t>. </a:t>
            </a:r>
            <a:r>
              <a:rPr lang="en-US" sz="1050" dirty="0"/>
              <a:t>Energy and charge conserving semi-implicit particle-in-cell model for simulations of high-pressure plasmas in magnetic traps // </a:t>
            </a:r>
            <a:r>
              <a:rPr lang="en-US" sz="1050" dirty="0">
                <a:hlinkClick r:id="rId2"/>
              </a:rPr>
              <a:t>Comp. Phys. </a:t>
            </a:r>
            <a:r>
              <a:rPr lang="en-US" sz="1050" dirty="0" err="1">
                <a:hlinkClick r:id="rId2"/>
              </a:rPr>
              <a:t>Commun</a:t>
            </a:r>
            <a:r>
              <a:rPr lang="en-US" sz="1050" dirty="0">
                <a:hlinkClick r:id="rId2"/>
              </a:rPr>
              <a:t>. 295 109020 (2024)</a:t>
            </a:r>
            <a:r>
              <a:rPr lang="ru-RU" sz="1050" dirty="0"/>
              <a:t>, </a:t>
            </a:r>
            <a:r>
              <a:rPr lang="en-US" sz="1050" dirty="0">
                <a:solidFill>
                  <a:srgbClr val="FF0000"/>
                </a:solidFill>
              </a:rPr>
              <a:t>DOI: 10.1016/j.cpc.2023.109020</a:t>
            </a:r>
            <a:r>
              <a:rPr lang="en-US" sz="1050" dirty="0" smtClean="0"/>
              <a:t>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 dirty="0" smtClean="0">
                <a:solidFill>
                  <a:srgbClr val="163470"/>
                </a:solidFill>
              </a:rPr>
              <a:t>[2] </a:t>
            </a:r>
            <a:r>
              <a:rPr lang="en-US" sz="1050" dirty="0" smtClean="0"/>
              <a:t>V.V</a:t>
            </a:r>
            <a:r>
              <a:rPr lang="en-US" sz="1050" dirty="0"/>
              <a:t>. </a:t>
            </a:r>
            <a:r>
              <a:rPr lang="en-US" sz="1050" dirty="0" err="1" smtClean="0"/>
              <a:t>Glinskiy</a:t>
            </a:r>
            <a:r>
              <a:rPr lang="en-US" sz="1050" dirty="0" smtClean="0"/>
              <a:t>, I.V. Timofeev, E.A. </a:t>
            </a:r>
            <a:r>
              <a:rPr lang="en-US" sz="1050" dirty="0" err="1" smtClean="0"/>
              <a:t>Berendeev</a:t>
            </a:r>
            <a:r>
              <a:rPr lang="en-US" sz="1050" dirty="0" smtClean="0"/>
              <a:t>. </a:t>
            </a:r>
            <a:r>
              <a:rPr lang="en-US" sz="1050" dirty="0"/>
              <a:t>1D drift-kinetic numerical model based on semi-implicit particle-in-cell method </a:t>
            </a:r>
            <a:r>
              <a:rPr lang="en-US" sz="1050" dirty="0" smtClean="0"/>
              <a:t>// </a:t>
            </a:r>
            <a:r>
              <a:rPr lang="en-US" sz="1050" dirty="0">
                <a:hlinkClick r:id="rId2"/>
              </a:rPr>
              <a:t>Comp. Phys. </a:t>
            </a:r>
            <a:r>
              <a:rPr lang="en-US" sz="1050" dirty="0" err="1">
                <a:hlinkClick r:id="rId2"/>
              </a:rPr>
              <a:t>Commun</a:t>
            </a:r>
            <a:r>
              <a:rPr lang="en-US" sz="1050" dirty="0">
                <a:hlinkClick r:id="rId2"/>
              </a:rPr>
              <a:t>. </a:t>
            </a:r>
            <a:r>
              <a:rPr lang="en-US" sz="1050" dirty="0" smtClean="0">
                <a:hlinkClick r:id="rId2"/>
              </a:rPr>
              <a:t>304 109318 </a:t>
            </a:r>
            <a:r>
              <a:rPr lang="en-US" sz="1050" dirty="0">
                <a:hlinkClick r:id="rId2"/>
              </a:rPr>
              <a:t>(2024)</a:t>
            </a:r>
            <a:r>
              <a:rPr lang="ru-RU" sz="1050" dirty="0"/>
              <a:t>, </a:t>
            </a:r>
            <a:r>
              <a:rPr lang="en-US" sz="1050" dirty="0">
                <a:solidFill>
                  <a:srgbClr val="FF0000"/>
                </a:solidFill>
              </a:rPr>
              <a:t>DOI: </a:t>
            </a:r>
            <a:r>
              <a:rPr lang="en-US" sz="1050" dirty="0" smtClean="0">
                <a:solidFill>
                  <a:srgbClr val="FF0000"/>
                </a:solidFill>
              </a:rPr>
              <a:t>10.1016/j.cpc.2024.109318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 dirty="0" smtClean="0">
                <a:solidFill>
                  <a:srgbClr val="163470"/>
                </a:solidFill>
              </a:rPr>
              <a:t>[3] </a:t>
            </a:r>
            <a:r>
              <a:rPr lang="en-US" sz="1050" dirty="0" smtClean="0"/>
              <a:t>I.V</a:t>
            </a:r>
            <a:r>
              <a:rPr lang="en-US" sz="1050" dirty="0"/>
              <a:t>. </a:t>
            </a:r>
            <a:r>
              <a:rPr lang="en-US" sz="1050" dirty="0" smtClean="0"/>
              <a:t>Timofeev, V.A. </a:t>
            </a:r>
            <a:r>
              <a:rPr lang="en-US" sz="1050" dirty="0" err="1" smtClean="0"/>
              <a:t>Kurshakov</a:t>
            </a:r>
            <a:r>
              <a:rPr lang="en-US" sz="1050" dirty="0" smtClean="0"/>
              <a:t>, E.A. </a:t>
            </a:r>
            <a:r>
              <a:rPr lang="en-US" sz="1050" dirty="0" err="1" smtClean="0"/>
              <a:t>Berendeev</a:t>
            </a:r>
            <a:r>
              <a:rPr lang="en-US" sz="1050" dirty="0" smtClean="0"/>
              <a:t>. Formation </a:t>
            </a:r>
            <a:r>
              <a:rPr lang="en-US" sz="1050" dirty="0"/>
              <a:t>of cylindrical plasma equilibria </a:t>
            </a:r>
            <a:r>
              <a:rPr lang="en-US" sz="1050" dirty="0" smtClean="0"/>
              <a:t>with </a:t>
            </a:r>
            <a:r>
              <a:rPr lang="el-GR" sz="1050" i="0" dirty="0" smtClean="0"/>
              <a:t>β</a:t>
            </a:r>
            <a:r>
              <a:rPr lang="el-GR" sz="1050" dirty="0" smtClean="0"/>
              <a:t>&gt;1 </a:t>
            </a:r>
            <a:r>
              <a:rPr lang="el-GR" sz="1050" dirty="0"/>
              <a:t>// </a:t>
            </a:r>
            <a:r>
              <a:rPr lang="en-US" sz="1050" dirty="0" smtClean="0">
                <a:hlinkClick r:id="rId2"/>
              </a:rPr>
              <a:t>Phys. Plasmas 31 082512 </a:t>
            </a:r>
            <a:r>
              <a:rPr lang="en-US" sz="1050" dirty="0">
                <a:hlinkClick r:id="rId2"/>
              </a:rPr>
              <a:t>(2024)</a:t>
            </a:r>
            <a:r>
              <a:rPr lang="ru-RU" sz="1050" dirty="0"/>
              <a:t>, </a:t>
            </a:r>
            <a:r>
              <a:rPr lang="en-US" sz="1050" dirty="0">
                <a:solidFill>
                  <a:srgbClr val="FF0000"/>
                </a:solidFill>
              </a:rPr>
              <a:t>DOI: </a:t>
            </a:r>
            <a:r>
              <a:rPr lang="en-US" sz="1050" dirty="0" smtClean="0">
                <a:solidFill>
                  <a:srgbClr val="FF0000"/>
                </a:solidFill>
              </a:rPr>
              <a:t>10.1063/5.0216073.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42185" y="2061792"/>
            <a:ext cx="5586097" cy="363203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Предложена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и реализована новая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полунеявная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модификация метода частиц в ячейках с точным сохранением энергии и заряда, открывающая возможность численного моделирования термоядерных экспериментов по магнитному удержанию плазмы на качественно новом уровне с учётом не только ионных, но и электронных кинетических эффектов. На основе предложенного метода созданы две численные модели, одна их которых использует точные уравнения движения с разрешением циклотронного вращения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частиц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[1]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а другая – уравнения движения их ларморовских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центров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[2]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Первая модель способна описывать формирование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плазменных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равновесий с полностью вытесненным магнитным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полем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[3]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, которые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планируется реализовать в прототипе будущего термоядерного реактора ГДМЛ, а вторая модель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позволяет проводить кинетические расчёты режимов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с низким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бета.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171094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Разработан </a:t>
            </a:r>
            <a:r>
              <a:rPr lang="ru-RU" sz="1800" b="1" dirty="0" err="1" smtClean="0">
                <a:solidFill>
                  <a:srgbClr val="18397A"/>
                </a:solidFill>
              </a:rPr>
              <a:t>полунеявный</a:t>
            </a:r>
            <a:r>
              <a:rPr lang="ru-RU" sz="1800" b="1" dirty="0" smtClean="0">
                <a:solidFill>
                  <a:srgbClr val="18397A"/>
                </a:solidFill>
              </a:rPr>
              <a:t> метод частиц в ячейках для полномасштабных кинетических расчётов удержания плазмы в магнитных ловушках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825461" y="4852562"/>
            <a:ext cx="534621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Первые кинетические расчёты</a:t>
            </a:r>
            <a:r>
              <a:rPr lang="en-US" sz="900" dirty="0" smtClean="0"/>
              <a:t> </a:t>
            </a:r>
            <a:r>
              <a:rPr lang="ru-RU" sz="900" dirty="0" smtClean="0"/>
              <a:t>формирования плазменного равновесия с полностью вытесненным магнитным полем (диамагнитный пузырь) </a:t>
            </a:r>
            <a:r>
              <a:rPr lang="ru-RU" sz="900" dirty="0"/>
              <a:t>с помощью 3D PIC кода </a:t>
            </a:r>
            <a:r>
              <a:rPr lang="en-US" sz="900" dirty="0" smtClean="0"/>
              <a:t>: (</a:t>
            </a:r>
            <a:r>
              <a:rPr lang="ru-RU" sz="900" dirty="0" smtClean="0"/>
              <a:t>слева</a:t>
            </a:r>
            <a:r>
              <a:rPr lang="en-US" sz="900" dirty="0" smtClean="0"/>
              <a:t>)</a:t>
            </a:r>
            <a:r>
              <a:rPr lang="ru-RU" sz="900" dirty="0" smtClean="0"/>
              <a:t> развитие МГД неустойчивости </a:t>
            </a:r>
            <a:r>
              <a:rPr lang="ru-RU" sz="900" dirty="0"/>
              <a:t>с азимутальным числом </a:t>
            </a:r>
            <a:r>
              <a:rPr lang="en-US" sz="900" dirty="0"/>
              <a:t>m=</a:t>
            </a:r>
            <a:r>
              <a:rPr lang="ru-RU" sz="900" dirty="0"/>
              <a:t>3</a:t>
            </a:r>
            <a:r>
              <a:rPr lang="ru-RU" sz="900" dirty="0" smtClean="0"/>
              <a:t> в центральном сечении </a:t>
            </a:r>
            <a:r>
              <a:rPr lang="ru-RU" sz="900" dirty="0"/>
              <a:t>цилиндрического плазменного </a:t>
            </a:r>
            <a:r>
              <a:rPr lang="ru-RU" sz="900" dirty="0" smtClean="0"/>
              <a:t>столба </a:t>
            </a:r>
            <a:r>
              <a:rPr lang="ru-RU" sz="900" dirty="0"/>
              <a:t>при увеличении давления плазмы выше МГД предела (</a:t>
            </a:r>
            <a:r>
              <a:rPr lang="ru-RU" sz="900" dirty="0" smtClean="0"/>
              <a:t>β=1) и (справа) насыщение роста </a:t>
            </a:r>
            <a:r>
              <a:rPr lang="ru-RU" sz="900" dirty="0"/>
              <a:t>относительного давления плазмы </a:t>
            </a:r>
            <a:r>
              <a:rPr lang="ru-RU" sz="900" dirty="0" smtClean="0"/>
              <a:t>β в </a:t>
            </a:r>
            <a:r>
              <a:rPr lang="ru-RU" sz="900" dirty="0"/>
              <a:t>центре </a:t>
            </a:r>
            <a:r>
              <a:rPr lang="ru-RU" sz="900" dirty="0" smtClean="0"/>
              <a:t>столба из-за нарастания </a:t>
            </a:r>
            <a:r>
              <a:rPr lang="ru-RU" sz="900" smtClean="0"/>
              <a:t>этой неустойчивости.</a:t>
            </a:r>
            <a:endParaRPr lang="en-US" sz="9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05" y="2132928"/>
            <a:ext cx="5697571" cy="265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8218</TotalTime>
  <Words>355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Разработан полунеявный метод частиц в ячейках для полномасштабных кинетических расчётов удержания плазмы в магнитных ловушках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Igor V. Timofeev</cp:lastModifiedBy>
  <cp:revision>666</cp:revision>
  <cp:lastPrinted>2020-01-14T01:52:00Z</cp:lastPrinted>
  <dcterms:created xsi:type="dcterms:W3CDTF">2019-05-20T10:35:54Z</dcterms:created>
  <dcterms:modified xsi:type="dcterms:W3CDTF">2024-11-21T08:45:57Z</dcterms:modified>
</cp:coreProperties>
</file>