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397A"/>
    <a:srgbClr val="163470"/>
    <a:srgbClr val="455472"/>
    <a:srgbClr val="FF3300"/>
    <a:srgbClr val="F43F06"/>
    <a:srgbClr val="00CC00"/>
    <a:srgbClr val="ECE890"/>
    <a:srgbClr val="B5C9F1"/>
    <a:srgbClr val="1B4089"/>
    <a:srgbClr val="008A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144" d="100"/>
          <a:sy n="144" d="100"/>
        </p:scale>
        <p:origin x="618" y="144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21.11.2024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21.11.2024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21.11.2024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21.11.2024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21.11.2024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21.11.2024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21.11.2024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21.11.2024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21.11.2024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21.11.2024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21.11.2024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693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 наук, ИСЭ 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СО РАН, ТУСУР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, Проектный 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центр ИТЭР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180618" y="1700985"/>
            <a:ext cx="5373851" cy="95410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0">
              <a:defRPr/>
            </a:pP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Авторы: М.И.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Бикчурина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, Т.А. Быков,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Г.Д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. Верховод, Д.А.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Касатов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,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Я.А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. Колесников,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А.М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.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Кошкарев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,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Г.М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.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Остреинов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, С.С. Савинов, Е.О. Соколова,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А.А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.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Шуклина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,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С.Ю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.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Таскаев</a:t>
            </a:r>
            <a:endParaRPr lang="ru-RU" sz="1400" b="1" i="1" dirty="0">
              <a:solidFill>
                <a:srgbClr val="1B4089"/>
              </a:solidFill>
              <a:ea typeface="Verdana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98655" y="4018763"/>
            <a:ext cx="4839802" cy="2839237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ru-RU" sz="105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</a:t>
            </a:r>
            <a:r>
              <a:rPr lang="ru-RU" sz="1050" b="1" i="0" dirty="0">
                <a:solidFill>
                  <a:srgbClr val="163470"/>
                </a:solidFill>
                <a:latin typeface="Calibri"/>
              </a:rPr>
              <a:t>и</a:t>
            </a: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  <a:r>
              <a:rPr kumimoji="0" lang="en-US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  <a:p>
            <a:r>
              <a:rPr lang="en-US" sz="1050" dirty="0"/>
              <a:t>S. </a:t>
            </a:r>
            <a:r>
              <a:rPr lang="en-US" sz="1050" dirty="0" err="1"/>
              <a:t>Taskaev</a:t>
            </a:r>
            <a:r>
              <a:rPr lang="en-US" sz="1050" dirty="0"/>
              <a:t> et al. </a:t>
            </a:r>
            <a:r>
              <a:rPr lang="en-US" sz="1050" dirty="0" err="1" smtClean="0">
                <a:solidFill>
                  <a:schemeClr val="accent1">
                    <a:lumMod val="75000"/>
                  </a:schemeClr>
                </a:solidFill>
              </a:rPr>
              <a:t>Nucl</a:t>
            </a:r>
            <a:r>
              <a:rPr lang="en-US" sz="1050" dirty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en-US" sz="1050" dirty="0" err="1">
                <a:solidFill>
                  <a:schemeClr val="accent1">
                    <a:lumMod val="75000"/>
                  </a:schemeClr>
                </a:solidFill>
              </a:rPr>
              <a:t>Instrum</a:t>
            </a:r>
            <a:r>
              <a:rPr lang="en-US" sz="1050" dirty="0">
                <a:solidFill>
                  <a:schemeClr val="accent1">
                    <a:lumMod val="75000"/>
                  </a:schemeClr>
                </a:solidFill>
              </a:rPr>
              <a:t>. Methods Phys. Res., Sect. B 502 (2021) 85-94</a:t>
            </a:r>
            <a:r>
              <a:rPr lang="en-US" sz="1050" dirty="0"/>
              <a:t>. </a:t>
            </a:r>
            <a:r>
              <a:rPr lang="ru-RU" sz="1050" dirty="0" smtClean="0"/>
              <a:t/>
            </a:r>
            <a:br>
              <a:rPr lang="ru-RU" sz="1050" dirty="0" smtClean="0"/>
            </a:br>
            <a:r>
              <a:rPr lang="en-US" sz="1050" dirty="0" smtClean="0">
                <a:solidFill>
                  <a:srgbClr val="FF0000"/>
                </a:solidFill>
              </a:rPr>
              <a:t>DOI</a:t>
            </a:r>
            <a:r>
              <a:rPr lang="en-US" sz="1050" dirty="0">
                <a:solidFill>
                  <a:srgbClr val="FF0000"/>
                </a:solidFill>
              </a:rPr>
              <a:t>: </a:t>
            </a:r>
            <a:r>
              <a:rPr lang="en-US" sz="1050" dirty="0" smtClean="0">
                <a:solidFill>
                  <a:srgbClr val="FF0000"/>
                </a:solidFill>
              </a:rPr>
              <a:t>10.1016/j.nimb.2021.06.010.</a:t>
            </a:r>
            <a:endParaRPr lang="ru-RU" sz="1050" dirty="0">
              <a:solidFill>
                <a:srgbClr val="FF0000"/>
              </a:solidFill>
            </a:endParaRPr>
          </a:p>
          <a:p>
            <a:r>
              <a:rPr lang="en-US" sz="1050" dirty="0"/>
              <a:t>S. </a:t>
            </a:r>
            <a:r>
              <a:rPr lang="en-US" sz="1050" dirty="0" err="1"/>
              <a:t>Taskaev</a:t>
            </a:r>
            <a:r>
              <a:rPr lang="en-US" sz="1050" dirty="0"/>
              <a:t> et al. </a:t>
            </a:r>
            <a:r>
              <a:rPr lang="en-US" sz="1050" dirty="0" err="1" smtClean="0">
                <a:solidFill>
                  <a:schemeClr val="accent1">
                    <a:lumMod val="75000"/>
                  </a:schemeClr>
                </a:solidFill>
              </a:rPr>
              <a:t>Nucl</a:t>
            </a:r>
            <a:r>
              <a:rPr lang="en-US" sz="1050" dirty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en-US" sz="1050" dirty="0" err="1">
                <a:solidFill>
                  <a:schemeClr val="accent1">
                    <a:lumMod val="75000"/>
                  </a:schemeClr>
                </a:solidFill>
              </a:rPr>
              <a:t>Instrum</a:t>
            </a:r>
            <a:r>
              <a:rPr lang="en-US" sz="1050" dirty="0">
                <a:solidFill>
                  <a:schemeClr val="accent1">
                    <a:lumMod val="75000"/>
                  </a:schemeClr>
                </a:solidFill>
              </a:rPr>
              <a:t>. Methods Phys. Res., Sect. B 525 (2022) 55-61.</a:t>
            </a:r>
            <a:r>
              <a:rPr lang="en-US" sz="1050" dirty="0"/>
              <a:t> </a:t>
            </a:r>
            <a:r>
              <a:rPr lang="ru-RU" sz="1050" dirty="0" smtClean="0"/>
              <a:t/>
            </a:r>
            <a:br>
              <a:rPr lang="ru-RU" sz="1050" dirty="0" smtClean="0"/>
            </a:br>
            <a:r>
              <a:rPr lang="en-US" sz="1050" dirty="0" smtClean="0">
                <a:solidFill>
                  <a:srgbClr val="FF0000"/>
                </a:solidFill>
              </a:rPr>
              <a:t>DOI</a:t>
            </a:r>
            <a:r>
              <a:rPr lang="en-US" sz="1050" dirty="0">
                <a:solidFill>
                  <a:srgbClr val="FF0000"/>
                </a:solidFill>
              </a:rPr>
              <a:t>: </a:t>
            </a:r>
            <a:r>
              <a:rPr lang="en-US" sz="1050" dirty="0" smtClean="0">
                <a:solidFill>
                  <a:srgbClr val="FF0000"/>
                </a:solidFill>
              </a:rPr>
              <a:t>10.1016/j.nimb.2022.06.010.</a:t>
            </a:r>
            <a:endParaRPr lang="ru-RU" sz="1050" dirty="0">
              <a:solidFill>
                <a:srgbClr val="FF0000"/>
              </a:solidFill>
            </a:endParaRPr>
          </a:p>
          <a:p>
            <a:r>
              <a:rPr lang="en-US" sz="1050" dirty="0"/>
              <a:t>M. </a:t>
            </a:r>
            <a:r>
              <a:rPr lang="en-US" sz="1050" dirty="0" err="1"/>
              <a:t>Bikchurina</a:t>
            </a:r>
            <a:r>
              <a:rPr lang="en-US" sz="1050" dirty="0"/>
              <a:t> et al. </a:t>
            </a:r>
            <a:r>
              <a:rPr lang="en-US" sz="1050" dirty="0" smtClean="0">
                <a:solidFill>
                  <a:schemeClr val="accent1">
                    <a:lumMod val="75000"/>
                  </a:schemeClr>
                </a:solidFill>
              </a:rPr>
              <a:t>Biology </a:t>
            </a:r>
            <a:r>
              <a:rPr lang="en-US" sz="1050" dirty="0">
                <a:solidFill>
                  <a:schemeClr val="accent1">
                    <a:lumMod val="75000"/>
                  </a:schemeClr>
                </a:solidFill>
              </a:rPr>
              <a:t>10 (2021) 824.</a:t>
            </a:r>
            <a:r>
              <a:rPr lang="en-US" sz="1050" dirty="0"/>
              <a:t> </a:t>
            </a:r>
            <a:r>
              <a:rPr lang="en-US" sz="1050" dirty="0">
                <a:solidFill>
                  <a:srgbClr val="FF0000"/>
                </a:solidFill>
              </a:rPr>
              <a:t>DOI: </a:t>
            </a:r>
            <a:r>
              <a:rPr lang="en-US" sz="1050" dirty="0" smtClean="0">
                <a:solidFill>
                  <a:srgbClr val="FF0000"/>
                </a:solidFill>
              </a:rPr>
              <a:t>10.3390/biology10090824.</a:t>
            </a:r>
            <a:endParaRPr lang="ru-RU" sz="1050" dirty="0">
              <a:solidFill>
                <a:srgbClr val="FF0000"/>
              </a:solidFill>
            </a:endParaRPr>
          </a:p>
          <a:p>
            <a:r>
              <a:rPr lang="en-US" sz="1050" dirty="0"/>
              <a:t>M. </a:t>
            </a:r>
            <a:r>
              <a:rPr lang="en-US" sz="1050" dirty="0" err="1"/>
              <a:t>Bikchurina</a:t>
            </a:r>
            <a:r>
              <a:rPr lang="en-US" sz="1050" dirty="0"/>
              <a:t> et al. </a:t>
            </a:r>
            <a:r>
              <a:rPr lang="en-US" sz="1050" dirty="0" smtClean="0">
                <a:solidFill>
                  <a:schemeClr val="accent1">
                    <a:lumMod val="75000"/>
                  </a:schemeClr>
                </a:solidFill>
              </a:rPr>
              <a:t>Phys</a:t>
            </a:r>
            <a:r>
              <a:rPr lang="en-US" sz="1050" dirty="0">
                <a:solidFill>
                  <a:schemeClr val="accent1">
                    <a:lumMod val="75000"/>
                  </a:schemeClr>
                </a:solidFill>
              </a:rPr>
              <a:t>. Part. Nuclei Lett. 21 (2024) 390–394.</a:t>
            </a:r>
            <a:r>
              <a:rPr lang="en-US" sz="1050" dirty="0"/>
              <a:t> </a:t>
            </a:r>
            <a:r>
              <a:rPr lang="ru-RU" sz="1050" dirty="0" smtClean="0"/>
              <a:t/>
            </a:r>
            <a:br>
              <a:rPr lang="ru-RU" sz="1050" dirty="0" smtClean="0"/>
            </a:br>
            <a:r>
              <a:rPr lang="en-US" sz="1050" dirty="0" smtClean="0">
                <a:solidFill>
                  <a:srgbClr val="FF0000"/>
                </a:solidFill>
              </a:rPr>
              <a:t>DOI</a:t>
            </a:r>
            <a:r>
              <a:rPr lang="en-US" sz="1050" dirty="0">
                <a:solidFill>
                  <a:srgbClr val="FF0000"/>
                </a:solidFill>
              </a:rPr>
              <a:t>: </a:t>
            </a:r>
            <a:r>
              <a:rPr lang="en-US" sz="1050" dirty="0" smtClean="0">
                <a:solidFill>
                  <a:srgbClr val="FF0000"/>
                </a:solidFill>
              </a:rPr>
              <a:t>10.1134/S1547477124700328</a:t>
            </a:r>
            <a:r>
              <a:rPr lang="ru-RU" sz="1050" dirty="0" smtClean="0">
                <a:solidFill>
                  <a:srgbClr val="FF0000"/>
                </a:solidFill>
              </a:rPr>
              <a:t>.</a:t>
            </a:r>
            <a:endParaRPr lang="ru-RU" sz="1050" dirty="0">
              <a:solidFill>
                <a:srgbClr val="FF0000"/>
              </a:solidFill>
            </a:endParaRPr>
          </a:p>
          <a:p>
            <a:r>
              <a:rPr lang="en-US" sz="1050" dirty="0"/>
              <a:t>S. </a:t>
            </a:r>
            <a:r>
              <a:rPr lang="en-US" sz="1050" dirty="0" err="1"/>
              <a:t>Taskaev</a:t>
            </a:r>
            <a:r>
              <a:rPr lang="en-US" sz="1050" dirty="0"/>
              <a:t> et al. </a:t>
            </a:r>
            <a:r>
              <a:rPr lang="en-US" sz="1050" dirty="0" err="1" smtClean="0">
                <a:solidFill>
                  <a:schemeClr val="accent1">
                    <a:lumMod val="75000"/>
                  </a:schemeClr>
                </a:solidFill>
              </a:rPr>
              <a:t>Nucl</a:t>
            </a:r>
            <a:r>
              <a:rPr lang="en-US" sz="1050" dirty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en-US" sz="1050" dirty="0" err="1">
                <a:solidFill>
                  <a:schemeClr val="accent1">
                    <a:lumMod val="75000"/>
                  </a:schemeClr>
                </a:solidFill>
              </a:rPr>
              <a:t>Instrum</a:t>
            </a:r>
            <a:r>
              <a:rPr lang="en-US" sz="1050" dirty="0">
                <a:solidFill>
                  <a:schemeClr val="accent1">
                    <a:lumMod val="75000"/>
                  </a:schemeClr>
                </a:solidFill>
              </a:rPr>
              <a:t>. Methods Phys. Res., Sect. B 554 (2024) 165460. </a:t>
            </a:r>
            <a:r>
              <a:rPr lang="en-US" sz="1050" dirty="0">
                <a:solidFill>
                  <a:srgbClr val="FF0000"/>
                </a:solidFill>
              </a:rPr>
              <a:t>DOI: </a:t>
            </a:r>
            <a:r>
              <a:rPr lang="en-US" sz="1050" dirty="0" smtClean="0">
                <a:solidFill>
                  <a:srgbClr val="FF0000"/>
                </a:solidFill>
              </a:rPr>
              <a:t>10.1016/j.nimb.2024.165460.</a:t>
            </a:r>
            <a:endParaRPr lang="ru-RU" sz="1050" dirty="0">
              <a:solidFill>
                <a:srgbClr val="FF0000"/>
              </a:solidFill>
            </a:endParaRPr>
          </a:p>
          <a:p>
            <a:r>
              <a:rPr lang="en-US" sz="1050" dirty="0"/>
              <a:t>S. </a:t>
            </a:r>
            <a:r>
              <a:rPr lang="en-US" sz="1050" dirty="0" err="1"/>
              <a:t>Taskaev</a:t>
            </a:r>
            <a:r>
              <a:rPr lang="en-US" sz="1050" dirty="0"/>
              <a:t> et al. </a:t>
            </a:r>
            <a:r>
              <a:rPr lang="en-US" sz="1050" dirty="0" err="1" smtClean="0">
                <a:solidFill>
                  <a:schemeClr val="accent1">
                    <a:lumMod val="75000"/>
                  </a:schemeClr>
                </a:solidFill>
              </a:rPr>
              <a:t>Nucl</a:t>
            </a:r>
            <a:r>
              <a:rPr lang="en-US" sz="1050" dirty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en-US" sz="1050" dirty="0" err="1">
                <a:solidFill>
                  <a:schemeClr val="accent1">
                    <a:lumMod val="75000"/>
                  </a:schemeClr>
                </a:solidFill>
              </a:rPr>
              <a:t>Instrum</a:t>
            </a:r>
            <a:r>
              <a:rPr lang="en-US" sz="1050" dirty="0">
                <a:solidFill>
                  <a:schemeClr val="accent1">
                    <a:lumMod val="75000"/>
                  </a:schemeClr>
                </a:solidFill>
              </a:rPr>
              <a:t>. Methods Phys. Res., Sect. B 555 (2024) 165490.</a:t>
            </a:r>
            <a:r>
              <a:rPr lang="ru-RU" sz="10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050" dirty="0">
                <a:solidFill>
                  <a:srgbClr val="FF0000"/>
                </a:solidFill>
              </a:rPr>
              <a:t>DOI: </a:t>
            </a:r>
            <a:r>
              <a:rPr lang="ru-RU" sz="1050" dirty="0" smtClean="0">
                <a:solidFill>
                  <a:srgbClr val="FF0000"/>
                </a:solidFill>
              </a:rPr>
              <a:t>10.1016/j.nimb.2024.165490</a:t>
            </a:r>
            <a:r>
              <a:rPr lang="en-US" sz="1050" dirty="0" smtClean="0">
                <a:solidFill>
                  <a:srgbClr val="FF0000"/>
                </a:solidFill>
              </a:rPr>
              <a:t>.</a:t>
            </a:r>
            <a:endParaRPr lang="ru-RU" sz="1050" dirty="0">
              <a:solidFill>
                <a:srgbClr val="FF0000"/>
              </a:solidFill>
            </a:endParaRPr>
          </a:p>
          <a:p>
            <a:r>
              <a:rPr lang="en-US" sz="1050" dirty="0"/>
              <a:t>S. </a:t>
            </a:r>
            <a:r>
              <a:rPr lang="en-US" sz="1050" dirty="0" err="1"/>
              <a:t>Taskaev</a:t>
            </a:r>
            <a:r>
              <a:rPr lang="en-US" sz="1050" dirty="0"/>
              <a:t> et al. </a:t>
            </a:r>
            <a:r>
              <a:rPr lang="en-US" sz="1050" dirty="0" err="1" smtClean="0">
                <a:solidFill>
                  <a:schemeClr val="accent1">
                    <a:lumMod val="75000"/>
                  </a:schemeClr>
                </a:solidFill>
              </a:rPr>
              <a:t>Nucl</a:t>
            </a:r>
            <a:r>
              <a:rPr lang="en-US" sz="1050" dirty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en-US" sz="1050" dirty="0" err="1">
                <a:solidFill>
                  <a:schemeClr val="accent1">
                    <a:lumMod val="75000"/>
                  </a:schemeClr>
                </a:solidFill>
              </a:rPr>
              <a:t>Instrum</a:t>
            </a:r>
            <a:r>
              <a:rPr lang="en-US" sz="1050" dirty="0">
                <a:solidFill>
                  <a:schemeClr val="accent1">
                    <a:lumMod val="75000"/>
                  </a:schemeClr>
                </a:solidFill>
              </a:rPr>
              <a:t>. Methods Phys. Res., Sect. B 557 (2024) 165527.</a:t>
            </a:r>
            <a:r>
              <a:rPr lang="ru-RU" sz="10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050" dirty="0">
                <a:solidFill>
                  <a:srgbClr val="FF0000"/>
                </a:solidFill>
              </a:rPr>
              <a:t>DOI: </a:t>
            </a:r>
            <a:r>
              <a:rPr lang="ru-RU" sz="1050" dirty="0" smtClean="0">
                <a:solidFill>
                  <a:srgbClr val="FF0000"/>
                </a:solidFill>
              </a:rPr>
              <a:t>10.1016/j.nimb.2024.165527</a:t>
            </a:r>
            <a:r>
              <a:rPr lang="en-US" sz="1050" dirty="0" smtClean="0">
                <a:solidFill>
                  <a:srgbClr val="FF0000"/>
                </a:solidFill>
              </a:rPr>
              <a:t>.</a:t>
            </a:r>
            <a:endParaRPr lang="ru-RU" sz="1050" dirty="0">
              <a:solidFill>
                <a:srgbClr val="FF0000"/>
              </a:solidFill>
            </a:endParaRPr>
          </a:p>
          <a:p>
            <a:r>
              <a:rPr lang="en-US" sz="1050" dirty="0"/>
              <a:t>S. </a:t>
            </a:r>
            <a:r>
              <a:rPr lang="en-US" sz="1050" dirty="0" err="1"/>
              <a:t>Meshchaninov</a:t>
            </a:r>
            <a:r>
              <a:rPr lang="en-US" sz="1050" dirty="0"/>
              <a:t> et al. </a:t>
            </a:r>
            <a:r>
              <a:rPr lang="en-US" sz="1050" dirty="0" smtClean="0">
                <a:solidFill>
                  <a:schemeClr val="accent1">
                    <a:lumMod val="75000"/>
                  </a:schemeClr>
                </a:solidFill>
              </a:rPr>
              <a:t>Physics </a:t>
            </a:r>
            <a:r>
              <a:rPr lang="en-US" sz="1050" dirty="0">
                <a:solidFill>
                  <a:schemeClr val="accent1">
                    <a:lumMod val="75000"/>
                  </a:schemeClr>
                </a:solidFill>
              </a:rPr>
              <a:t>of Atomic Nuclei </a:t>
            </a:r>
            <a:r>
              <a:rPr lang="ru-RU" sz="1050" dirty="0">
                <a:solidFill>
                  <a:schemeClr val="accent1">
                    <a:lumMod val="75000"/>
                  </a:schemeClr>
                </a:solidFill>
              </a:rPr>
              <a:t>87(6) (</a:t>
            </a:r>
            <a:r>
              <a:rPr lang="en-US" sz="1050" dirty="0">
                <a:solidFill>
                  <a:schemeClr val="accent1">
                    <a:lumMod val="75000"/>
                  </a:schemeClr>
                </a:solidFill>
              </a:rPr>
              <a:t>2024</a:t>
            </a:r>
            <a:r>
              <a:rPr lang="ru-RU" sz="1050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r>
              <a:rPr lang="en-US" sz="1050" dirty="0">
                <a:solidFill>
                  <a:schemeClr val="accent1">
                    <a:lumMod val="75000"/>
                  </a:schemeClr>
                </a:solidFill>
              </a:rPr>
              <a:t> 771–785.</a:t>
            </a:r>
            <a:r>
              <a:rPr lang="en-US" sz="1050" dirty="0"/>
              <a:t> </a:t>
            </a:r>
            <a:r>
              <a:rPr lang="ru-RU" sz="1050" dirty="0" smtClean="0"/>
              <a:t/>
            </a:r>
            <a:br>
              <a:rPr lang="ru-RU" sz="1050" dirty="0" smtClean="0"/>
            </a:br>
            <a:r>
              <a:rPr lang="en-US" sz="1050" dirty="0" smtClean="0">
                <a:solidFill>
                  <a:srgbClr val="FF0000"/>
                </a:solidFill>
              </a:rPr>
              <a:t>DOI</a:t>
            </a:r>
            <a:r>
              <a:rPr lang="en-US" sz="1050" dirty="0">
                <a:solidFill>
                  <a:srgbClr val="FF0000"/>
                </a:solidFill>
              </a:rPr>
              <a:t>: </a:t>
            </a:r>
            <a:r>
              <a:rPr lang="en-US" sz="1050" dirty="0" smtClean="0">
                <a:solidFill>
                  <a:srgbClr val="FF0000"/>
                </a:solidFill>
              </a:rPr>
              <a:t>10.1134/S1063778824700789.</a:t>
            </a:r>
            <a:endParaRPr lang="ru-RU" sz="1050" dirty="0">
              <a:solidFill>
                <a:srgbClr val="FF0000"/>
              </a:solidFill>
            </a:endParaRPr>
          </a:p>
          <a:p>
            <a:r>
              <a:rPr lang="ru-RU" sz="1050" dirty="0"/>
              <a:t>М.И. </a:t>
            </a:r>
            <a:r>
              <a:rPr lang="ru-RU" sz="1050" dirty="0" err="1"/>
              <a:t>Бикчурина</a:t>
            </a:r>
            <a:r>
              <a:rPr lang="ru-RU" sz="1050" dirty="0"/>
              <a:t> и др. </a:t>
            </a:r>
            <a:r>
              <a:rPr lang="ru-RU" sz="1050" dirty="0" smtClean="0">
                <a:solidFill>
                  <a:schemeClr val="accent1">
                    <a:lumMod val="75000"/>
                  </a:schemeClr>
                </a:solidFill>
              </a:rPr>
              <a:t>ЭЧАЯ</a:t>
            </a:r>
            <a:r>
              <a:rPr lang="ru-RU" sz="1050" dirty="0" smtClean="0"/>
              <a:t> </a:t>
            </a:r>
            <a:r>
              <a:rPr lang="ru-RU" sz="1050" dirty="0"/>
              <a:t>(принята к публикации 10.08.2024</a:t>
            </a:r>
            <a:r>
              <a:rPr lang="ru-RU" sz="1050" dirty="0" smtClean="0"/>
              <a:t>).</a:t>
            </a:r>
            <a:endParaRPr lang="ru-RU" sz="1050" dirty="0"/>
          </a:p>
        </p:txBody>
      </p:sp>
      <p:sp>
        <p:nvSpPr>
          <p:cNvPr id="13" name="TextBox 12"/>
          <p:cNvSpPr txBox="1"/>
          <p:nvPr/>
        </p:nvSpPr>
        <p:spPr>
          <a:xfrm>
            <a:off x="6180618" y="2511261"/>
            <a:ext cx="5373851" cy="4293705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indent="0">
              <a:buNone/>
            </a:pP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На ускорительном источнике нейтронов </a:t>
            </a:r>
            <a:r>
              <a:rPr lang="en-US" sz="1600" dirty="0" smtClean="0">
                <a:solidFill>
                  <a:schemeClr val="accent1">
                    <a:lumMod val="75000"/>
                  </a:schemeClr>
                </a:solidFill>
              </a:rPr>
              <a:t>VITA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с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применением </a:t>
            </a:r>
            <a:r>
              <a:rPr lang="en-US" sz="1600" dirty="0" smtClean="0">
                <a:solidFill>
                  <a:schemeClr val="accent1">
                    <a:lumMod val="75000"/>
                  </a:schemeClr>
                </a:solidFill>
                <a:sym typeface="Symbol" panose="05050102010706020507" pitchFamily="18" charset="2"/>
              </a:rPr>
              <a:t>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-, </a:t>
            </a:r>
            <a:r>
              <a:rPr lang="en-US" sz="1600" dirty="0" smtClean="0">
                <a:solidFill>
                  <a:schemeClr val="accent1">
                    <a:lumMod val="75000"/>
                  </a:schemeClr>
                </a:solidFill>
                <a:sym typeface="Symbol" panose="05050102010706020507" pitchFamily="18" charset="2"/>
              </a:rPr>
              <a:t>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-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и нейтронного дозиметра и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змерены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сечения ядерных реакций </a:t>
            </a:r>
            <a:r>
              <a:rPr lang="ru-RU" sz="1600" baseline="30000" dirty="0">
                <a:solidFill>
                  <a:schemeClr val="accent1">
                    <a:lumMod val="75000"/>
                  </a:schemeClr>
                </a:solidFill>
              </a:rPr>
              <a:t>7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Li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p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p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'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  <a:sym typeface="Symbol" panose="05050102010706020507" pitchFamily="18" charset="2"/>
              </a:rPr>
              <a:t>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r>
              <a:rPr lang="ru-RU" sz="1600" baseline="30000" dirty="0">
                <a:solidFill>
                  <a:schemeClr val="accent1">
                    <a:lumMod val="75000"/>
                  </a:schemeClr>
                </a:solidFill>
              </a:rPr>
              <a:t>7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Li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1600" baseline="30000" dirty="0">
                <a:solidFill>
                  <a:schemeClr val="accent1">
                    <a:lumMod val="75000"/>
                  </a:schemeClr>
                </a:solidFill>
              </a:rPr>
              <a:t>7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Li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p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  <a:sym typeface="Symbol" panose="05050102010706020507" pitchFamily="18" charset="2"/>
              </a:rPr>
              <a:t>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r>
              <a:rPr lang="ru-RU" sz="1600" baseline="30000" dirty="0">
                <a:solidFill>
                  <a:schemeClr val="accent1">
                    <a:lumMod val="75000"/>
                  </a:schemeClr>
                </a:solidFill>
              </a:rPr>
              <a:t>4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He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1600" baseline="30000" dirty="0">
                <a:solidFill>
                  <a:schemeClr val="accent1">
                    <a:lumMod val="75000"/>
                  </a:schemeClr>
                </a:solidFill>
              </a:rPr>
              <a:t>6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Li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d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  <a:sym typeface="Symbol" panose="05050102010706020507" pitchFamily="18" charset="2"/>
              </a:rPr>
              <a:t>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r>
              <a:rPr lang="ru-RU" sz="1600" baseline="30000" dirty="0">
                <a:solidFill>
                  <a:schemeClr val="accent1">
                    <a:lumMod val="75000"/>
                  </a:schemeClr>
                </a:solidFill>
              </a:rPr>
              <a:t>4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He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1600" baseline="30000" dirty="0">
                <a:solidFill>
                  <a:schemeClr val="accent1">
                    <a:lumMod val="75000"/>
                  </a:schemeClr>
                </a:solidFill>
              </a:rPr>
              <a:t>6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Li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d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p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r>
              <a:rPr lang="ru-RU" sz="1600" baseline="30000" dirty="0">
                <a:solidFill>
                  <a:schemeClr val="accent1">
                    <a:lumMod val="75000"/>
                  </a:schemeClr>
                </a:solidFill>
              </a:rPr>
              <a:t>7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Li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1600" baseline="30000" dirty="0">
                <a:solidFill>
                  <a:schemeClr val="accent1">
                    <a:lumMod val="75000"/>
                  </a:schemeClr>
                </a:solidFill>
              </a:rPr>
              <a:t>6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Li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d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p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r>
              <a:rPr lang="ru-RU" sz="1600" baseline="30000" dirty="0">
                <a:solidFill>
                  <a:schemeClr val="accent1">
                    <a:lumMod val="75000"/>
                  </a:schemeClr>
                </a:solidFill>
              </a:rPr>
              <a:t>7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Li</a:t>
            </a:r>
            <a:r>
              <a:rPr lang="ru-RU" sz="1600" baseline="30000" dirty="0">
                <a:solidFill>
                  <a:schemeClr val="accent1">
                    <a:lumMod val="75000"/>
                  </a:schemeClr>
                </a:solidFill>
              </a:rPr>
              <a:t>*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1600" baseline="30000" dirty="0">
                <a:solidFill>
                  <a:schemeClr val="accent1">
                    <a:lumMod val="75000"/>
                  </a:schemeClr>
                </a:solidFill>
              </a:rPr>
              <a:t>7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Li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d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  <a:sym typeface="Symbol" panose="05050102010706020507" pitchFamily="18" charset="2"/>
              </a:rPr>
              <a:t>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r>
              <a:rPr lang="ru-RU" sz="1600" baseline="30000" dirty="0">
                <a:solidFill>
                  <a:schemeClr val="accent1">
                    <a:lumMod val="75000"/>
                  </a:schemeClr>
                </a:solidFill>
              </a:rPr>
              <a:t>5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He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1600" baseline="30000" dirty="0">
                <a:solidFill>
                  <a:schemeClr val="accent1">
                    <a:lumMod val="75000"/>
                  </a:schemeClr>
                </a:solidFill>
              </a:rPr>
              <a:t>7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Li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d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n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  <a:sym typeface="Symbol" panose="05050102010706020507" pitchFamily="18" charset="2"/>
              </a:rPr>
              <a:t>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r>
              <a:rPr lang="ru-RU" sz="1600" baseline="30000" dirty="0">
                <a:solidFill>
                  <a:schemeClr val="accent1">
                    <a:lumMod val="75000"/>
                  </a:schemeClr>
                </a:solidFill>
              </a:rPr>
              <a:t>4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He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1600" baseline="30000" dirty="0">
                <a:solidFill>
                  <a:schemeClr val="accent1">
                    <a:lumMod val="75000"/>
                  </a:schemeClr>
                </a:solidFill>
              </a:rPr>
              <a:t>7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Li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d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n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r>
              <a:rPr lang="ru-RU" sz="1600" baseline="30000" dirty="0">
                <a:solidFill>
                  <a:schemeClr val="accent1">
                    <a:lumMod val="75000"/>
                  </a:schemeClr>
                </a:solidFill>
              </a:rPr>
              <a:t>8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Be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1600" baseline="30000" dirty="0">
                <a:solidFill>
                  <a:schemeClr val="accent1">
                    <a:lumMod val="75000"/>
                  </a:schemeClr>
                </a:solidFill>
              </a:rPr>
              <a:t>7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Li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d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n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r>
              <a:rPr lang="ru-RU" sz="1600" baseline="30000" dirty="0">
                <a:solidFill>
                  <a:schemeClr val="accent1">
                    <a:lumMod val="75000"/>
                  </a:schemeClr>
                </a:solidFill>
              </a:rPr>
              <a:t>8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Be</a:t>
            </a:r>
            <a:r>
              <a:rPr lang="ru-RU" sz="1600" baseline="30000" dirty="0">
                <a:solidFill>
                  <a:schemeClr val="accent1">
                    <a:lumMod val="75000"/>
                  </a:schemeClr>
                </a:solidFill>
              </a:rPr>
              <a:t>*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1600" baseline="30000" dirty="0">
                <a:solidFill>
                  <a:schemeClr val="accent1">
                    <a:lumMod val="75000"/>
                  </a:schemeClr>
                </a:solidFill>
              </a:rPr>
              <a:t>11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B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p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  <a:sym typeface="Symbol" panose="05050102010706020507" pitchFamily="18" charset="2"/>
              </a:rPr>
              <a:t></a:t>
            </a:r>
            <a:r>
              <a:rPr lang="ru-RU" sz="1600" baseline="-25000" dirty="0">
                <a:solidFill>
                  <a:schemeClr val="accent1">
                    <a:lumMod val="75000"/>
                  </a:schemeClr>
                </a:solidFill>
              </a:rPr>
              <a:t>0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r>
              <a:rPr lang="ru-RU" sz="1600" baseline="30000" dirty="0">
                <a:solidFill>
                  <a:schemeClr val="accent1">
                    <a:lumMod val="75000"/>
                  </a:schemeClr>
                </a:solidFill>
              </a:rPr>
              <a:t>8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Be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1600" baseline="30000" dirty="0">
                <a:solidFill>
                  <a:schemeClr val="accent1">
                    <a:lumMod val="75000"/>
                  </a:schemeClr>
                </a:solidFill>
              </a:rPr>
              <a:t>11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B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p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  <a:sym typeface="Symbol" panose="05050102010706020507" pitchFamily="18" charset="2"/>
              </a:rPr>
              <a:t></a:t>
            </a:r>
            <a:r>
              <a:rPr lang="ru-RU" sz="1600" baseline="-25000" dirty="0">
                <a:solidFill>
                  <a:schemeClr val="accent1">
                    <a:lumMod val="75000"/>
                  </a:schemeClr>
                </a:solidFill>
              </a:rPr>
              <a:t>1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r>
              <a:rPr lang="ru-RU" sz="1600" baseline="30000" dirty="0">
                <a:solidFill>
                  <a:schemeClr val="accent1">
                    <a:lumMod val="75000"/>
                  </a:schemeClr>
                </a:solidFill>
              </a:rPr>
              <a:t>8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Be</a:t>
            </a:r>
            <a:r>
              <a:rPr lang="ru-RU" sz="1600" baseline="30000" dirty="0">
                <a:solidFill>
                  <a:schemeClr val="accent1">
                    <a:lumMod val="75000"/>
                  </a:schemeClr>
                </a:solidFill>
              </a:rPr>
              <a:t>*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1600" baseline="30000" dirty="0">
                <a:solidFill>
                  <a:schemeClr val="accent1">
                    <a:lumMod val="75000"/>
                  </a:schemeClr>
                </a:solidFill>
              </a:rPr>
              <a:t>11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B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p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  <a:sym typeface="Symbol" panose="05050102010706020507" pitchFamily="18" charset="2"/>
              </a:rPr>
              <a:t>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  <a:sym typeface="Symbol" panose="05050102010706020507" pitchFamily="18" charset="2"/>
              </a:rPr>
              <a:t>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1600" baseline="30000" dirty="0">
                <a:solidFill>
                  <a:schemeClr val="accent1">
                    <a:lumMod val="75000"/>
                  </a:schemeClr>
                </a:solidFill>
              </a:rPr>
              <a:t>10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B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d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  <a:sym typeface="Symbol" panose="05050102010706020507" pitchFamily="18" charset="2"/>
              </a:rPr>
              <a:t></a:t>
            </a:r>
            <a:r>
              <a:rPr lang="ru-RU" sz="1600" baseline="-25000" dirty="0">
                <a:solidFill>
                  <a:schemeClr val="accent1">
                    <a:lumMod val="75000"/>
                  </a:schemeClr>
                </a:solidFill>
              </a:rPr>
              <a:t>0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r>
              <a:rPr lang="ru-RU" sz="1600" baseline="30000" dirty="0">
                <a:solidFill>
                  <a:schemeClr val="accent1">
                    <a:lumMod val="75000"/>
                  </a:schemeClr>
                </a:solidFill>
              </a:rPr>
              <a:t>8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Be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1600" baseline="30000" dirty="0">
                <a:solidFill>
                  <a:schemeClr val="accent1">
                    <a:lumMod val="75000"/>
                  </a:schemeClr>
                </a:solidFill>
              </a:rPr>
              <a:t>10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B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d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  <a:sym typeface="Symbol" panose="05050102010706020507" pitchFamily="18" charset="2"/>
              </a:rPr>
              <a:t></a:t>
            </a:r>
            <a:r>
              <a:rPr lang="ru-RU" sz="1600" baseline="-25000" dirty="0">
                <a:solidFill>
                  <a:schemeClr val="accent1">
                    <a:lumMod val="75000"/>
                  </a:schemeClr>
                </a:solidFill>
              </a:rPr>
              <a:t>1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r>
              <a:rPr lang="ru-RU" sz="1600" baseline="30000" dirty="0">
                <a:solidFill>
                  <a:schemeClr val="accent1">
                    <a:lumMod val="75000"/>
                  </a:schemeClr>
                </a:solidFill>
              </a:rPr>
              <a:t>8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Be</a:t>
            </a:r>
            <a:r>
              <a:rPr lang="ru-RU" sz="1600" baseline="30000" dirty="0">
                <a:solidFill>
                  <a:schemeClr val="accent1">
                    <a:lumMod val="75000"/>
                  </a:schemeClr>
                </a:solidFill>
              </a:rPr>
              <a:t>*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1600" baseline="30000" dirty="0">
                <a:solidFill>
                  <a:schemeClr val="accent1">
                    <a:lumMod val="75000"/>
                  </a:schemeClr>
                </a:solidFill>
              </a:rPr>
              <a:t>10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B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d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p</a:t>
            </a:r>
            <a:r>
              <a:rPr lang="ru-RU" sz="1600" baseline="-25000" dirty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r>
              <a:rPr lang="ru-RU" sz="1600" baseline="30000" dirty="0">
                <a:solidFill>
                  <a:schemeClr val="accent1">
                    <a:lumMod val="75000"/>
                  </a:schemeClr>
                </a:solidFill>
              </a:rPr>
              <a:t>9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Be</a:t>
            </a:r>
            <a:r>
              <a:rPr lang="ru-RU" sz="1600" baseline="30000" dirty="0">
                <a:solidFill>
                  <a:schemeClr val="accent1">
                    <a:lumMod val="75000"/>
                  </a:schemeClr>
                </a:solidFill>
              </a:rPr>
              <a:t>*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1600" baseline="30000" dirty="0">
                <a:solidFill>
                  <a:schemeClr val="accent1">
                    <a:lumMod val="75000"/>
                  </a:schemeClr>
                </a:solidFill>
              </a:rPr>
              <a:t>11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B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d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  <a:sym typeface="Symbol" panose="05050102010706020507" pitchFamily="18" charset="2"/>
              </a:rPr>
              <a:t></a:t>
            </a:r>
            <a:r>
              <a:rPr lang="ru-RU" sz="1600" baseline="-25000" dirty="0">
                <a:solidFill>
                  <a:schemeClr val="accent1">
                    <a:lumMod val="75000"/>
                  </a:schemeClr>
                </a:solidFill>
              </a:rPr>
              <a:t>0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r>
              <a:rPr lang="ru-RU" sz="1600" baseline="30000" dirty="0">
                <a:solidFill>
                  <a:schemeClr val="accent1">
                    <a:lumMod val="75000"/>
                  </a:schemeClr>
                </a:solidFill>
              </a:rPr>
              <a:t>9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Be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1600" baseline="30000" dirty="0">
                <a:solidFill>
                  <a:schemeClr val="accent1">
                    <a:lumMod val="75000"/>
                  </a:schemeClr>
                </a:solidFill>
              </a:rPr>
              <a:t>11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B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d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  <a:sym typeface="Symbol" panose="05050102010706020507" pitchFamily="18" charset="2"/>
              </a:rPr>
              <a:t></a:t>
            </a:r>
            <a:r>
              <a:rPr lang="ru-RU" sz="1600" baseline="-25000" dirty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r>
              <a:rPr lang="ru-RU" sz="1600" baseline="30000" dirty="0">
                <a:solidFill>
                  <a:schemeClr val="accent1">
                    <a:lumMod val="75000"/>
                  </a:schemeClr>
                </a:solidFill>
              </a:rPr>
              <a:t>9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Be</a:t>
            </a:r>
            <a:r>
              <a:rPr lang="ru-RU" sz="1600" baseline="30000" dirty="0">
                <a:solidFill>
                  <a:schemeClr val="accent1">
                    <a:lumMod val="75000"/>
                  </a:schemeClr>
                </a:solidFill>
              </a:rPr>
              <a:t>*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и выход частиц в ядерных реакциях </a:t>
            </a:r>
            <a:r>
              <a:rPr lang="ru-RU" sz="1600" baseline="30000" dirty="0">
                <a:solidFill>
                  <a:schemeClr val="accent1">
                    <a:lumMod val="75000"/>
                  </a:schemeClr>
                </a:solidFill>
              </a:rPr>
              <a:t>7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Li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p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p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'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  <a:sym typeface="Symbol" panose="05050102010706020507" pitchFamily="18" charset="2"/>
              </a:rPr>
              <a:t>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r>
              <a:rPr lang="ru-RU" sz="1600" baseline="30000" dirty="0">
                <a:solidFill>
                  <a:schemeClr val="accent1">
                    <a:lumMod val="75000"/>
                  </a:schemeClr>
                </a:solidFill>
              </a:rPr>
              <a:t>7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Li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и </a:t>
            </a:r>
            <a:r>
              <a:rPr lang="ru-RU" sz="1600" baseline="30000" dirty="0">
                <a:solidFill>
                  <a:schemeClr val="accent1">
                    <a:lumMod val="75000"/>
                  </a:schemeClr>
                </a:solidFill>
              </a:rPr>
              <a:t>7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Li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p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n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r>
              <a:rPr lang="ru-RU" sz="1600" baseline="30000" dirty="0">
                <a:solidFill>
                  <a:schemeClr val="accent1">
                    <a:lumMod val="75000"/>
                  </a:schemeClr>
                </a:solidFill>
              </a:rPr>
              <a:t>7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Be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при энергии ионов до 2,2 МэВ. </a:t>
            </a:r>
            <a:endParaRPr lang="en-US" sz="16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Полученные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данные внесены в базу данных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ядерных реакций IBANDL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и позволили уточнить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поглощенную дозу при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проведении бор-нейтронозахватной терапии, доказать неэффективность улучшения протонной терапии за счет использования препаратов с бором, уточнить энергобаланс и перспективность развития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безнейтронной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термоядерной энергетики в реакции </a:t>
            </a:r>
            <a:r>
              <a:rPr lang="ru-RU" sz="1600" baseline="30000" dirty="0">
                <a:solidFill>
                  <a:schemeClr val="accent1">
                    <a:lumMod val="75000"/>
                  </a:schemeClr>
                </a:solidFill>
              </a:rPr>
              <a:t>11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B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p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  <a:sym typeface="Symbol" panose="05050102010706020507" pitchFamily="18" charset="2"/>
              </a:rPr>
              <a:t>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  <a:sym typeface="Symbol" panose="05050102010706020507" pitchFamily="18" charset="2"/>
              </a:rPr>
              <a:t>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и впервые определить энергетический спектр нейтронов в реакции </a:t>
            </a:r>
            <a:r>
              <a:rPr lang="ru-RU" sz="1600" baseline="30000" dirty="0">
                <a:solidFill>
                  <a:schemeClr val="accent1">
                    <a:lumMod val="75000"/>
                  </a:schemeClr>
                </a:solidFill>
              </a:rPr>
              <a:t>7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Li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d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n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) – самой продуктивной реакции генерации нейтронов.</a:t>
            </a: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098655" y="1071749"/>
            <a:ext cx="10463925" cy="590931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>
                <a:solidFill>
                  <a:srgbClr val="18397A"/>
                </a:solidFill>
              </a:rPr>
              <a:t>ИЗМЕРЕНИЕ СЕЧЕНИЯ ЯДЕРНЫХ РЕАКЦИЙ ДЛЯ БОР-НЕЙТРОНОЗАХВАТНОЙ ТЕРАПИИ ЗЛОКАЧЕСТВЕННЫХ ОПУХОЛЕЙ И БЕЗНЕЙТРОННОЙ ТЕРМОЯДЕРНОЙ ЭНЕРГЕТИКИ</a:t>
            </a:r>
            <a:endParaRPr lang="ru-RU" sz="1800" b="1" dirty="0">
              <a:solidFill>
                <a:srgbClr val="18397A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27" y="6033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6">
            <a:extLst>
              <a:ext uri="{FF2B5EF4-FFF2-40B4-BE49-F238E27FC236}">
                <a16:creationId xmlns:a16="http://schemas.microsoft.com/office/drawing/2014/main" xmlns="" id="{075FD35A-9CBF-4DB4-B5E8-D3708B9B2B41}"/>
              </a:ext>
            </a:extLst>
          </p:cNvPr>
          <p:cNvSpPr/>
          <p:nvPr/>
        </p:nvSpPr>
        <p:spPr>
          <a:xfrm>
            <a:off x="595983" y="3465498"/>
            <a:ext cx="53424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00" dirty="0" smtClean="0"/>
              <a:t>Спектр заряженных частиц, зарегистрированных </a:t>
            </a:r>
            <a:r>
              <a:rPr lang="ru-RU" sz="900" dirty="0" smtClean="0">
                <a:sym typeface="Symbol" panose="05050102010706020507" pitchFamily="18" charset="2"/>
              </a:rPr>
              <a:t></a:t>
            </a:r>
            <a:r>
              <a:rPr lang="ru-RU" sz="900" dirty="0" smtClean="0"/>
              <a:t>-спектрометром при облучении литиевой мишени пучком протонов с энергией 1 МэВ: 1–3 – обратно отраженные протоны от атомов меди (1 – одиночные события, 2 – двойные, 3 – тройные), 4 – </a:t>
            </a:r>
            <a:r>
              <a:rPr lang="ru-RU" sz="900" dirty="0" smtClean="0">
                <a:sym typeface="Symbol" panose="05050102010706020507" pitchFamily="18" charset="2"/>
              </a:rPr>
              <a:t></a:t>
            </a:r>
            <a:r>
              <a:rPr lang="ru-RU" sz="900" dirty="0" smtClean="0"/>
              <a:t>-частицы в реакции </a:t>
            </a:r>
            <a:r>
              <a:rPr lang="ru-RU" sz="900" baseline="30000" dirty="0" smtClean="0"/>
              <a:t>7</a:t>
            </a:r>
            <a:r>
              <a:rPr lang="en-US" sz="900" dirty="0" smtClean="0"/>
              <a:t>Li</a:t>
            </a:r>
            <a:r>
              <a:rPr lang="ru-RU" sz="900" dirty="0" smtClean="0"/>
              <a:t>(</a:t>
            </a:r>
            <a:r>
              <a:rPr lang="en-US" sz="900" dirty="0" smtClean="0"/>
              <a:t>p</a:t>
            </a:r>
            <a:r>
              <a:rPr lang="ru-RU" sz="900" dirty="0" smtClean="0"/>
              <a:t>,</a:t>
            </a:r>
            <a:r>
              <a:rPr lang="en-US" sz="900" dirty="0" smtClean="0">
                <a:sym typeface="Symbol" panose="05050102010706020507" pitchFamily="18" charset="2"/>
              </a:rPr>
              <a:t></a:t>
            </a:r>
            <a:r>
              <a:rPr lang="ru-RU" sz="900" dirty="0" smtClean="0"/>
              <a:t>)</a:t>
            </a:r>
            <a:r>
              <a:rPr lang="ru-RU" sz="900" baseline="30000" dirty="0" smtClean="0"/>
              <a:t>4</a:t>
            </a:r>
            <a:r>
              <a:rPr lang="en-US" sz="900" dirty="0" smtClean="0"/>
              <a:t>He</a:t>
            </a:r>
            <a:r>
              <a:rPr lang="ru-RU" sz="900" dirty="0" smtClean="0"/>
              <a:t>, 5 – одновременная регистрация </a:t>
            </a:r>
            <a:r>
              <a:rPr lang="ru-RU" sz="900" dirty="0" smtClean="0">
                <a:sym typeface="Symbol" panose="05050102010706020507" pitchFamily="18" charset="2"/>
              </a:rPr>
              <a:t></a:t>
            </a:r>
            <a:r>
              <a:rPr lang="ru-RU" sz="900" dirty="0" smtClean="0"/>
              <a:t>-частицы и протона.</a:t>
            </a:r>
            <a:endParaRPr lang="en-US" sz="900" dirty="0"/>
          </a:p>
        </p:txBody>
      </p:sp>
      <p:pic>
        <p:nvPicPr>
          <p:cNvPr id="12" name="Рисунок 11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115" y="1636168"/>
            <a:ext cx="5194850" cy="1816324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615303" y="1451430"/>
            <a:ext cx="125066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i="1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</a:t>
            </a:r>
            <a:r>
              <a:rPr lang="ru-RU" sz="10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события, </a:t>
            </a:r>
            <a:r>
              <a:rPr lang="ru-RU" sz="10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отн</a:t>
            </a:r>
            <a:r>
              <a:rPr lang="ru-RU" sz="10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ед.</a:t>
            </a:r>
            <a:endParaRPr lang="ru-RU" sz="1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002564" y="3337001"/>
            <a:ext cx="529312" cy="2569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1000" i="1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10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ru-RU" sz="10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кэВ</a:t>
            </a:r>
            <a:endParaRPr lang="ru-RU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8166</TotalTime>
  <Words>470</Words>
  <Application>Microsoft Office PowerPoint</Application>
  <PresentationFormat>Широкоэкранный</PresentationFormat>
  <Paragraphs>19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10" baseType="lpstr">
      <vt:lpstr>Arial</vt:lpstr>
      <vt:lpstr>Calibri</vt:lpstr>
      <vt:lpstr>Calibri Light</vt:lpstr>
      <vt:lpstr>Open Sans</vt:lpstr>
      <vt:lpstr>Symbol</vt:lpstr>
      <vt:lpstr>Times New Roman</vt:lpstr>
      <vt:lpstr>Verdana</vt:lpstr>
      <vt:lpstr>Wingdings</vt:lpstr>
      <vt:lpstr>1_Тема Office</vt:lpstr>
      <vt:lpstr>ИЗМЕРЕНИЕ СЕЧЕНИЯ ЯДЕРНЫХ РЕАКЦИЙ ДЛЯ БОР-НЕЙТРОНОЗАХВАТНОЙ ТЕРАПИИ ЗЛОКАЧЕСТВЕННЫХ ОПУХОЛЕЙ И БЕЗНЕЙТРОННОЙ ТЕРМОЯДЕРНОЙ ЭНЕРГЕТИКИ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BINP User</cp:lastModifiedBy>
  <cp:revision>663</cp:revision>
  <cp:lastPrinted>2020-01-14T01:52:00Z</cp:lastPrinted>
  <dcterms:created xsi:type="dcterms:W3CDTF">2019-05-20T10:35:54Z</dcterms:created>
  <dcterms:modified xsi:type="dcterms:W3CDTF">2024-11-21T05:49:15Z</dcterms:modified>
</cp:coreProperties>
</file>