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62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6.gif"/><Relationship Id="rId4" Type="http://schemas.openxmlformats.org/officeDocument/2006/relationships/image" Target="../media/image5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852377" y="101702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13822" y="1690552"/>
            <a:ext cx="3959771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В.П. 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Дружинин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, </a:t>
            </a:r>
            <a:r>
              <a:rPr kumimoji="0" lang="en-US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коллаборация</a:t>
            </a:r>
            <a:r>
              <a:rPr kumimoji="0" lang="ru-RU" sz="1400" b="1" i="1" u="none" strike="noStrike" kern="1200" cap="none" spc="0" normalizeH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СНД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380572" y="5581287"/>
                <a:ext cx="5093021" cy="577079"/>
              </a:xfrm>
              <a:prstGeom prst="rect">
                <a:avLst/>
              </a:prstGeom>
            </p:spPr>
            <p:txBody>
              <a:bodyPr wrap="square" lIns="91438" tIns="45719" rIns="91438" bIns="45719">
                <a:spAutoFit/>
              </a:bodyPr>
              <a:lstStyle>
                <a:defPPr>
                  <a:defRPr lang="ru-RU"/>
                </a:defPPr>
                <a:lvl1pPr marL="171450" lvl="0" indent="-171450">
                  <a:buClr>
                    <a:schemeClr val="accent6">
                      <a:lumMod val="75000"/>
                    </a:schemeClr>
                  </a:buClr>
                  <a:buFont typeface="Wingdings" panose="05000000000000000000" pitchFamily="2" charset="2"/>
                  <a:buChar char="ü"/>
                  <a:defRPr sz="900" i="1"/>
                </a:lvl1pPr>
              </a:lstStyle>
              <a:p>
                <a:pPr marL="0" lvl="0" indent="0" algn="just">
                  <a:buClr>
                    <a:srgbClr val="70AD47">
                      <a:lumMod val="75000"/>
                    </a:srgbClr>
                  </a:buClr>
                  <a:buNone/>
                  <a:defRPr/>
                </a:pPr>
                <a:r>
                  <a:rPr kumimoji="0" lang="ru-RU" sz="105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16347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Публикаци</a:t>
                </a:r>
                <a:r>
                  <a:rPr lang="ru-RU" sz="1050" b="1" i="0" dirty="0">
                    <a:solidFill>
                      <a:srgbClr val="163470"/>
                    </a:solidFill>
                    <a:latin typeface="Calibri"/>
                  </a:rPr>
                  <a:t>я</a:t>
                </a:r>
                <a:r>
                  <a:rPr kumimoji="0" lang="ru-RU" sz="105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6347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:</a:t>
                </a:r>
                <a:r>
                  <a:rPr kumimoji="0" lang="en-US" sz="105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6347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lang="en-US" sz="1050" dirty="0"/>
                  <a:t>M</a:t>
                </a:r>
                <a:r>
                  <a:rPr lang="ru-RU" sz="1050" dirty="0"/>
                  <a:t>. </a:t>
                </a:r>
                <a:r>
                  <a:rPr lang="en-US" sz="1050" dirty="0"/>
                  <a:t>N</a:t>
                </a:r>
                <a:r>
                  <a:rPr lang="ru-RU" sz="1050" dirty="0"/>
                  <a:t>. </a:t>
                </a:r>
                <a:r>
                  <a:rPr lang="en-US" sz="1050" dirty="0" err="1"/>
                  <a:t>Achasov</a:t>
                </a:r>
                <a:r>
                  <a:rPr lang="en-US" sz="1050" dirty="0"/>
                  <a:t> et al</a:t>
                </a:r>
                <a:r>
                  <a:rPr lang="ru-RU" sz="1050" dirty="0"/>
                  <a:t>. </a:t>
                </a:r>
                <a:r>
                  <a:rPr lang="en-US" sz="1050" dirty="0"/>
                  <a:t>(SND Collaboration) Measurement of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05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05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05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05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05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05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en-US" sz="1050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ru-RU" sz="10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05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sz="105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sSub>
                      <m:sSubPr>
                        <m:ctrlPr>
                          <a:rPr lang="ru-RU" sz="10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05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sz="105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sz="1050" dirty="0"/>
                  <a:t> cross section near the </a:t>
                </a:r>
                <a14:m>
                  <m:oMath xmlns:m="http://schemas.openxmlformats.org/officeDocument/2006/math">
                    <m:r>
                      <a:rPr lang="en-US" sz="105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sz="1050">
                        <a:latin typeface="Cambria Math" panose="02040503050406030204" pitchFamily="18" charset="0"/>
                      </a:rPr>
                      <m:t>(1020)</m:t>
                    </m:r>
                  </m:oMath>
                </a14:m>
                <a:r>
                  <a:rPr lang="en-US" sz="1050" dirty="0"/>
                  <a:t> resonance with the SND detector // </a:t>
                </a:r>
                <a:r>
                  <a:rPr lang="en-US" sz="1050" dirty="0">
                    <a:solidFill>
                      <a:srgbClr val="0070C0"/>
                    </a:solidFill>
                  </a:rPr>
                  <a:t>Phys. Rev</a:t>
                </a:r>
                <a:r>
                  <a:rPr lang="ru-RU" sz="1050" dirty="0">
                    <a:solidFill>
                      <a:srgbClr val="0070C0"/>
                    </a:solidFill>
                  </a:rPr>
                  <a:t>. </a:t>
                </a:r>
                <a:r>
                  <a:rPr lang="en-US" sz="1050" dirty="0">
                    <a:solidFill>
                      <a:srgbClr val="0070C0"/>
                    </a:solidFill>
                  </a:rPr>
                  <a:t>D</a:t>
                </a:r>
                <a:r>
                  <a:rPr lang="ru-RU" sz="1050" dirty="0">
                    <a:solidFill>
                      <a:srgbClr val="0070C0"/>
                    </a:solidFill>
                  </a:rPr>
                  <a:t> 110, 072001 (2024)</a:t>
                </a:r>
                <a:r>
                  <a:rPr lang="ru-RU" sz="1050" dirty="0"/>
                  <a:t>, </a:t>
                </a:r>
                <a:r>
                  <a:rPr lang="en-US" sz="1050" dirty="0">
                    <a:solidFill>
                      <a:srgbClr val="C00000"/>
                    </a:solidFill>
                  </a:rPr>
                  <a:t>DOI</a:t>
                </a:r>
                <a:r>
                  <a:rPr lang="ru-RU" sz="1050" dirty="0">
                    <a:solidFill>
                      <a:srgbClr val="C00000"/>
                    </a:solidFill>
                  </a:rPr>
                  <a:t>:10.1103/</a:t>
                </a:r>
                <a:r>
                  <a:rPr lang="en-US" sz="1050" dirty="0" err="1">
                    <a:solidFill>
                      <a:srgbClr val="C00000"/>
                    </a:solidFill>
                  </a:rPr>
                  <a:t>PhysRevD</a:t>
                </a:r>
                <a:r>
                  <a:rPr lang="ru-RU" sz="1050" dirty="0" smtClean="0">
                    <a:solidFill>
                      <a:srgbClr val="C00000"/>
                    </a:solidFill>
                  </a:rPr>
                  <a:t>.110.072001</a:t>
                </a:r>
                <a:endParaRPr kumimoji="0" lang="ru-RU" sz="105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0572" y="5581287"/>
                <a:ext cx="5093021" cy="577079"/>
              </a:xfrm>
              <a:prstGeom prst="rect">
                <a:avLst/>
              </a:prstGeom>
              <a:blipFill rotWithShape="0">
                <a:blip r:embed="rId2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316627" y="1938664"/>
                <a:ext cx="7537622" cy="3754524"/>
              </a:xfrm>
              <a:prstGeom prst="rect">
                <a:avLst/>
              </a:prstGeom>
              <a:noFill/>
            </p:spPr>
            <p:txBody>
              <a:bodyPr vert="horz" lIns="91438" tIns="45719" rIns="91438" bIns="45719" rtlCol="0" anchor="ctr">
                <a:noAutofit/>
              </a:bodyPr>
              <a:lstStyle>
                <a:defPPr>
                  <a:defRPr lang="ru-RU"/>
                </a:defPPr>
                <a:lvl1pPr marL="171450" lvl="0" indent="-171450" algn="just">
                  <a:spcBef>
                    <a:spcPts val="600"/>
                  </a:spcBef>
                  <a:buClr>
                    <a:schemeClr val="accent6">
                      <a:lumMod val="75000"/>
                    </a:schemeClr>
                  </a:buClr>
                  <a:buFont typeface="Wingdings" panose="05000000000000000000" pitchFamily="2" charset="2"/>
                  <a:buChar char="§"/>
                  <a:defRPr sz="1300">
                    <a:solidFill>
                      <a:schemeClr val="accent6"/>
                    </a:solidFill>
                    <a:latin typeface="+mj-lt"/>
                  </a:defRPr>
                </a:lvl1pPr>
              </a:lstStyle>
              <a:p>
                <a:pPr marL="0" indent="0">
                  <a:buNone/>
                </a:pP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В эксперименте 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с детектором СНД на коллайдере ВЭПП-2000 выполнено прецизионное измерение сечения процесса</a:t>
                </a:r>
                <a:r>
                  <a:rPr lang="ru-RU" sz="1600" b="1" i="1" dirty="0">
                    <a:solidFill>
                      <a:srgbClr val="18397A"/>
                    </a:solidFill>
                    <a:latin typeface="+mn-lt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𝒆</m:t>
                        </m:r>
                      </m:e>
                      <m:sup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𝒆</m:t>
                        </m:r>
                      </m:e>
                      <m:sup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−</m:t>
                        </m:r>
                      </m:sup>
                    </m:sSup>
                    <m:r>
                      <a:rPr lang="ru-RU" sz="1600" b="1" i="1">
                        <a:solidFill>
                          <a:srgbClr val="18397A"/>
                        </a:solidFill>
                        <a:latin typeface="+mn-lt"/>
                      </a:rPr>
                      <m:t>→</m:t>
                    </m:r>
                    <m:sSub>
                      <m:sSub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𝑲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𝑺</m:t>
                        </m:r>
                      </m:sub>
                    </m:sSub>
                    <m:sSub>
                      <m:sSub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𝑲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𝑳</m:t>
                        </m:r>
                      </m:sub>
                    </m:sSub>
                  </m:oMath>
                </a14:m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 в области энергии от 1000 до 1050 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МэВ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. Это самое точное на сегодняшний день измерение. 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С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истематическая 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ошибка 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в 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максимуме резонанса составляет 0.9%. 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По 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сравнению с наилучшим предыдущим измерением 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точность 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улучшена в два раза. При аппроксимации энергетической зависимости сечения в модели векторной доминантности 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были 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получены масса, ширина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18397A"/>
                        </a:solidFill>
                        <a:latin typeface="+mn-lt"/>
                      </a:rPr>
                      <m:t>𝝓</m:t>
                    </m:r>
                  </m:oMath>
                </a14:m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-мезона и самое точное значение произведения вероятностей распада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rgbClr val="18397A"/>
                        </a:solidFill>
                        <a:latin typeface="+mn-lt"/>
                      </a:rPr>
                      <m:t>𝑩</m:t>
                    </m:r>
                    <m:d>
                      <m:d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dPr>
                      <m:e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𝝓</m:t>
                        </m:r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→</m:t>
                        </m:r>
                        <m:sSup>
                          <m:sSupPr>
                            <m:ctrlPr>
                              <a:rPr lang="ru-RU" sz="1600" b="1" i="1">
                                <a:solidFill>
                                  <a:srgbClr val="18397A"/>
                                </a:solidFill>
                                <a:latin typeface="+mn-lt"/>
                              </a:rPr>
                            </m:ctrlPr>
                          </m:sSupPr>
                          <m:e>
                            <m:r>
                              <a:rPr lang="ru-RU" sz="1600" b="1" i="1">
                                <a:solidFill>
                                  <a:srgbClr val="18397A"/>
                                </a:solidFill>
                                <a:latin typeface="+mn-lt"/>
                              </a:rPr>
                              <m:t>𝒆</m:t>
                            </m:r>
                          </m:e>
                          <m:sup>
                            <m:r>
                              <a:rPr lang="ru-RU" sz="1600" b="1" i="1">
                                <a:solidFill>
                                  <a:srgbClr val="18397A"/>
                                </a:solidFill>
                                <a:latin typeface="+mn-lt"/>
                              </a:rPr>
                              <m:t>+</m:t>
                            </m:r>
                          </m:sup>
                        </m:sSup>
                        <m:sSup>
                          <m:sSupPr>
                            <m:ctrlPr>
                              <a:rPr lang="ru-RU" sz="1600" b="1" i="1">
                                <a:solidFill>
                                  <a:srgbClr val="18397A"/>
                                </a:solidFill>
                                <a:latin typeface="+mn-lt"/>
                              </a:rPr>
                            </m:ctrlPr>
                          </m:sSupPr>
                          <m:e>
                            <m:r>
                              <a:rPr lang="ru-RU" sz="1600" b="1" i="1">
                                <a:solidFill>
                                  <a:srgbClr val="18397A"/>
                                </a:solidFill>
                                <a:latin typeface="+mn-lt"/>
                              </a:rPr>
                              <m:t>𝒆</m:t>
                            </m:r>
                          </m:e>
                          <m:sup>
                            <m:r>
                              <a:rPr lang="ru-RU" sz="1600" b="1" i="1">
                                <a:solidFill>
                                  <a:srgbClr val="18397A"/>
                                </a:solidFill>
                                <a:latin typeface="+mn-lt"/>
                              </a:rPr>
                              <m:t>−</m:t>
                            </m:r>
                          </m:sup>
                        </m:sSup>
                      </m:e>
                    </m:d>
                    <m:r>
                      <a:rPr lang="ru-RU" sz="1600" b="1" i="1">
                        <a:solidFill>
                          <a:srgbClr val="18397A"/>
                        </a:solidFill>
                        <a:latin typeface="+mn-lt"/>
                      </a:rPr>
                      <m:t>𝑩</m:t>
                    </m:r>
                    <m:r>
                      <a:rPr lang="ru-RU" sz="1600" b="1" i="1">
                        <a:solidFill>
                          <a:srgbClr val="18397A"/>
                        </a:solidFill>
                        <a:latin typeface="+mn-lt"/>
                      </a:rPr>
                      <m:t>(</m:t>
                    </m:r>
                    <m:r>
                      <a:rPr lang="ru-RU" sz="1600" b="1" i="1">
                        <a:solidFill>
                          <a:srgbClr val="18397A"/>
                        </a:solidFill>
                        <a:latin typeface="+mn-lt"/>
                      </a:rPr>
                      <m:t>𝝓</m:t>
                    </m:r>
                    <m:r>
                      <a:rPr lang="ru-RU" sz="1600" b="1" i="1">
                        <a:solidFill>
                          <a:srgbClr val="18397A"/>
                        </a:solidFill>
                        <a:latin typeface="+mn-lt"/>
                      </a:rPr>
                      <m:t>→</m:t>
                    </m:r>
                    <m:sSub>
                      <m:sSub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𝑲</m:t>
                        </m:r>
                      </m:e>
                      <m:sub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𝑺</m:t>
                        </m:r>
                      </m:sub>
                    </m:sSub>
                    <m:sSub>
                      <m:sSub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𝑲</m:t>
                        </m:r>
                      </m:e>
                      <m:sub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𝑳</m:t>
                        </m:r>
                      </m:sub>
                    </m:sSub>
                    <m:r>
                      <a:rPr lang="ru-RU" sz="1600" b="1" i="1">
                        <a:solidFill>
                          <a:srgbClr val="18397A"/>
                        </a:solidFill>
                        <a:latin typeface="+mn-lt"/>
                      </a:rPr>
                      <m:t>)</m:t>
                    </m:r>
                  </m:oMath>
                </a14:m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. </a:t>
                </a:r>
                <a:endParaRPr lang="ru-RU" sz="1600" b="1" dirty="0" smtClean="0">
                  <a:solidFill>
                    <a:srgbClr val="18397A"/>
                  </a:solidFill>
                  <a:latin typeface="+mn-lt"/>
                </a:endParaRPr>
              </a:p>
              <a:p>
                <a:pPr marL="0" indent="0">
                  <a:buNone/>
                </a:pP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Вблизи 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порога реакции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𝒆</m:t>
                        </m:r>
                      </m:e>
                      <m:sup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𝒆</m:t>
                        </m:r>
                      </m:e>
                      <m:sup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−</m:t>
                        </m:r>
                      </m:sup>
                    </m:sSup>
                    <m:r>
                      <a:rPr lang="ru-RU" sz="1600" b="1" i="1">
                        <a:solidFill>
                          <a:srgbClr val="18397A"/>
                        </a:solidFill>
                        <a:latin typeface="+mn-lt"/>
                      </a:rPr>
                      <m:t>→</m:t>
                    </m:r>
                    <m:sSub>
                      <m:sSub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𝑲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𝑺</m:t>
                        </m:r>
                      </m:sub>
                    </m:sSub>
                    <m:sSub>
                      <m:sSub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𝑲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𝑳</m:t>
                        </m:r>
                      </m:sub>
                    </m:sSub>
                  </m:oMath>
                </a14:m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 ожидается 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значимое увеличения сечения из-за взаимодействия в конечном состоянии (ВКС). Модель 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с 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учетом ВКС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 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лучше воспроизводит измеренную энергетическую зависимость сечения. Значимость эффекта ВКС 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в нашем измерении процесса</a:t>
                </a:r>
                <a:r>
                  <a:rPr lang="ru-RU" sz="1600" b="1" i="1" dirty="0" smtClean="0">
                    <a:solidFill>
                      <a:srgbClr val="18397A"/>
                    </a:solidFill>
                    <a:latin typeface="+mn-lt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𝒆</m:t>
                        </m:r>
                      </m:e>
                      <m:sup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𝒆</m:t>
                        </m:r>
                      </m:e>
                      <m:sup>
                        <m: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−</m:t>
                        </m:r>
                      </m:sup>
                    </m:sSup>
                    <m:r>
                      <a:rPr lang="ru-RU" sz="1600" b="1" i="1">
                        <a:solidFill>
                          <a:srgbClr val="18397A"/>
                        </a:solidFill>
                        <a:latin typeface="+mn-lt"/>
                      </a:rPr>
                      <m:t>→</m:t>
                    </m:r>
                    <m:sSub>
                      <m:sSub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𝑲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𝑺</m:t>
                        </m:r>
                      </m:sub>
                    </m:sSub>
                    <m:sSub>
                      <m:sSubPr>
                        <m:ctrlPr>
                          <a:rPr lang="ru-RU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𝑲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18397A"/>
                            </a:solidFill>
                            <a:latin typeface="+mn-lt"/>
                          </a:rPr>
                          <m:t>𝑳</m:t>
                        </m:r>
                      </m:sub>
                    </m:sSub>
                    <m:r>
                      <a:rPr lang="ru-RU" sz="1600" b="1" i="0" smtClean="0">
                        <a:solidFill>
                          <a:srgbClr val="18397A"/>
                        </a:solidFill>
                        <a:latin typeface="+mn-lt"/>
                      </a:rPr>
                      <m:t> </m:t>
                    </m:r>
                  </m:oMath>
                </a14:m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составляет 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3.2 стандартных отклонения. 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Р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аннее этот эффект экспериментально 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не </a:t>
                </a:r>
                <a:r>
                  <a:rPr lang="ru-RU" sz="1600" b="1" dirty="0" smtClean="0">
                    <a:solidFill>
                      <a:srgbClr val="18397A"/>
                    </a:solidFill>
                    <a:latin typeface="+mn-lt"/>
                  </a:rPr>
                  <a:t>наблюдался</a:t>
                </a:r>
                <a:r>
                  <a:rPr lang="ru-RU" sz="1600" b="1" dirty="0">
                    <a:solidFill>
                      <a:srgbClr val="18397A"/>
                    </a:solidFill>
                    <a:latin typeface="+mn-lt"/>
                  </a:rPr>
                  <a:t>.</a:t>
                </a:r>
                <a:endParaRPr lang="en-US" sz="1600" b="1" dirty="0">
                  <a:solidFill>
                    <a:srgbClr val="18397A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6627" y="1938664"/>
                <a:ext cx="7537622" cy="3754524"/>
              </a:xfrm>
              <a:prstGeom prst="rect">
                <a:avLst/>
              </a:prstGeom>
              <a:blipFill rotWithShape="0">
                <a:blip r:embed="rId3"/>
                <a:stretch>
                  <a:fillRect l="-404" r="-4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Заголовок 1"/>
              <p:cNvSpPr>
                <a:spLocks noGrp="1"/>
              </p:cNvSpPr>
              <p:nvPr>
                <p:ph type="title" idx="4294967295"/>
              </p:nvPr>
            </p:nvSpPr>
            <p:spPr>
              <a:xfrm>
                <a:off x="1130301" y="1171094"/>
                <a:ext cx="9931400" cy="590931"/>
              </a:xfr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800" b="1" dirty="0" smtClean="0">
                    <a:solidFill>
                      <a:srgbClr val="002060"/>
                    </a:solidFill>
                    <a:latin typeface="+mn-lt"/>
                  </a:rPr>
                  <a:t>ПРЕЦЕЗИОННОЕ </a:t>
                </a:r>
                <a:r>
                  <a:rPr lang="ru-RU" sz="1800" b="1" dirty="0">
                    <a:solidFill>
                      <a:srgbClr val="002060"/>
                    </a:solidFill>
                    <a:latin typeface="+mn-lt"/>
                  </a:rPr>
                  <a:t>ИЗМЕРЕНИЕ СЕЧЕНИЯ ПРОЦЕССА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  <m:t>𝒆</m:t>
                        </m:r>
                      </m:e>
                      <m:sup>
                        <m:r>
                          <a:rPr lang="ru-RU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  <m:t>𝒆</m:t>
                        </m:r>
                      </m:e>
                      <m:sup>
                        <m:r>
                          <a:rPr lang="ru-RU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  <m:t>−</m:t>
                        </m:r>
                      </m:sup>
                    </m:sSup>
                    <m:r>
                      <a:rPr lang="ru-RU" sz="1800" b="1" i="1">
                        <a:solidFill>
                          <a:srgbClr val="002060"/>
                        </a:solidFill>
                        <a:latin typeface="+mn-lt"/>
                      </a:rPr>
                      <m:t>→</m:t>
                    </m:r>
                    <m:sSub>
                      <m:sSub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  <m:t>𝑲</m:t>
                        </m:r>
                      </m:e>
                      <m:sub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  <m:t>𝑺</m:t>
                        </m:r>
                      </m:sub>
                    </m:sSub>
                    <m:sSub>
                      <m:sSubPr>
                        <m:ctrlPr>
                          <a:rPr lang="ru-RU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  <m:t>𝑲</m:t>
                        </m:r>
                      </m:e>
                      <m:sub>
                        <m:r>
                          <a:rPr lang="en-US" sz="1800" b="1" i="1">
                            <a:solidFill>
                              <a:srgbClr val="002060"/>
                            </a:solidFill>
                            <a:latin typeface="+mn-lt"/>
                          </a:rPr>
                          <m:t>𝑳</m:t>
                        </m:r>
                      </m:sub>
                    </m:sSub>
                  </m:oMath>
                </a14:m>
                <a:r>
                  <a:rPr lang="ru-RU" sz="1800" b="1" dirty="0">
                    <a:solidFill>
                      <a:srgbClr val="002060"/>
                    </a:solidFill>
                    <a:latin typeface="+mn-lt"/>
                  </a:rPr>
                  <a:t> ВБЛИЗИ РЕЗОНАНСА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rgbClr val="002060"/>
                        </a:solidFill>
                        <a:latin typeface="+mn-lt"/>
                      </a:rPr>
                      <m:t>𝝓</m:t>
                    </m:r>
                    <m:r>
                      <a:rPr lang="ru-RU" sz="1800" b="1" i="1">
                        <a:solidFill>
                          <a:srgbClr val="002060"/>
                        </a:solidFill>
                        <a:latin typeface="+mn-lt"/>
                      </a:rPr>
                      <m:t>(</m:t>
                    </m:r>
                    <m:r>
                      <a:rPr lang="en-US" sz="1800" b="1" i="1">
                        <a:solidFill>
                          <a:srgbClr val="002060"/>
                        </a:solidFill>
                        <a:latin typeface="+mn-lt"/>
                      </a:rPr>
                      <m:t>𝟏𝟎𝟐𝟎</m:t>
                    </m:r>
                    <m:r>
                      <a:rPr lang="ru-RU" sz="1800" b="1" i="1">
                        <a:solidFill>
                          <a:srgbClr val="002060"/>
                        </a:solidFill>
                        <a:latin typeface="+mn-lt"/>
                      </a:rPr>
                      <m:t>)</m:t>
                    </m:r>
                  </m:oMath>
                </a14:m>
                <a:r>
                  <a:rPr lang="ru-RU" sz="1800" b="1" dirty="0">
                    <a:solidFill>
                      <a:srgbClr val="002060"/>
                    </a:solidFill>
                    <a:latin typeface="+mn-lt"/>
                  </a:rPr>
                  <a:t/>
                </a:r>
                <a:br>
                  <a:rPr lang="ru-RU" sz="1800" b="1" dirty="0">
                    <a:solidFill>
                      <a:srgbClr val="002060"/>
                    </a:solidFill>
                    <a:latin typeface="+mn-lt"/>
                  </a:rPr>
                </a:br>
                <a:endParaRPr lang="ru-RU" sz="1800" b="1" dirty="0">
                  <a:solidFill>
                    <a:srgbClr val="002060"/>
                  </a:solidFill>
                  <a:latin typeface="+mn-lt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9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 idx="4294967295"/>
              </p:nvPr>
            </p:nvSpPr>
            <p:spPr>
              <a:xfrm>
                <a:off x="1130301" y="1171094"/>
                <a:ext cx="9931400" cy="590931"/>
              </a:xfrm>
              <a:blipFill rotWithShape="0">
                <a:blip r:embed="rId4"/>
                <a:stretch>
                  <a:fillRect t="-9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075FD35A-9CBF-4DB4-B5E8-D3708B9B2B41}"/>
                  </a:ext>
                </a:extLst>
              </p:cNvPr>
              <p:cNvSpPr/>
              <p:nvPr/>
            </p:nvSpPr>
            <p:spPr>
              <a:xfrm>
                <a:off x="753527" y="3669673"/>
                <a:ext cx="316768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900" dirty="0"/>
                  <a:t>И</a:t>
                </a:r>
                <a:r>
                  <a:rPr lang="ru-RU" sz="900" dirty="0" smtClean="0"/>
                  <a:t>змеренное </a:t>
                </a:r>
                <a:r>
                  <a:rPr lang="ru-RU" sz="900" dirty="0"/>
                  <a:t>сечение процесса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9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ru-RU" sz="90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9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ru-RU" sz="900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ru-RU" sz="900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ru-RU" sz="9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S</m:t>
                        </m:r>
                      </m:sub>
                    </m:sSub>
                    <m:sSub>
                      <m:sSubPr>
                        <m:ctrlPr>
                          <a:rPr lang="ru-RU" sz="9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L</m:t>
                        </m:r>
                      </m:sub>
                    </m:sSub>
                  </m:oMath>
                </a14:m>
                <a:r>
                  <a:rPr lang="ru-RU" sz="900" dirty="0"/>
                  <a:t> и результат его аппроксимации в </a:t>
                </a:r>
                <a:r>
                  <a:rPr lang="ru-RU" sz="900" dirty="0" smtClean="0"/>
                  <a:t>модели векторной доминантности</a:t>
                </a:r>
                <a:endParaRPr lang="en-US" sz="9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075FD35A-9CBF-4DB4-B5E8-D3708B9B2B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527" y="3669673"/>
                <a:ext cx="3167684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Рисунок 13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5" b="7404"/>
          <a:stretch/>
        </p:blipFill>
        <p:spPr>
          <a:xfrm>
            <a:off x="873211" y="1466651"/>
            <a:ext cx="2515185" cy="2203022"/>
          </a:xfrm>
          <a:prstGeom prst="rect">
            <a:avLst/>
          </a:prstGeom>
        </p:spPr>
      </p:pic>
      <p:pic>
        <p:nvPicPr>
          <p:cNvPr id="15" name="Рисунок 14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7" b="6061"/>
          <a:stretch/>
        </p:blipFill>
        <p:spPr>
          <a:xfrm>
            <a:off x="664251" y="4039005"/>
            <a:ext cx="3205057" cy="207347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1064BFBE-718E-4752-A019-5CA02D421BB5}"/>
                  </a:ext>
                </a:extLst>
              </p:cNvPr>
              <p:cNvSpPr/>
              <p:nvPr/>
            </p:nvSpPr>
            <p:spPr>
              <a:xfrm>
                <a:off x="538208" y="6073170"/>
                <a:ext cx="345714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900" dirty="0"/>
                  <a:t>О</a:t>
                </a:r>
                <a:r>
                  <a:rPr lang="ru-RU" sz="900" dirty="0" smtClean="0"/>
                  <a:t>тношение </a:t>
                </a:r>
                <a:r>
                  <a:rPr lang="ru-RU" sz="900" dirty="0"/>
                  <a:t>измеренного сечения процесса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9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ru-RU" sz="90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9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ru-RU" sz="900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ru-RU" sz="900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ru-RU" sz="9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S</m:t>
                        </m:r>
                      </m:sub>
                    </m:sSub>
                    <m:sSub>
                      <m:sSubPr>
                        <m:ctrlPr>
                          <a:rPr lang="ru-RU" sz="9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900">
                            <a:latin typeface="Cambria Math" panose="02040503050406030204" pitchFamily="18" charset="0"/>
                          </a:rPr>
                          <m:t>L</m:t>
                        </m:r>
                      </m:sub>
                    </m:sSub>
                  </m:oMath>
                </a14:m>
                <a:r>
                  <a:rPr lang="ru-RU" sz="900" dirty="0" smtClean="0"/>
                  <a:t> к </a:t>
                </a:r>
                <a:r>
                  <a:rPr lang="ru-RU" sz="900" dirty="0"/>
                  <a:t>результату аппроксимации </a:t>
                </a:r>
                <a:r>
                  <a:rPr lang="ru-RU" sz="900" dirty="0" smtClean="0"/>
                  <a:t>с </a:t>
                </a:r>
                <a:r>
                  <a:rPr lang="ru-RU" sz="900" dirty="0"/>
                  <a:t>учетом взаимодействия в конечном состоянии. Точечная кривая показывает результат аппроксимации </a:t>
                </a:r>
                <a:r>
                  <a:rPr lang="ru-RU" sz="900" dirty="0" smtClean="0"/>
                  <a:t>без учета взаимодействия </a:t>
                </a:r>
                <a:r>
                  <a:rPr lang="ru-RU" sz="900" dirty="0"/>
                  <a:t>в конечном </a:t>
                </a:r>
                <a:r>
                  <a:rPr lang="ru-RU" sz="900" dirty="0" smtClean="0"/>
                  <a:t>состоянии.</a:t>
                </a:r>
                <a:endParaRPr lang="en-US" sz="9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1064BFBE-718E-4752-A019-5CA02D421B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208" y="6073170"/>
                <a:ext cx="3457144" cy="646331"/>
              </a:xfrm>
              <a:prstGeom prst="rect">
                <a:avLst/>
              </a:prstGeom>
              <a:blipFill rotWithShape="0">
                <a:blip r:embed="rId14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8198</TotalTime>
  <Words>63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Open Sans</vt:lpstr>
      <vt:lpstr>Verdana</vt:lpstr>
      <vt:lpstr>Wingdings</vt:lpstr>
      <vt:lpstr>1_Тема Office</vt:lpstr>
      <vt:lpstr>ПРЕЦЕЗИОННОЕ ИЗМЕРЕНИЕ СЕЧЕНИЯ ПРОЦЕССА  e^+ e^-→K_S K_L ВБЛИЗИ РЕЗОНАНСА ϕ(1020)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666</cp:revision>
  <cp:lastPrinted>2020-01-14T01:52:00Z</cp:lastPrinted>
  <dcterms:created xsi:type="dcterms:W3CDTF">2019-05-20T10:35:54Z</dcterms:created>
  <dcterms:modified xsi:type="dcterms:W3CDTF">2024-11-26T04:45:56Z</dcterms:modified>
</cp:coreProperties>
</file>