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8397A"/>
    <a:srgbClr val="163470"/>
    <a:srgbClr val="455472"/>
    <a:srgbClr val="FF3300"/>
    <a:srgbClr val="F43F06"/>
    <a:srgbClr val="00CC00"/>
    <a:srgbClr val="ECE890"/>
    <a:srgbClr val="B5C9F1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635204" y="6207316"/>
            <a:ext cx="6703060" cy="365125"/>
          </a:xfrm>
        </p:spPr>
        <p:txBody>
          <a:bodyPr/>
          <a:lstStyle/>
          <a:p>
            <a:r>
              <a:rPr lang="ru-RU" sz="1400" b="1" dirty="0">
                <a:solidFill>
                  <a:schemeClr val="tx1"/>
                </a:solidFill>
              </a:rPr>
              <a:t>ПФНИ 1.3.3.1</a:t>
            </a:r>
            <a:r>
              <a:rPr lang="ru-RU" sz="1400" dirty="0">
                <a:solidFill>
                  <a:schemeClr val="tx1"/>
                </a:solidFill>
              </a:rPr>
              <a:t>. (Физика элементарных частиц и фундаментальных взаимодействий).</a:t>
            </a:r>
          </a:p>
          <a:p>
            <a:r>
              <a:rPr lang="ru-RU" sz="1400" dirty="0">
                <a:solidFill>
                  <a:schemeClr val="tx1"/>
                </a:solidFill>
              </a:rPr>
              <a:t>Данная работа поддерживается грантом </a:t>
            </a:r>
            <a:r>
              <a:rPr lang="ru-RU" sz="1400" b="1" dirty="0">
                <a:solidFill>
                  <a:schemeClr val="tx1"/>
                </a:solidFill>
              </a:rPr>
              <a:t>РНФ  </a:t>
            </a:r>
            <a:r>
              <a:rPr lang="en-US" sz="1400" b="1" dirty="0">
                <a:solidFill>
                  <a:schemeClr val="tx1"/>
                </a:solidFill>
              </a:rPr>
              <a:t>N</a:t>
            </a:r>
            <a:r>
              <a:rPr lang="ru-RU" sz="1400" b="1" dirty="0">
                <a:solidFill>
                  <a:schemeClr val="tx1"/>
                </a:solidFill>
              </a:rPr>
              <a:t> 23-22-00011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64904" y="13784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7424" y="1466307"/>
            <a:ext cx="4180840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М.Н. 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Ачасов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и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др.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5556" y="5427159"/>
            <a:ext cx="6703060" cy="67710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dirty="0"/>
              <a:t> </a:t>
            </a:r>
            <a:r>
              <a:rPr lang="ru-RU" sz="1400" b="1" dirty="0">
                <a:solidFill>
                  <a:srgbClr val="1B4089"/>
                </a:solidFill>
              </a:rPr>
              <a:t>Публикация:</a:t>
            </a:r>
            <a:r>
              <a:rPr lang="ru-RU" sz="1200" dirty="0"/>
              <a:t> М.Н. </a:t>
            </a:r>
            <a:r>
              <a:rPr lang="ru-RU" sz="1200" dirty="0" err="1"/>
              <a:t>Ачасов</a:t>
            </a:r>
            <a:r>
              <a:rPr lang="ru-RU" sz="1200" dirty="0"/>
              <a:t>, А.Ю. </a:t>
            </a:r>
            <a:r>
              <a:rPr lang="ru-RU" sz="1200" dirty="0" err="1"/>
              <a:t>Барняков</a:t>
            </a:r>
            <a:r>
              <a:rPr lang="ru-RU" sz="1200" dirty="0"/>
              <a:t> </a:t>
            </a:r>
            <a:r>
              <a:rPr lang="ru-RU" sz="1200" dirty="0" smtClean="0"/>
              <a:t>и </a:t>
            </a:r>
            <a:r>
              <a:rPr lang="ru-RU" sz="1200" dirty="0" err="1"/>
              <a:t>лругие</a:t>
            </a:r>
            <a:r>
              <a:rPr lang="ru-RU" sz="1200" dirty="0"/>
              <a:t> (36 </a:t>
            </a:r>
            <a:r>
              <a:rPr lang="ru-RU" sz="1200" dirty="0" smtClean="0"/>
              <a:t>авторов),(</a:t>
            </a:r>
            <a:r>
              <a:rPr lang="ru-RU" sz="1200" dirty="0" err="1"/>
              <a:t>коллаборация</a:t>
            </a:r>
            <a:r>
              <a:rPr lang="ru-RU" sz="1200" dirty="0"/>
              <a:t> СНД), Сечение процесса </a:t>
            </a:r>
            <a:r>
              <a:rPr lang="en-US" sz="1200" dirty="0"/>
              <a:t>e</a:t>
            </a:r>
            <a:r>
              <a:rPr lang="ru-RU" sz="1200" dirty="0"/>
              <a:t>+</a:t>
            </a:r>
            <a:r>
              <a:rPr lang="en-US" sz="1200" dirty="0"/>
              <a:t>e</a:t>
            </a:r>
            <a:r>
              <a:rPr lang="ru-RU" sz="1200" dirty="0"/>
              <a:t>-&gt;</a:t>
            </a:r>
            <a:r>
              <a:rPr lang="en-US" sz="1200" dirty="0"/>
              <a:t>n</a:t>
            </a:r>
            <a:r>
              <a:rPr lang="ru-RU" sz="1200" dirty="0"/>
              <a:t>+</a:t>
            </a:r>
            <a:r>
              <a:rPr lang="en-US" sz="1200" dirty="0"/>
              <a:t>anti</a:t>
            </a:r>
            <a:r>
              <a:rPr lang="ru-RU" sz="1200" dirty="0"/>
              <a:t>-</a:t>
            </a:r>
            <a:r>
              <a:rPr lang="en-US" sz="1200" dirty="0"/>
              <a:t>n </a:t>
            </a:r>
            <a:r>
              <a:rPr lang="ru-RU" sz="1200" dirty="0"/>
              <a:t>вблизи порога, Ядерная физика, том 87, №5   (2024)  с.38–51, DOI: 111, EDN: XXX, </a:t>
            </a:r>
            <a:r>
              <a:rPr lang="ru-RU" sz="1200" dirty="0" err="1"/>
              <a:t>импакт</a:t>
            </a:r>
            <a:r>
              <a:rPr lang="ru-RU" sz="1200" dirty="0"/>
              <a:t>-фактор 1.0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98655" y="1147817"/>
            <a:ext cx="9931400" cy="3693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B4089"/>
                </a:solidFill>
                <a:latin typeface="+mn-lt"/>
              </a:rPr>
              <a:t>Измерение </a:t>
            </a:r>
            <a:r>
              <a:rPr lang="ru-RU" sz="2000" b="1" dirty="0">
                <a:solidFill>
                  <a:srgbClr val="1B4089"/>
                </a:solidFill>
                <a:latin typeface="+mn-lt"/>
              </a:rPr>
              <a:t>сечения процесса </a:t>
            </a:r>
            <a:r>
              <a:rPr lang="en-US" sz="2000" b="1" dirty="0">
                <a:solidFill>
                  <a:srgbClr val="1B4089"/>
                </a:solidFill>
                <a:latin typeface="+mn-lt"/>
              </a:rPr>
              <a:t>e</a:t>
            </a:r>
            <a:r>
              <a:rPr lang="ru-RU" sz="2000" b="1" dirty="0">
                <a:solidFill>
                  <a:srgbClr val="1B4089"/>
                </a:solidFill>
                <a:latin typeface="+mn-lt"/>
              </a:rPr>
              <a:t>+</a:t>
            </a:r>
            <a:r>
              <a:rPr lang="en-US" sz="2000" b="1" dirty="0">
                <a:solidFill>
                  <a:srgbClr val="1B4089"/>
                </a:solidFill>
                <a:latin typeface="+mn-lt"/>
              </a:rPr>
              <a:t>e</a:t>
            </a:r>
            <a:r>
              <a:rPr lang="ru-RU" sz="2000" b="1" dirty="0">
                <a:solidFill>
                  <a:srgbClr val="1B4089"/>
                </a:solidFill>
                <a:latin typeface="+mn-lt"/>
              </a:rPr>
              <a:t>- -&gt; </a:t>
            </a:r>
            <a:r>
              <a:rPr lang="ru-RU" sz="2000" b="1" dirty="0" err="1">
                <a:solidFill>
                  <a:srgbClr val="1B4089"/>
                </a:solidFill>
                <a:latin typeface="+mn-lt"/>
              </a:rPr>
              <a:t>нейтрон+антинейтрон</a:t>
            </a:r>
            <a:r>
              <a:rPr lang="ru-RU" sz="2000" b="1" dirty="0">
                <a:solidFill>
                  <a:srgbClr val="1B4089"/>
                </a:solidFill>
                <a:latin typeface="+mn-lt"/>
              </a:rPr>
              <a:t> вблизи порога </a:t>
            </a:r>
            <a:endParaRPr lang="ru-RU" sz="20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7" y="3599354"/>
            <a:ext cx="40623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Рис.1 Измеренное </a:t>
            </a:r>
            <a:r>
              <a:rPr lang="ru-RU" sz="1100" dirty="0"/>
              <a:t>сечение процесса   </a:t>
            </a:r>
            <a:r>
              <a:rPr lang="ru-RU" sz="1100" dirty="0" smtClean="0"/>
              <a:t>е+</a:t>
            </a:r>
            <a:r>
              <a:rPr lang="en-US" sz="1100" dirty="0" err="1"/>
              <a:t>e</a:t>
            </a:r>
            <a:r>
              <a:rPr lang="en-US" sz="1100" dirty="0" err="1">
                <a:sym typeface="Wingdings" panose="05000000000000000000" pitchFamily="2" charset="2"/>
              </a:rPr>
              <a:t></a:t>
            </a:r>
            <a:r>
              <a:rPr lang="en-US" sz="1100" dirty="0" err="1"/>
              <a:t>n</a:t>
            </a:r>
            <a:r>
              <a:rPr lang="ru-RU" sz="1100" dirty="0"/>
              <a:t>+</a:t>
            </a:r>
            <a:r>
              <a:rPr lang="en-US" sz="1100" dirty="0"/>
              <a:t>anti</a:t>
            </a:r>
            <a:r>
              <a:rPr lang="ru-RU" sz="1100" dirty="0"/>
              <a:t>-</a:t>
            </a:r>
            <a:r>
              <a:rPr lang="en-US" sz="1100" dirty="0"/>
              <a:t>n</a:t>
            </a:r>
            <a:r>
              <a:rPr lang="ru-RU" sz="1100" dirty="0"/>
              <a:t> </a:t>
            </a:r>
            <a:r>
              <a:rPr lang="ru-RU" sz="1100" b="1" dirty="0">
                <a:solidFill>
                  <a:srgbClr val="C00000"/>
                </a:solidFill>
              </a:rPr>
              <a:t>(красные точки). </a:t>
            </a:r>
            <a:r>
              <a:rPr lang="ru-RU" sz="1100" b="1" dirty="0" smtClean="0">
                <a:solidFill>
                  <a:srgbClr val="C00000"/>
                </a:solidFill>
              </a:rPr>
              <a:t> </a:t>
            </a:r>
            <a:r>
              <a:rPr lang="en-US" sz="1100" dirty="0" smtClean="0"/>
              <a:t>T</a:t>
            </a:r>
            <a:r>
              <a:rPr lang="ru-RU" sz="1100" dirty="0" smtClean="0"/>
              <a:t> </a:t>
            </a:r>
            <a:r>
              <a:rPr lang="ru-RU" sz="1100" dirty="0"/>
              <a:t>- </a:t>
            </a:r>
            <a:r>
              <a:rPr lang="ru-RU" sz="1100" dirty="0" smtClean="0"/>
              <a:t>кинетическая </a:t>
            </a:r>
            <a:r>
              <a:rPr lang="ru-RU" sz="1100" dirty="0"/>
              <a:t>энергия нейтрона</a:t>
            </a:r>
            <a:r>
              <a:rPr lang="ru-RU" sz="900" dirty="0"/>
              <a:t>. </a:t>
            </a:r>
            <a:endParaRPr lang="en-US" sz="900" dirty="0"/>
          </a:p>
        </p:txBody>
      </p:sp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597716"/>
            <a:ext cx="3403600" cy="2001638"/>
          </a:xfrm>
          <a:prstGeom prst="rect">
            <a:avLst/>
          </a:prstGeom>
          <a:solidFill>
            <a:srgbClr val="C00000"/>
          </a:solidFill>
          <a:ln w="19050"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070445"/>
            <a:ext cx="3403600" cy="1922542"/>
          </a:xfrm>
          <a:prstGeom prst="rect">
            <a:avLst/>
          </a:prstGeom>
          <a:ln w="19050"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753527" y="6001213"/>
            <a:ext cx="415629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Згс.2 Измеренный </a:t>
            </a:r>
            <a:r>
              <a:rPr lang="ru-RU" sz="1100" dirty="0" err="1" smtClean="0"/>
              <a:t>времениподобный</a:t>
            </a:r>
            <a:r>
              <a:rPr lang="ru-RU" sz="1100" dirty="0" smtClean="0"/>
              <a:t> </a:t>
            </a:r>
            <a:r>
              <a:rPr lang="ru-RU" sz="1100" dirty="0" err="1" smtClean="0"/>
              <a:t>формфактор</a:t>
            </a:r>
            <a:r>
              <a:rPr lang="ru-RU" sz="1100" dirty="0" smtClean="0"/>
              <a:t> (</a:t>
            </a:r>
            <a:r>
              <a:rPr lang="ru-RU" sz="1100" b="1" dirty="0" smtClean="0">
                <a:solidFill>
                  <a:srgbClr val="C00000"/>
                </a:solidFill>
              </a:rPr>
              <a:t>красные </a:t>
            </a:r>
            <a:r>
              <a:rPr lang="ru-RU" sz="1100" b="1" dirty="0">
                <a:solidFill>
                  <a:srgbClr val="C00000"/>
                </a:solidFill>
              </a:rPr>
              <a:t>точки</a:t>
            </a:r>
            <a:r>
              <a:rPr lang="ru-RU" sz="1100" dirty="0"/>
              <a:t>).  </a:t>
            </a:r>
            <a:r>
              <a:rPr lang="en-US" sz="1100" dirty="0" smtClean="0"/>
              <a:t>P –</a:t>
            </a:r>
            <a:r>
              <a:rPr lang="ru-RU" sz="1100" dirty="0" smtClean="0"/>
              <a:t> импульс нейтрона</a:t>
            </a:r>
            <a:r>
              <a:rPr lang="ru-RU" sz="1100" dirty="0"/>
              <a:t>. </a:t>
            </a:r>
            <a:endParaRPr lang="en-US" sz="11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74711" y="1787257"/>
            <a:ext cx="69081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1B4089"/>
                </a:solidFill>
              </a:rPr>
              <a:t>       В </a:t>
            </a:r>
            <a:r>
              <a:rPr lang="ru-RU" sz="1600" b="1" dirty="0">
                <a:solidFill>
                  <a:srgbClr val="1B4089"/>
                </a:solidFill>
              </a:rPr>
              <a:t>эксперименте на </a:t>
            </a:r>
            <a:r>
              <a:rPr lang="ru-RU" sz="1600" b="1" dirty="0" err="1">
                <a:solidFill>
                  <a:srgbClr val="1B4089"/>
                </a:solidFill>
              </a:rPr>
              <a:t>коллайдере</a:t>
            </a:r>
            <a:r>
              <a:rPr lang="ru-RU" sz="1600" b="1" dirty="0">
                <a:solidFill>
                  <a:srgbClr val="1B4089"/>
                </a:solidFill>
              </a:rPr>
              <a:t> ВЭПП-2000 с детектором СНД измерено сечения процесса </a:t>
            </a:r>
            <a:r>
              <a:rPr lang="en-US" sz="1600" b="1" dirty="0">
                <a:solidFill>
                  <a:srgbClr val="1B4089"/>
                </a:solidFill>
              </a:rPr>
              <a:t>e</a:t>
            </a:r>
            <a:r>
              <a:rPr lang="ru-RU" sz="1600" b="1" baseline="30000" dirty="0">
                <a:solidFill>
                  <a:srgbClr val="1B4089"/>
                </a:solidFill>
              </a:rPr>
              <a:t>+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en-US" sz="1600" b="1" dirty="0">
                <a:solidFill>
                  <a:srgbClr val="1B4089"/>
                </a:solidFill>
              </a:rPr>
              <a:t>e</a:t>
            </a:r>
            <a:r>
              <a:rPr lang="ru-RU" sz="1600" b="1" baseline="30000" dirty="0">
                <a:solidFill>
                  <a:srgbClr val="1B4089"/>
                </a:solidFill>
              </a:rPr>
              <a:t>-</a:t>
            </a:r>
            <a:r>
              <a:rPr lang="ru-RU" sz="1600" b="1" dirty="0">
                <a:solidFill>
                  <a:srgbClr val="1B4089"/>
                </a:solidFill>
              </a:rPr>
              <a:t> → </a:t>
            </a:r>
            <a:r>
              <a:rPr lang="en-US" sz="1600" b="1" dirty="0" err="1">
                <a:solidFill>
                  <a:srgbClr val="1B4089"/>
                </a:solidFill>
              </a:rPr>
              <a:t>n+anti-n</a:t>
            </a:r>
            <a:r>
              <a:rPr lang="en-US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>
                <a:solidFill>
                  <a:srgbClr val="1B4089"/>
                </a:solidFill>
              </a:rPr>
              <a:t>при энергии пучка от порога до 15 МэВ выше порога. Самая ближняя к порогу энергия на 0.35 МэВ выше порога. Интегральная светимость в эксперименте составила  100 пб</a:t>
            </a:r>
            <a:r>
              <a:rPr lang="ru-RU" sz="1600" b="1" baseline="30000" dirty="0">
                <a:solidFill>
                  <a:srgbClr val="1B4089"/>
                </a:solidFill>
              </a:rPr>
              <a:t>-1</a:t>
            </a:r>
            <a:r>
              <a:rPr lang="ru-RU" sz="1600" b="1" dirty="0">
                <a:solidFill>
                  <a:srgbClr val="1B4089"/>
                </a:solidFill>
              </a:rPr>
              <a:t>. Всего было зарегистрировано около 8000 </a:t>
            </a:r>
            <a:r>
              <a:rPr lang="en-US" sz="1600" b="1" dirty="0">
                <a:solidFill>
                  <a:srgbClr val="1B4089"/>
                </a:solidFill>
              </a:rPr>
              <a:t>n</a:t>
            </a:r>
            <a:r>
              <a:rPr lang="ru-RU" sz="1600" b="1" dirty="0">
                <a:solidFill>
                  <a:srgbClr val="1B4089"/>
                </a:solidFill>
              </a:rPr>
              <a:t>+</a:t>
            </a:r>
            <a:r>
              <a:rPr lang="en-US" sz="1600" b="1" dirty="0">
                <a:solidFill>
                  <a:srgbClr val="1B4089"/>
                </a:solidFill>
              </a:rPr>
              <a:t>anti</a:t>
            </a:r>
            <a:r>
              <a:rPr lang="ru-RU" sz="1600" b="1" dirty="0">
                <a:solidFill>
                  <a:srgbClr val="1B4089"/>
                </a:solidFill>
              </a:rPr>
              <a:t>-</a:t>
            </a:r>
            <a:r>
              <a:rPr lang="en-US" sz="1600" b="1" dirty="0">
                <a:solidFill>
                  <a:srgbClr val="1B4089"/>
                </a:solidFill>
              </a:rPr>
              <a:t>n</a:t>
            </a:r>
            <a:r>
              <a:rPr lang="ru-RU" sz="1600" b="1" dirty="0">
                <a:solidFill>
                  <a:srgbClr val="1B4089"/>
                </a:solidFill>
              </a:rPr>
              <a:t> событий. </a:t>
            </a:r>
            <a:endParaRPr lang="ru-RU" sz="1600" b="1" dirty="0" smtClean="0">
              <a:solidFill>
                <a:srgbClr val="1B4089"/>
              </a:solidFill>
            </a:endParaRPr>
          </a:p>
          <a:p>
            <a:r>
              <a:rPr lang="ru-RU" sz="1600" dirty="0" smtClean="0"/>
              <a:t>       </a:t>
            </a:r>
            <a:r>
              <a:rPr lang="ru-RU" sz="1600" b="1" dirty="0" smtClean="0">
                <a:solidFill>
                  <a:srgbClr val="1B4089"/>
                </a:solidFill>
              </a:rPr>
              <a:t>Измеренные </a:t>
            </a:r>
            <a:r>
              <a:rPr lang="ru-RU" sz="1600" b="1" dirty="0">
                <a:solidFill>
                  <a:srgbClr val="1B4089"/>
                </a:solidFill>
              </a:rPr>
              <a:t>сечение и </a:t>
            </a:r>
            <a:r>
              <a:rPr lang="ru-RU" sz="1600" b="1" dirty="0" err="1" smtClean="0">
                <a:solidFill>
                  <a:srgbClr val="1B4089"/>
                </a:solidFill>
              </a:rPr>
              <a:t>формфактор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smtClean="0">
                <a:solidFill>
                  <a:srgbClr val="1B4089"/>
                </a:solidFill>
              </a:rPr>
              <a:t>в </a:t>
            </a:r>
            <a:r>
              <a:rPr lang="ru-RU" sz="1600" b="1" dirty="0">
                <a:solidFill>
                  <a:srgbClr val="1B4089"/>
                </a:solidFill>
              </a:rPr>
              <a:t>сравнении с предыдущими </a:t>
            </a:r>
            <a:r>
              <a:rPr lang="ru-RU" sz="1600" b="1" dirty="0" smtClean="0">
                <a:solidFill>
                  <a:srgbClr val="1B4089"/>
                </a:solidFill>
              </a:rPr>
              <a:t>данными показаны на рисунках 1, 2. При </a:t>
            </a:r>
            <a:r>
              <a:rPr lang="ru-RU" sz="1600" b="1" dirty="0">
                <a:solidFill>
                  <a:srgbClr val="1B4089"/>
                </a:solidFill>
              </a:rPr>
              <a:t>энергии ближайшей к порогу </a:t>
            </a:r>
            <a:r>
              <a:rPr lang="ru-RU" sz="1600" b="1" dirty="0" smtClean="0">
                <a:solidFill>
                  <a:srgbClr val="1B4089"/>
                </a:solidFill>
              </a:rPr>
              <a:t>сечение составляет </a:t>
            </a:r>
            <a:r>
              <a:rPr lang="ru-RU" sz="1600" b="1" dirty="0">
                <a:solidFill>
                  <a:srgbClr val="1B4089"/>
                </a:solidFill>
              </a:rPr>
              <a:t>около </a:t>
            </a:r>
            <a:r>
              <a:rPr lang="ru-RU" sz="1600" b="1" dirty="0" smtClean="0">
                <a:solidFill>
                  <a:srgbClr val="1B4089"/>
                </a:solidFill>
              </a:rPr>
              <a:t>0.4 </a:t>
            </a:r>
            <a:r>
              <a:rPr lang="ru-RU" sz="1600" b="1" dirty="0" err="1">
                <a:solidFill>
                  <a:srgbClr val="1B4089"/>
                </a:solidFill>
              </a:rPr>
              <a:t>нб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smtClean="0">
                <a:solidFill>
                  <a:srgbClr val="1B4089"/>
                </a:solidFill>
              </a:rPr>
              <a:t>, точность </a:t>
            </a:r>
            <a:r>
              <a:rPr lang="ru-RU" sz="1600" b="1" dirty="0">
                <a:solidFill>
                  <a:srgbClr val="1B4089"/>
                </a:solidFill>
              </a:rPr>
              <a:t>измерения сечения ~50%. Эффективный </a:t>
            </a:r>
            <a:r>
              <a:rPr lang="ru-RU" sz="1600" b="1" dirty="0" err="1">
                <a:solidFill>
                  <a:srgbClr val="1B4089"/>
                </a:solidFill>
              </a:rPr>
              <a:t>времениподобный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err="1">
                <a:solidFill>
                  <a:srgbClr val="1B4089"/>
                </a:solidFill>
              </a:rPr>
              <a:t>формфактор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smtClean="0">
                <a:solidFill>
                  <a:srgbClr val="1B4089"/>
                </a:solidFill>
              </a:rPr>
              <a:t>нейтрона вычислялся  </a:t>
            </a:r>
            <a:r>
              <a:rPr lang="ru-RU" sz="1600" b="1" dirty="0">
                <a:solidFill>
                  <a:srgbClr val="1B4089"/>
                </a:solidFill>
              </a:rPr>
              <a:t>из измеренного сечения. Полученный </a:t>
            </a:r>
            <a:r>
              <a:rPr lang="ru-RU" sz="1600" b="1" dirty="0" err="1">
                <a:solidFill>
                  <a:srgbClr val="1B4089"/>
                </a:solidFill>
              </a:rPr>
              <a:t>формфактор</a:t>
            </a:r>
            <a:r>
              <a:rPr lang="ru-RU" sz="1600" b="1" dirty="0">
                <a:solidFill>
                  <a:srgbClr val="1B4089"/>
                </a:solidFill>
              </a:rPr>
              <a:t>  растет с уменьшением энергии до величины ~0.5. Это первое измерение </a:t>
            </a:r>
            <a:r>
              <a:rPr lang="ru-RU" sz="1600" b="1" dirty="0" err="1">
                <a:solidFill>
                  <a:srgbClr val="1B4089"/>
                </a:solidFill>
              </a:rPr>
              <a:t>времениподобного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err="1">
                <a:solidFill>
                  <a:srgbClr val="1B4089"/>
                </a:solidFill>
              </a:rPr>
              <a:t>формфактора</a:t>
            </a:r>
            <a:r>
              <a:rPr lang="ru-RU" sz="1600" b="1" dirty="0">
                <a:solidFill>
                  <a:srgbClr val="1B4089"/>
                </a:solidFill>
              </a:rPr>
              <a:t> нейтрона в непосредственной близости к порогу.  Полученный результат послужит проверкой моделей нуклонных </a:t>
            </a:r>
            <a:r>
              <a:rPr lang="ru-RU" sz="1600" b="1" dirty="0" err="1" smtClean="0">
                <a:solidFill>
                  <a:srgbClr val="1B4089"/>
                </a:solidFill>
              </a:rPr>
              <a:t>формфакторов</a:t>
            </a:r>
            <a:r>
              <a:rPr lang="ru-RU" sz="1600" b="1" dirty="0" smtClean="0">
                <a:solidFill>
                  <a:srgbClr val="1B4089"/>
                </a:solidFill>
              </a:rPr>
              <a:t> </a:t>
            </a:r>
            <a:r>
              <a:rPr lang="ru-RU" sz="1600" b="1" dirty="0">
                <a:solidFill>
                  <a:srgbClr val="1B4089"/>
                </a:solidFill>
              </a:rPr>
              <a:t>и будет способствовать их развитию в </a:t>
            </a:r>
            <a:r>
              <a:rPr lang="ru-RU" sz="1600" b="1" dirty="0" err="1">
                <a:solidFill>
                  <a:srgbClr val="1B4089"/>
                </a:solidFill>
              </a:rPr>
              <a:t>неасимптотической</a:t>
            </a:r>
            <a:r>
              <a:rPr lang="ru-RU" sz="1600" b="1" dirty="0">
                <a:solidFill>
                  <a:srgbClr val="1B4089"/>
                </a:solidFill>
              </a:rPr>
              <a:t> </a:t>
            </a:r>
            <a:r>
              <a:rPr lang="ru-RU" sz="1600" b="1" dirty="0" smtClean="0">
                <a:solidFill>
                  <a:srgbClr val="1B4089"/>
                </a:solidFill>
              </a:rPr>
              <a:t>области энергии. </a:t>
            </a:r>
            <a:endParaRPr lang="ru-RU" sz="1600" b="1" dirty="0">
              <a:solidFill>
                <a:srgbClr val="1B40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8577</TotalTime>
  <Words>288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Измерение сечения процесса e+e- -&gt; нейтрон+антинейтрон вблизи порога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670</cp:revision>
  <cp:lastPrinted>2020-01-14T01:52:00Z</cp:lastPrinted>
  <dcterms:created xsi:type="dcterms:W3CDTF">2019-05-20T10:35:54Z</dcterms:created>
  <dcterms:modified xsi:type="dcterms:W3CDTF">2024-11-26T08:10:17Z</dcterms:modified>
</cp:coreProperties>
</file>