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12192000" cy="6858000"/>
  <p:notesSz cx="6805613" cy="9944100"/>
  <p:defaultTextStyle>
    <a:defPPr>
      <a:defRPr lang="ru-RU"/>
    </a:defPPr>
    <a:lvl1pPr marL="0" algn="l" defTabSz="914400">
      <a:defRPr sz="18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>
      <a:defRPr sz="18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>
      <a:defRPr sz="18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>
      <a:defRPr sz="18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>
      <a:defRPr sz="18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>
      <a:defRPr sz="18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>
      <a:defRPr sz="18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>
      <a:defRPr sz="18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>
      <a:defRPr sz="18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  <p15:guide id="3" orient="horz" pos="2155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Rg st="1" end="31"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6" d="100"/>
          <a:sy n="106" d="100"/>
        </p:scale>
        <p:origin x="672" y="198"/>
      </p:cViewPr>
      <p:guideLst>
        <p:guide orient="horz" pos="2160"/>
        <p:guide pos="3840"/>
        <p:guide orient="horz" pos="2155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 bwMode="auto">
          <a:xfrm>
            <a:off x="0" y="1"/>
            <a:ext cx="2949841" cy="497762"/>
          </a:xfrm>
          <a:prstGeom prst="rect">
            <a:avLst/>
          </a:prstGeom>
        </p:spPr>
        <p:txBody>
          <a:bodyPr vert="horz" lIns="91595" tIns="45798" rIns="91595" bIns="45798" rtlCol="0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 bwMode="auto">
          <a:xfrm>
            <a:off x="3854184" y="1"/>
            <a:ext cx="2949841" cy="497762"/>
          </a:xfrm>
          <a:prstGeom prst="rect">
            <a:avLst/>
          </a:prstGeom>
        </p:spPr>
        <p:txBody>
          <a:bodyPr vert="horz" lIns="91595" tIns="45798" rIns="91595" bIns="45798" rtlCol="0"/>
          <a:lstStyle>
            <a:lvl1pPr algn="r">
              <a:defRPr sz="1200"/>
            </a:lvl1pPr>
          </a:lstStyle>
          <a:p>
            <a:pPr>
              <a:defRPr/>
            </a:pPr>
            <a:fld id="{CE29251B-1858-4AD5-9EA0-DC4B5B393A0E}" type="datetimeFigureOut">
              <a:rPr lang="ru-RU"/>
              <a:t>26.11.2024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 bwMode="auto">
          <a:xfrm>
            <a:off x="88900" y="746125"/>
            <a:ext cx="6627813" cy="37290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595" tIns="45798" rIns="91595" bIns="45798" rtlCol="0" anchor="ctr"/>
          <a:lstStyle/>
          <a:p>
            <a:pPr>
              <a:defRPr/>
            </a:pPr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 bwMode="auto">
          <a:xfrm>
            <a:off x="680244" y="4723170"/>
            <a:ext cx="5445126" cy="4475083"/>
          </a:xfrm>
          <a:prstGeom prst="rect">
            <a:avLst/>
          </a:prstGeom>
        </p:spPr>
        <p:txBody>
          <a:bodyPr vert="horz" lIns="91595" tIns="45798" rIns="91595" bIns="45798" rtlCol="0">
            <a:normAutofit/>
          </a:bodyPr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 bwMode="auto">
          <a:xfrm>
            <a:off x="0" y="9444749"/>
            <a:ext cx="2949841" cy="497761"/>
          </a:xfrm>
          <a:prstGeom prst="rect">
            <a:avLst/>
          </a:prstGeom>
        </p:spPr>
        <p:txBody>
          <a:bodyPr vert="horz" lIns="91595" tIns="45798" rIns="91595" bIns="45798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 bwMode="auto">
          <a:xfrm>
            <a:off x="3854184" y="9444749"/>
            <a:ext cx="2949841" cy="497761"/>
          </a:xfrm>
          <a:prstGeom prst="rect">
            <a:avLst/>
          </a:prstGeom>
        </p:spPr>
        <p:txBody>
          <a:bodyPr vert="horz" lIns="91595" tIns="45798" rIns="91595" bIns="45798" rtlCol="0" anchor="b"/>
          <a:lstStyle>
            <a:lvl1pPr algn="r">
              <a:defRPr sz="1200"/>
            </a:lvl1pPr>
          </a:lstStyle>
          <a:p>
            <a:pPr>
              <a:defRPr/>
            </a:pPr>
            <a:fld id="{1D82E099-6EB9-476F-A11A-21E927E2E520}" type="slidenum">
              <a:rPr lang="ru-RU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42402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>
      <a:defRPr sz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>
      <a:defRPr sz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>
      <a:defRPr sz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>
      <a:defRPr sz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>
      <a:defRPr sz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>
      <a:defRPr sz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>
      <a:defRPr sz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>
      <a:defRPr sz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>
      <a:defRPr sz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EA71AB0E-507E-5128-298C-1AFF0645E93B}" type="slidenum">
              <a:rPr/>
              <a:t>1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066388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itle" preserve="1" userDrawn="1">
  <p:cSld name="Титульный слайд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 bwMode="auto">
          <a:xfrm>
            <a:off x="901526" y="1880317"/>
            <a:ext cx="9766479" cy="2099257"/>
          </a:xfrm>
        </p:spPr>
        <p:txBody>
          <a:bodyPr anchor="b"/>
          <a:lstStyle>
            <a:lvl1pPr marL="0" marR="0" indent="0" algn="l" defTabSz="914400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ClrTx/>
              <a:buSzTx/>
              <a:buFontTx/>
              <a:buNone/>
              <a:defRPr sz="4400"/>
            </a:lvl1pPr>
          </a:lstStyle>
          <a:p>
            <a:pPr marL="0" marR="0" lvl="0" indent="0" defTabSz="914400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defRPr/>
            </a:pPr>
            <a:endParaRPr lang="ru-RU" sz="3600" b="1" i="0" u="none" strike="noStrike" cap="none" spc="0">
              <a:ln>
                <a:noFill/>
              </a:ln>
              <a:solidFill>
                <a:srgbClr val="1B4089"/>
              </a:solidFill>
              <a:latin typeface="Open Sans"/>
              <a:ea typeface="Open Sans"/>
              <a:cs typeface="Open Sans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 bwMode="auto">
          <a:xfrm>
            <a:off x="927280" y="4413407"/>
            <a:ext cx="10547799" cy="1655762"/>
          </a:xfrm>
        </p:spPr>
        <p:txBody>
          <a:bodyPr/>
          <a:lstStyle>
            <a:lvl1pPr marL="0" marR="0" indent="0" algn="l" defTabSz="91440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marL="0" marR="0" lvl="0" indent="0" algn="l" defTabSz="91440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ru-RU" sz="1800" b="0" i="0" u="none" strike="noStrike" cap="none" spc="0">
              <a:ln>
                <a:noFill/>
              </a:ln>
              <a:solidFill>
                <a:srgbClr val="1B4089"/>
              </a:solidFill>
              <a:latin typeface="Open Sans"/>
              <a:ea typeface="Open Sans"/>
              <a:cs typeface="Open Sans"/>
            </a:endParaRPr>
          </a:p>
        </p:txBody>
      </p:sp>
      <p:cxnSp>
        <p:nvCxnSpPr>
          <p:cNvPr id="8" name="Прямая соединительная линия 7"/>
          <p:cNvCxnSpPr>
            <a:cxnSpLocks/>
          </p:cNvCxnSpPr>
          <p:nvPr userDrawn="1"/>
        </p:nvCxnSpPr>
        <p:spPr bwMode="auto">
          <a:xfrm>
            <a:off x="8340957" y="868753"/>
            <a:ext cx="3866283" cy="15092"/>
          </a:xfrm>
          <a:prstGeom prst="line">
            <a:avLst/>
          </a:prstGeom>
          <a:ln w="28575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>
            <a:cxnSpLocks/>
          </p:cNvCxnSpPr>
          <p:nvPr userDrawn="1"/>
        </p:nvCxnSpPr>
        <p:spPr bwMode="auto">
          <a:xfrm>
            <a:off x="5" y="876299"/>
            <a:ext cx="885825" cy="0"/>
          </a:xfrm>
          <a:prstGeom prst="line">
            <a:avLst/>
          </a:prstGeom>
          <a:ln w="28575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Прямоугольник 10"/>
          <p:cNvSpPr/>
          <p:nvPr userDrawn="1"/>
        </p:nvSpPr>
        <p:spPr bwMode="auto">
          <a:xfrm>
            <a:off x="0" y="6492240"/>
            <a:ext cx="12192000" cy="365760"/>
          </a:xfrm>
          <a:prstGeom prst="rect">
            <a:avLst/>
          </a:prstGeom>
          <a:solidFill>
            <a:srgbClr val="1B408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2" name="TextBox 11"/>
          <p:cNvSpPr txBox="1"/>
          <p:nvPr userDrawn="1"/>
        </p:nvSpPr>
        <p:spPr bwMode="auto">
          <a:xfrm>
            <a:off x="1949395" y="691634"/>
            <a:ext cx="63915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ru-RU" b="1">
                <a:solidFill>
                  <a:srgbClr val="1B4089"/>
                </a:solidFill>
                <a:latin typeface="Open Sans"/>
                <a:ea typeface="Open Sans"/>
                <a:cs typeface="Open Sans"/>
              </a:rPr>
              <a:t>Сибирское отделение Российской академии наук</a:t>
            </a:r>
            <a:endParaRPr/>
          </a:p>
        </p:txBody>
      </p:sp>
      <p:pic>
        <p:nvPicPr>
          <p:cNvPr id="13" name="Рисунок 12"/>
          <p:cNvPicPr>
            <a:picLocks noChangeAspect="1"/>
          </p:cNvPicPr>
          <p:nvPr userDrawn="1"/>
        </p:nvPicPr>
        <p:blipFill>
          <a:blip r:embed="rId2"/>
          <a:stretch/>
        </p:blipFill>
        <p:spPr bwMode="auto">
          <a:xfrm>
            <a:off x="1085854" y="505561"/>
            <a:ext cx="756865" cy="741475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vertTx" preserve="1" userDrawn="1">
  <p:cSld name="Заголовок и вертикальный текс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 bwMode="auto"/>
        <p:txBody>
          <a:bodyPr vert="eaVert"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88A02197-A36F-47E6-BE32-E303756AC480}" type="datetime1">
              <a:rPr lang="ru-RU"/>
              <a:t>26.11.2024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BE6F39FA-1456-4AEA-A082-130B38B49F0B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vertTitleAndTx" preserve="1" userDrawn="1">
  <p:cSld name="Вертикальный заголовок и текс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 bwMode="auto">
          <a:xfrm>
            <a:off x="8724902" y="365125"/>
            <a:ext cx="2628900" cy="5811838"/>
          </a:xfrm>
        </p:spPr>
        <p:txBody>
          <a:bodyPr vert="eaVert"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 bwMode="auto">
          <a:xfrm>
            <a:off x="838203" y="365125"/>
            <a:ext cx="7734300" cy="5811838"/>
          </a:xfrm>
        </p:spPr>
        <p:txBody>
          <a:bodyPr vert="eaVert"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A90F463C-CDD0-4E8F-BEFA-9741EA96CC46}" type="datetime1">
              <a:rPr lang="ru-RU"/>
              <a:t>26.11.2024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BE6F39FA-1456-4AEA-A082-130B38B49F0B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obj" preserve="1" userDrawn="1">
  <p:cSld name="Заголовок и объек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838200" y="365126"/>
            <a:ext cx="10515600" cy="871246"/>
          </a:xfrm>
        </p:spPr>
        <p:txBody>
          <a:bodyPr/>
          <a:lstStyle>
            <a:lvl1pPr>
              <a:defRPr sz="4400" b="1"/>
            </a:lvl1pPr>
          </a:lstStyle>
          <a:p>
            <a:pPr>
              <a:lnSpc>
                <a:spcPct val="130000"/>
              </a:lnSpc>
              <a:spcAft>
                <a:spcPts val="1800"/>
              </a:spcAft>
              <a:defRPr/>
            </a:pPr>
            <a:endParaRPr lang="ru-RU" sz="3600">
              <a:solidFill>
                <a:srgbClr val="18397A"/>
              </a:solidFill>
              <a:latin typeface="Open Sans"/>
              <a:ea typeface="Open Sans"/>
              <a:cs typeface="Open Sans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 bwMode="auto"/>
        <p:txBody>
          <a:bodyPr/>
          <a:lstStyle>
            <a:lvl1pPr>
              <a:defRPr>
                <a:solidFill>
                  <a:srgbClr val="18397A"/>
                </a:solidFill>
              </a:defRPr>
            </a:lvl1pPr>
            <a:lvl2pPr>
              <a:defRPr>
                <a:solidFill>
                  <a:srgbClr val="18397A"/>
                </a:solidFill>
              </a:defRPr>
            </a:lvl2pPr>
            <a:lvl3pPr>
              <a:defRPr>
                <a:solidFill>
                  <a:srgbClr val="18397A"/>
                </a:solidFill>
              </a:defRPr>
            </a:lvl3pPr>
            <a:lvl4pPr>
              <a:defRPr>
                <a:solidFill>
                  <a:srgbClr val="18397A"/>
                </a:solidFill>
              </a:defRPr>
            </a:lvl4pPr>
            <a:lvl5pPr>
              <a:defRPr>
                <a:solidFill>
                  <a:srgbClr val="18397A"/>
                </a:solidFill>
              </a:defRPr>
            </a:lvl5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55F6E91F-E900-459C-A1E8-AECCDFC75A7C}" type="datetime1">
              <a:rPr lang="ru-RU"/>
              <a:t>26.11.2024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BE6F39FA-1456-4AEA-A082-130B38B49F0B}" type="slidenum">
              <a:rPr lang="ru-RU"/>
              <a:t>‹#›</a:t>
            </a:fld>
            <a:endParaRPr lang="ru-RU"/>
          </a:p>
        </p:txBody>
      </p:sp>
      <p:pic>
        <p:nvPicPr>
          <p:cNvPr id="7" name="Рисунок 6"/>
          <p:cNvPicPr>
            <a:picLocks noChangeAspect="1"/>
          </p:cNvPicPr>
          <p:nvPr userDrawn="1"/>
        </p:nvPicPr>
        <p:blipFill>
          <a:blip r:embed="rId2"/>
          <a:stretch/>
        </p:blipFill>
        <p:spPr bwMode="auto">
          <a:xfrm>
            <a:off x="237313" y="663986"/>
            <a:ext cx="401641" cy="393474"/>
          </a:xfrm>
          <a:prstGeom prst="rect">
            <a:avLst/>
          </a:prstGeom>
        </p:spPr>
      </p:pic>
      <p:cxnSp>
        <p:nvCxnSpPr>
          <p:cNvPr id="8" name="Прямая соединительная линия 7"/>
          <p:cNvCxnSpPr>
            <a:cxnSpLocks/>
          </p:cNvCxnSpPr>
          <p:nvPr userDrawn="1"/>
        </p:nvCxnSpPr>
        <p:spPr bwMode="auto">
          <a:xfrm>
            <a:off x="438128" y="1228398"/>
            <a:ext cx="0" cy="5629602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>
            <a:cxnSpLocks/>
          </p:cNvCxnSpPr>
          <p:nvPr userDrawn="1"/>
        </p:nvCxnSpPr>
        <p:spPr bwMode="auto">
          <a:xfrm>
            <a:off x="438128" y="0"/>
            <a:ext cx="0" cy="495300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secHead" preserve="1" userDrawn="1">
  <p:cSld name="Заголовок раздела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831849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 bwMode="auto">
          <a:xfrm>
            <a:off x="831849" y="4589471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91CF3A7D-C416-4D5C-BEB9-4425ED7004C9}" type="datetime1">
              <a:rPr lang="ru-RU"/>
              <a:t>26.11.2024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BE6F39FA-1456-4AEA-A082-130B38B49F0B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preserve="1" userDrawn="1">
  <p:cSld name="Два объекта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8" name="Заголовок 1"/>
          <p:cNvSpPr>
            <a:spLocks noGrp="1"/>
          </p:cNvSpPr>
          <p:nvPr>
            <p:ph type="title"/>
          </p:nvPr>
        </p:nvSpPr>
        <p:spPr bwMode="auto">
          <a:xfrm>
            <a:off x="838200" y="365126"/>
            <a:ext cx="10515600" cy="871246"/>
          </a:xfrm>
        </p:spPr>
        <p:txBody>
          <a:bodyPr/>
          <a:lstStyle>
            <a:lvl1pPr>
              <a:defRPr sz="4400" b="1"/>
            </a:lvl1pPr>
          </a:lstStyle>
          <a:p>
            <a:pPr>
              <a:lnSpc>
                <a:spcPct val="130000"/>
              </a:lnSpc>
              <a:spcAft>
                <a:spcPts val="1800"/>
              </a:spcAft>
              <a:defRPr/>
            </a:pPr>
            <a:endParaRPr lang="ru-RU" sz="3600">
              <a:solidFill>
                <a:srgbClr val="18397A"/>
              </a:solidFill>
              <a:latin typeface="Open Sans"/>
              <a:ea typeface="Open Sans"/>
              <a:cs typeface="Open Sans"/>
            </a:endParaRPr>
          </a:p>
        </p:txBody>
      </p:sp>
      <p:sp>
        <p:nvSpPr>
          <p:cNvPr id="10" name="Дата 3"/>
          <p:cNvSpPr>
            <a:spLocks noGrp="1"/>
          </p:cNvSpPr>
          <p:nvPr>
            <p:ph type="dt" sz="half" idx="10"/>
          </p:nvPr>
        </p:nvSpPr>
        <p:spPr bwMode="auto">
          <a:xfrm>
            <a:off x="838200" y="6356357"/>
            <a:ext cx="2743200" cy="365125"/>
          </a:xfrm>
        </p:spPr>
        <p:txBody>
          <a:bodyPr/>
          <a:lstStyle/>
          <a:p>
            <a:pPr>
              <a:defRPr/>
            </a:pPr>
            <a:fld id="{51609B3F-C195-44F7-A3A0-7C709B132E91}" type="datetime1">
              <a:rPr lang="ru-RU"/>
              <a:t>26.11.2024</a:t>
            </a:fld>
            <a:endParaRPr lang="ru-RU"/>
          </a:p>
        </p:txBody>
      </p:sp>
      <p:sp>
        <p:nvSpPr>
          <p:cNvPr id="11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>
            <a:off x="4038600" y="6356357"/>
            <a:ext cx="4114800" cy="365125"/>
          </a:xfrm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12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8610600" y="6356357"/>
            <a:ext cx="2743200" cy="365125"/>
          </a:xfrm>
        </p:spPr>
        <p:txBody>
          <a:bodyPr/>
          <a:lstStyle/>
          <a:p>
            <a:pPr>
              <a:defRPr/>
            </a:pPr>
            <a:fld id="{BE6F39FA-1456-4AEA-A082-130B38B49F0B}" type="slidenum">
              <a:rPr lang="ru-RU"/>
              <a:t>‹#›</a:t>
            </a:fld>
            <a:endParaRPr lang="ru-RU"/>
          </a:p>
        </p:txBody>
      </p:sp>
      <p:pic>
        <p:nvPicPr>
          <p:cNvPr id="13" name="Рисунок 12"/>
          <p:cNvPicPr>
            <a:picLocks noChangeAspect="1"/>
          </p:cNvPicPr>
          <p:nvPr userDrawn="1"/>
        </p:nvPicPr>
        <p:blipFill>
          <a:blip r:embed="rId2"/>
          <a:stretch/>
        </p:blipFill>
        <p:spPr bwMode="auto">
          <a:xfrm>
            <a:off x="237313" y="663986"/>
            <a:ext cx="401641" cy="393474"/>
          </a:xfrm>
          <a:prstGeom prst="rect">
            <a:avLst/>
          </a:prstGeom>
        </p:spPr>
      </p:pic>
      <p:cxnSp>
        <p:nvCxnSpPr>
          <p:cNvPr id="14" name="Прямая соединительная линия 13"/>
          <p:cNvCxnSpPr>
            <a:cxnSpLocks/>
          </p:cNvCxnSpPr>
          <p:nvPr userDrawn="1"/>
        </p:nvCxnSpPr>
        <p:spPr bwMode="auto">
          <a:xfrm>
            <a:off x="438128" y="0"/>
            <a:ext cx="0" cy="495300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>
            <a:cxnSpLocks/>
          </p:cNvCxnSpPr>
          <p:nvPr userDrawn="1"/>
        </p:nvCxnSpPr>
        <p:spPr bwMode="auto">
          <a:xfrm>
            <a:off x="438128" y="1228398"/>
            <a:ext cx="0" cy="5629602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Объект 2"/>
          <p:cNvSpPr>
            <a:spLocks noGrp="1"/>
          </p:cNvSpPr>
          <p:nvPr>
            <p:ph idx="13"/>
          </p:nvPr>
        </p:nvSpPr>
        <p:spPr bwMode="auto">
          <a:xfrm>
            <a:off x="838203" y="1800912"/>
            <a:ext cx="5010665" cy="4351338"/>
          </a:xfrm>
        </p:spPr>
        <p:txBody>
          <a:bodyPr/>
          <a:lstStyle>
            <a:lvl1pPr>
              <a:defRPr>
                <a:solidFill>
                  <a:srgbClr val="18397A"/>
                </a:solidFill>
              </a:defRPr>
            </a:lvl1pPr>
            <a:lvl2pPr>
              <a:defRPr>
                <a:solidFill>
                  <a:srgbClr val="18397A"/>
                </a:solidFill>
              </a:defRPr>
            </a:lvl2pPr>
            <a:lvl3pPr>
              <a:defRPr>
                <a:solidFill>
                  <a:srgbClr val="18397A"/>
                </a:solidFill>
              </a:defRPr>
            </a:lvl3pPr>
            <a:lvl4pPr>
              <a:defRPr>
                <a:solidFill>
                  <a:srgbClr val="18397A"/>
                </a:solidFill>
              </a:defRPr>
            </a:lvl4pPr>
            <a:lvl5pPr>
              <a:defRPr>
                <a:solidFill>
                  <a:srgbClr val="18397A"/>
                </a:solidFill>
              </a:defRPr>
            </a:lvl5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17" name="Объект 2"/>
          <p:cNvSpPr>
            <a:spLocks noGrp="1"/>
          </p:cNvSpPr>
          <p:nvPr>
            <p:ph idx="14"/>
          </p:nvPr>
        </p:nvSpPr>
        <p:spPr bwMode="auto">
          <a:xfrm>
            <a:off x="6248941" y="1800912"/>
            <a:ext cx="5104865" cy="4351338"/>
          </a:xfrm>
        </p:spPr>
        <p:txBody>
          <a:bodyPr/>
          <a:lstStyle>
            <a:lvl1pPr>
              <a:defRPr>
                <a:solidFill>
                  <a:srgbClr val="18397A"/>
                </a:solidFill>
              </a:defRPr>
            </a:lvl1pPr>
            <a:lvl2pPr>
              <a:defRPr>
                <a:solidFill>
                  <a:srgbClr val="18397A"/>
                </a:solidFill>
              </a:defRPr>
            </a:lvl2pPr>
            <a:lvl3pPr>
              <a:defRPr>
                <a:solidFill>
                  <a:srgbClr val="18397A"/>
                </a:solidFill>
              </a:defRPr>
            </a:lvl3pPr>
            <a:lvl4pPr>
              <a:defRPr>
                <a:solidFill>
                  <a:srgbClr val="18397A"/>
                </a:solidFill>
              </a:defRPr>
            </a:lvl4pPr>
            <a:lvl5pPr>
              <a:defRPr>
                <a:solidFill>
                  <a:srgbClr val="18397A"/>
                </a:solidFill>
              </a:defRPr>
            </a:lvl5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woTxTwoObj" preserve="1" userDrawn="1">
  <p:cSld name="Сравнение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839788" y="365126"/>
            <a:ext cx="10515600" cy="1325563"/>
          </a:xfrm>
        </p:spPr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 bwMode="auto"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 bwMode="auto">
          <a:xfrm>
            <a:off x="839789" y="2505074"/>
            <a:ext cx="5157787" cy="3684588"/>
          </a:xfrm>
        </p:spPr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 bwMode="auto">
          <a:xfrm>
            <a:off x="6172203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 bwMode="auto">
          <a:xfrm>
            <a:off x="6172203" y="2505074"/>
            <a:ext cx="5183188" cy="3684588"/>
          </a:xfrm>
        </p:spPr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87897A76-B6F5-4FDC-8567-F7A3644CFB61}" type="datetime1">
              <a:rPr lang="ru-RU"/>
              <a:t>26.11.2024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BE6F39FA-1456-4AEA-A082-130B38B49F0B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itleOnly" preserve="1" userDrawn="1">
  <p:cSld name="Только заголовок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0ACCB5EE-DA7F-437D-8311-4E7EB9AB0342}" type="datetime1">
              <a:rPr lang="ru-RU"/>
              <a:t>26.11.2024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BE6F39FA-1456-4AEA-A082-130B38B49F0B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blank" preserve="1" userDrawn="1">
  <p:cSld name="Пустой слайд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>
            <a:picLocks noChangeAspect="1"/>
          </p:cNvPicPr>
          <p:nvPr userDrawn="1"/>
        </p:nvPicPr>
        <p:blipFill>
          <a:blip r:embed="rId2"/>
          <a:stretch/>
        </p:blipFill>
        <p:spPr bwMode="auto">
          <a:xfrm>
            <a:off x="237313" y="663986"/>
            <a:ext cx="401641" cy="393474"/>
          </a:xfrm>
          <a:prstGeom prst="rect">
            <a:avLst/>
          </a:prstGeom>
        </p:spPr>
      </p:pic>
      <p:cxnSp>
        <p:nvCxnSpPr>
          <p:cNvPr id="7" name="Прямая соединительная линия 6"/>
          <p:cNvCxnSpPr>
            <a:cxnSpLocks/>
          </p:cNvCxnSpPr>
          <p:nvPr userDrawn="1"/>
        </p:nvCxnSpPr>
        <p:spPr bwMode="auto">
          <a:xfrm>
            <a:off x="438128" y="1228398"/>
            <a:ext cx="0" cy="5629602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>
            <a:cxnSpLocks/>
          </p:cNvCxnSpPr>
          <p:nvPr userDrawn="1"/>
        </p:nvCxnSpPr>
        <p:spPr bwMode="auto">
          <a:xfrm>
            <a:off x="438128" y="0"/>
            <a:ext cx="0" cy="495300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objTx" preserve="1" userDrawn="1">
  <p:cSld name="Объект с подписью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 bwMode="auto">
          <a:xfrm>
            <a:off x="5183188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auto"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31D2F43A-DB89-49F5-B935-D9C310B01F4C}" type="datetime1">
              <a:rPr lang="ru-RU"/>
              <a:t>26.11.2024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BE6F39FA-1456-4AEA-A082-130B38B49F0B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picTx" preserve="1" userDrawn="1">
  <p:cSld name="Рисунок с подписью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 bwMode="auto">
          <a:xfrm>
            <a:off x="5183188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>
              <a:defRPr/>
            </a:pP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auto"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A2D8DF59-95A2-4F24-875A-203E0D626C22}" type="datetime1">
              <a:rPr lang="ru-RU"/>
              <a:t>26.11.2024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BE6F39FA-1456-4AEA-A082-130B38B49F0B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838200" y="365126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 bwMode="auto">
          <a:xfrm>
            <a:off x="838200" y="635635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9D3A5067-C6A7-4832-B49B-CFC8B49033E9}" type="datetime1">
              <a:rPr lang="ru-RU"/>
              <a:t>26.11.2024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 bwMode="auto">
          <a:xfrm>
            <a:off x="4038600" y="6356357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 bwMode="auto">
          <a:xfrm>
            <a:off x="8610600" y="635635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BE6F39FA-1456-4AEA-A082-130B38B49F0B}" type="slidenum">
              <a:rPr lang="ru-RU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>
        <a:lnSpc>
          <a:spcPct val="90000"/>
        </a:lnSpc>
        <a:spcBef>
          <a:spcPts val="1000"/>
        </a:spcBef>
        <a:buFont typeface="Arial"/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hyperlink" Target="https://link.aps.org/doi/10.1103/PhysRevD.109.114015" TargetMode="External"/><Relationship Id="rId7" Type="http://schemas.openxmlformats.org/officeDocument/2006/relationships/image" Target="../media/image3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 marL="0" marR="0" lvl="0" indent="0" algn="r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E6F39FA-1456-4AEA-A082-130B38B49F0B}" type="slidenum">
              <a:rPr lang="ru-RU" sz="1200" b="0" i="0" u="none" strike="noStrike" cap="none" spc="0">
                <a:ln>
                  <a:noFill/>
                </a:ln>
                <a:solidFill>
                  <a:prstClr val="black">
                    <a:tint val="75000"/>
                  </a:prstClr>
                </a:solidFill>
                <a:latin typeface="Calibri"/>
                <a:ea typeface="+mn-ea"/>
                <a:cs typeface="+mn-cs"/>
              </a:rPr>
              <a:t>1</a:t>
            </a:fld>
            <a:endParaRPr lang="ru-RU" sz="1200" b="0" i="0" u="none" strike="noStrike" cap="none" spc="0">
              <a:ln>
                <a:noFill/>
              </a:ln>
              <a:solidFill>
                <a:prstClr val="black">
                  <a:tint val="75000"/>
                </a:prstClr>
              </a:solidFill>
              <a:latin typeface="Calibri"/>
              <a:ea typeface="+mn-ea"/>
              <a:cs typeface="+mn-cs"/>
            </a:endParaRPr>
          </a:p>
        </p:txBody>
      </p:sp>
      <p:sp>
        <p:nvSpPr>
          <p:cNvPr id="5" name="Заголовок 3"/>
          <p:cNvSpPr txBox="1"/>
          <p:nvPr/>
        </p:nvSpPr>
        <p:spPr bwMode="auto">
          <a:xfrm>
            <a:off x="1794712" y="246987"/>
            <a:ext cx="10270067" cy="10583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8" tIns="45719" rIns="91438" bIns="45719" numCol="1" anchor="ctr" anchorCtr="0" compatLnSpc="1">
            <a:prstTxWarp prst="textNoShape">
              <a:avLst/>
            </a:prstTxWarp>
          </a:bodyPr>
          <a:lstStyle>
            <a:lvl1pPr marL="903288" indent="0" algn="l">
              <a:spcBef>
                <a:spcPts val="0"/>
              </a:spcBef>
              <a:spcAft>
                <a:spcPts val="0"/>
              </a:spcAft>
              <a:defRPr sz="3200" b="1">
                <a:solidFill>
                  <a:schemeClr val="tx2">
                    <a:lumMod val="75000"/>
                  </a:schemeClr>
                </a:solidFill>
                <a:latin typeface="Verdana"/>
                <a:ea typeface="Verdana"/>
                <a:cs typeface="Verdana"/>
              </a:defRPr>
            </a:lvl1pPr>
            <a:lvl2pPr algn="ctr">
              <a:spcBef>
                <a:spcPts val="0"/>
              </a:spcBef>
              <a:spcAft>
                <a:spcPts val="0"/>
              </a:spcAft>
              <a:defRPr sz="2800" b="1">
                <a:solidFill>
                  <a:schemeClr val="tx1"/>
                </a:solidFill>
                <a:latin typeface="Verdana"/>
                <a:ea typeface="Verdana"/>
                <a:cs typeface="Verdana"/>
              </a:defRPr>
            </a:lvl2pPr>
            <a:lvl3pPr algn="ctr">
              <a:spcBef>
                <a:spcPts val="0"/>
              </a:spcBef>
              <a:spcAft>
                <a:spcPts val="0"/>
              </a:spcAft>
              <a:defRPr sz="2800" b="1">
                <a:solidFill>
                  <a:schemeClr val="tx1"/>
                </a:solidFill>
                <a:latin typeface="Verdana"/>
                <a:ea typeface="Verdana"/>
                <a:cs typeface="Verdana"/>
              </a:defRPr>
            </a:lvl3pPr>
            <a:lvl4pPr algn="ctr">
              <a:spcBef>
                <a:spcPts val="0"/>
              </a:spcBef>
              <a:spcAft>
                <a:spcPts val="0"/>
              </a:spcAft>
              <a:defRPr sz="2800" b="1">
                <a:solidFill>
                  <a:schemeClr val="tx1"/>
                </a:solidFill>
                <a:latin typeface="Verdana"/>
                <a:ea typeface="Verdana"/>
                <a:cs typeface="Verdana"/>
              </a:defRPr>
            </a:lvl4pPr>
            <a:lvl5pPr algn="ctr">
              <a:spcBef>
                <a:spcPts val="0"/>
              </a:spcBef>
              <a:spcAft>
                <a:spcPts val="0"/>
              </a:spcAft>
              <a:defRPr sz="2800" b="1">
                <a:solidFill>
                  <a:schemeClr val="tx1"/>
                </a:solidFill>
                <a:latin typeface="Verdana"/>
                <a:ea typeface="Verdana"/>
                <a:cs typeface="Verdana"/>
              </a:defRPr>
            </a:lvl5pPr>
            <a:lvl6pPr marL="457200" algn="ctr">
              <a:spcBef>
                <a:spcPts val="0"/>
              </a:spcBef>
              <a:spcAft>
                <a:spcPts val="0"/>
              </a:spcAft>
              <a:defRPr sz="4400">
                <a:solidFill>
                  <a:schemeClr val="tx1"/>
                </a:solidFill>
                <a:latin typeface="Calibri"/>
              </a:defRPr>
            </a:lvl6pPr>
            <a:lvl7pPr marL="914400" algn="ctr">
              <a:spcBef>
                <a:spcPts val="0"/>
              </a:spcBef>
              <a:spcAft>
                <a:spcPts val="0"/>
              </a:spcAft>
              <a:defRPr sz="4400">
                <a:solidFill>
                  <a:schemeClr val="tx1"/>
                </a:solidFill>
                <a:latin typeface="Calibri"/>
              </a:defRPr>
            </a:lvl7pPr>
            <a:lvl8pPr marL="1371600" algn="ctr">
              <a:spcBef>
                <a:spcPts val="0"/>
              </a:spcBef>
              <a:spcAft>
                <a:spcPts val="0"/>
              </a:spcAft>
              <a:defRPr sz="4400">
                <a:solidFill>
                  <a:schemeClr val="tx1"/>
                </a:solidFill>
                <a:latin typeface="Calibri"/>
              </a:defRPr>
            </a:lvl8pPr>
            <a:lvl9pPr marL="1828800" algn="ctr">
              <a:spcBef>
                <a:spcPts val="0"/>
              </a:spcBef>
              <a:spcAft>
                <a:spcPts val="0"/>
              </a:spcAft>
              <a:defRPr sz="4400">
                <a:solidFill>
                  <a:schemeClr val="tx1"/>
                </a:solidFill>
                <a:latin typeface="Calibri"/>
              </a:defRPr>
            </a:lvl9pPr>
          </a:lstStyle>
          <a:p>
            <a:pPr marL="0" lvl="0">
              <a:defRPr/>
            </a:pPr>
            <a:r>
              <a:rPr lang="ru-RU" sz="2400">
                <a:solidFill>
                  <a:srgbClr val="5B9BD5">
                    <a:lumMod val="50000"/>
                  </a:srgbClr>
                </a:solidFill>
                <a:latin typeface="Calibri"/>
              </a:rPr>
              <a:t>Институт ядерной физики им. Г.И. Будкера Сибирского отделения Российской академии наук</a:t>
            </a:r>
            <a:endParaRPr lang="ru-RU" sz="2400" b="1" i="0" u="none" strike="noStrike" cap="none" spc="0">
              <a:ln>
                <a:noFill/>
              </a:ln>
              <a:solidFill>
                <a:srgbClr val="FF0000"/>
              </a:solidFill>
              <a:latin typeface="Calibri"/>
            </a:endParaRPr>
          </a:p>
        </p:txBody>
      </p:sp>
      <p:sp>
        <p:nvSpPr>
          <p:cNvPr id="8" name="Прямоугольник 7"/>
          <p:cNvSpPr/>
          <p:nvPr/>
        </p:nvSpPr>
        <p:spPr bwMode="auto">
          <a:xfrm>
            <a:off x="7662102" y="1675291"/>
            <a:ext cx="3697096" cy="305157"/>
          </a:xfrm>
          <a:prstGeom prst="rect">
            <a:avLst/>
          </a:prstGeom>
        </p:spPr>
        <p:txBody>
          <a:bodyPr wrap="square" lIns="91438" tIns="45719" rIns="91438" bIns="45719">
            <a:spAutoFit/>
          </a:bodyPr>
          <a:lstStyle/>
          <a:p>
            <a:pPr marL="0" marR="0" lvl="0" indent="0" algn="just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sz="1400" b="1" i="1" u="none" strike="noStrike" cap="none" spc="0">
                <a:ln>
                  <a:noFill/>
                </a:ln>
                <a:solidFill>
                  <a:srgbClr val="1B4089"/>
                </a:solidFill>
                <a:latin typeface="Calibri"/>
                <a:ea typeface="Verdana"/>
                <a:cs typeface="+mn-cs"/>
              </a:rPr>
              <a:t>Авторы: </a:t>
            </a:r>
            <a:r>
              <a:rPr lang="ru-RU" sz="1400" b="1" i="1" u="none" strike="noStrike" cap="none" spc="0">
                <a:ln>
                  <a:noFill/>
                </a:ln>
                <a:solidFill>
                  <a:srgbClr val="1B4089"/>
                </a:solidFill>
                <a:latin typeface="Calibri"/>
                <a:ea typeface="Calibri"/>
                <a:cs typeface="Calibri"/>
              </a:rPr>
              <a:t>С.Г. Сальников</a:t>
            </a:r>
            <a:r>
              <a:rPr lang="ru-RU" sz="1400" b="1" i="1" u="none" strike="noStrike" cap="none" spc="0">
                <a:ln>
                  <a:noFill/>
                </a:ln>
                <a:solidFill>
                  <a:srgbClr val="1B4089"/>
                </a:solidFill>
                <a:latin typeface="Calibri"/>
                <a:ea typeface="Verdana"/>
                <a:cs typeface="Arial"/>
              </a:rPr>
              <a:t>,</a:t>
            </a:r>
            <a:r>
              <a:rPr lang="ru-RU" sz="1400" b="1" i="1" u="none" strike="noStrike" cap="none" spc="0">
                <a:ln>
                  <a:noFill/>
                </a:ln>
                <a:solidFill>
                  <a:srgbClr val="1B4089"/>
                </a:solidFill>
                <a:latin typeface="Calibri"/>
                <a:ea typeface="Verdana"/>
                <a:cs typeface="+mn-cs"/>
              </a:rPr>
              <a:t> </a:t>
            </a:r>
            <a:r>
              <a:rPr lang="ru-RU" sz="1400" b="1" i="1" u="none" strike="noStrike" cap="none" spc="0">
                <a:ln>
                  <a:noFill/>
                </a:ln>
                <a:solidFill>
                  <a:srgbClr val="1B4089"/>
                </a:solidFill>
                <a:latin typeface="Calibri"/>
                <a:ea typeface="Calibri"/>
                <a:cs typeface="Calibri"/>
              </a:rPr>
              <a:t>А.И. Мильштейн</a:t>
            </a:r>
            <a:endParaRPr lang="ru-RU" sz="1400" b="0" i="1" u="none" strike="noStrike" cap="none" spc="0">
              <a:ln>
                <a:noFill/>
              </a:ln>
              <a:solidFill>
                <a:srgbClr val="1B4089"/>
              </a:solidFill>
              <a:latin typeface="Calibri"/>
              <a:ea typeface="Verdana"/>
              <a:cs typeface="+mn-cs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 bwMode="auto">
              <a:xfrm>
                <a:off x="6173793" y="5869827"/>
                <a:ext cx="5185406" cy="425514"/>
              </a:xfrm>
              <a:prstGeom prst="rect">
                <a:avLst/>
              </a:prstGeom>
            </p:spPr>
            <p:txBody>
              <a:bodyPr wrap="square" lIns="91437" tIns="45718" rIns="91437" bIns="45718">
                <a:spAutoFit/>
              </a:bodyPr>
              <a:lstStyle>
                <a:defPPr>
                  <a:defRPr lang="ru-RU"/>
                </a:defPPr>
                <a:lvl1pPr marL="171450" lvl="0" indent="-171450">
                  <a:buClr>
                    <a:schemeClr val="accent6">
                      <a:lumMod val="75000"/>
                    </a:schemeClr>
                  </a:buClr>
                  <a:buFont typeface="Wingdings"/>
                  <a:buChar char="ü"/>
                  <a:defRPr sz="900" i="1"/>
                </a:lvl1pPr>
              </a:lstStyle>
              <a:p>
                <a:pPr marL="0" marR="0" lvl="0" indent="0" algn="just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70AD47">
                      <a:lumMod val="75000"/>
                    </a:srgbClr>
                  </a:buClr>
                  <a:buFont typeface="Wingdings"/>
                  <a:buNone/>
                  <a:defRPr/>
                </a:pPr>
                <a:r>
                  <a:rPr lang="ru-RU" sz="1050" b="1" i="0" u="none" strike="noStrike" cap="none" spc="0">
                    <a:ln>
                      <a:noFill/>
                    </a:ln>
                    <a:solidFill>
                      <a:srgbClr val="163470"/>
                    </a:solidFill>
                    <a:latin typeface="Calibri"/>
                    <a:ea typeface="+mn-ea"/>
                    <a:cs typeface="+mn-cs"/>
                  </a:rPr>
                  <a:t>Публикаци</a:t>
                </a:r>
                <a:r>
                  <a:rPr lang="ru-RU" sz="1050" b="1" i="0">
                    <a:solidFill>
                      <a:srgbClr val="163470"/>
                    </a:solidFill>
                    <a:latin typeface="Calibri"/>
                  </a:rPr>
                  <a:t>я</a:t>
                </a:r>
                <a:r>
                  <a:rPr lang="ru-RU" sz="1050" b="1" i="0" u="none" strike="noStrike" cap="none" spc="0">
                    <a:ln>
                      <a:noFill/>
                    </a:ln>
                    <a:solidFill>
                      <a:srgbClr val="163470"/>
                    </a:solidFill>
                    <a:latin typeface="Calibri"/>
                    <a:ea typeface="+mn-ea"/>
                    <a:cs typeface="+mn-cs"/>
                  </a:rPr>
                  <a:t>:</a:t>
                </a:r>
                <a:r>
                  <a:rPr lang="en-US" sz="1050" b="1" i="0" u="none" strike="noStrike" cap="none" spc="0">
                    <a:ln>
                      <a:noFill/>
                    </a:ln>
                    <a:solidFill>
                      <a:srgbClr val="163470"/>
                    </a:solidFill>
                    <a:latin typeface="Calibri"/>
                    <a:ea typeface="+mn-ea"/>
                    <a:cs typeface="+mn-cs"/>
                  </a:rPr>
                  <a:t> </a:t>
                </a:r>
                <a:r>
                  <a:rPr lang="en-US" sz="1050" b="0" i="1" u="none" strike="noStrike" cap="none" spc="0">
                    <a:solidFill>
                      <a:schemeClr val="tx1"/>
                    </a:solidFill>
                    <a:latin typeface="Calibri"/>
                    <a:ea typeface="Calibri"/>
                    <a:cs typeface="Calibri"/>
                  </a:rPr>
                  <a:t>S. G. Salnikov, A. I. Milstein. Production of </a:t>
                </a:r>
                <mc:AlternateContent>
                  <mc:Choice Requires="a14">
                    <a14:m>
                      <m:oMath xmlns:m="http://schemas.openxmlformats.org/officeDocument/2006/math">
                        <m:sSup>
                          <m:sSupPr>
                            <m:ctrlPr>
                              <a:rPr lang="en-US" sz="1000" b="0" i="1" u="none" strike="noStrike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/>
                                <a:cs typeface="Cambria Math"/>
                              </a:rPr>
                            </m:ctrlPr>
                          </m:sSupPr>
                          <m:e>
                            <m:r>
                              <a:rPr lang="en-US" sz="1050" u="none" strike="noStrike" cap="none" spc="0">
                                <a:solidFill>
                                  <a:schemeClr val="tx1"/>
                                </a:solidFill>
                                <a:latin typeface="Cambria Math"/>
                                <a:ea typeface="Cambria Math"/>
                                <a:cs typeface="Cambria Math"/>
                              </a:rPr>
                              <m:t>𝐷</m:t>
                            </m:r>
                          </m:e>
                          <m:sup>
                            <m:r>
                              <a:rPr lang="en-US" sz="1050" u="none" strike="noStrike" cap="none" spc="0">
                                <a:solidFill>
                                  <a:schemeClr val="tx1"/>
                                </a:solidFill>
                                <a:latin typeface="Cambria Math"/>
                                <a:ea typeface="Cambria Math"/>
                                <a:cs typeface="Cambria Math"/>
                              </a:rPr>
                              <m:t>(∗)</m:t>
                            </m:r>
                          </m:sup>
                        </m:sSup>
                        <m:sSup>
                          <m:sSupPr>
                            <m:ctrlPr>
                              <a:rPr lang="en-US" sz="1000" b="0" i="1" u="none" strike="noStrike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/>
                                <a:cs typeface="Cambria Math"/>
                              </a:rPr>
                            </m:ctrlPr>
                          </m:sSupPr>
                          <m:e>
                            <m:acc>
                              <m:accPr>
                                <m:chr m:val="̅"/>
                                <m:ctrlPr>
                                  <a:rPr lang="en-US" sz="1000" b="0" i="1" u="none" strike="noStrike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ea typeface="Cambria Math"/>
                                    <a:cs typeface="Cambria Math"/>
                                  </a:rPr>
                                </m:ctrlPr>
                              </m:accPr>
                              <m:e>
                                <m:r>
                                  <a:rPr lang="en-US" sz="1050" u="none" strike="noStrike" cap="none" spc="0">
                                    <a:solidFill>
                                      <a:schemeClr val="tx1"/>
                                    </a:solidFill>
                                    <a:latin typeface="Cambria Math"/>
                                    <a:ea typeface="Cambria Math"/>
                                    <a:cs typeface="Cambria Math"/>
                                  </a:rPr>
                                  <m:t>𝐷</m:t>
                                </m:r>
                              </m:e>
                            </m:acc>
                          </m:e>
                          <m:sup>
                            <m:r>
                              <a:rPr lang="en-US" sz="1050" u="none" strike="noStrike" cap="none" spc="0">
                                <a:solidFill>
                                  <a:schemeClr val="tx1"/>
                                </a:solidFill>
                                <a:latin typeface="Cambria Math"/>
                                <a:ea typeface="Cambria Math"/>
                                <a:cs typeface="Cambria Math"/>
                              </a:rPr>
                              <m:t>(∗)</m:t>
                            </m:r>
                          </m:sup>
                        </m:sSup>
                      </m:oMath>
                    </a14:m>
                  </mc:Choice>
                  <mc:Fallback xmlns="" xmlns:w="http://schemas.openxmlformats.org/wordprocessingml/2006/main" xmlns:m="http://schemas.openxmlformats.org/officeDocument/2006/math"/>
                </mc:AlternateContent>
                <a:r>
                  <a:rPr lang="en-US" sz="1050" b="0" i="1" u="none" strike="noStrike" cap="none" spc="0">
                    <a:solidFill>
                      <a:schemeClr val="tx1"/>
                    </a:solidFill>
                    <a:latin typeface="Calibri"/>
                    <a:ea typeface="Calibri"/>
                    <a:cs typeface="Calibri"/>
                  </a:rPr>
                  <a:t> near the thresholds in </a:t>
                </a:r>
                <mc:AlternateContent>
                  <mc:Choice Requires="a14">
                    <a14:m>
                      <m:oMath xmlns:m="http://schemas.openxmlformats.org/officeDocument/2006/math">
                        <m:sSup>
                          <m:sSupPr>
                            <m:ctrlPr>
                              <a:rPr sz="1000" b="0" i="1" u="none" strike="noStrike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/>
                                <a:cs typeface="Cambria Math"/>
                              </a:rPr>
                            </m:ctrlPr>
                          </m:sSupPr>
                          <m:e>
                            <m:r>
                              <a:rPr lang="en-US" sz="1050" u="none" strike="noStrike" cap="none" spc="0">
                                <a:solidFill>
                                  <a:schemeClr val="tx1"/>
                                </a:solidFill>
                                <a:latin typeface="Cambria Math"/>
                                <a:ea typeface="Cambria Math"/>
                                <a:cs typeface="Cambria Math"/>
                              </a:rPr>
                              <m:t>𝑒</m:t>
                            </m:r>
                          </m:e>
                          <m:sup>
                            <m:r>
                              <a:rPr lang="en-US" sz="1050" u="none" strike="noStrike" cap="none" spc="0">
                                <a:solidFill>
                                  <a:schemeClr val="tx1"/>
                                </a:solidFill>
                                <a:latin typeface="Cambria Math"/>
                                <a:ea typeface="Cambria Math"/>
                                <a:cs typeface="Cambria Math"/>
                              </a:rPr>
                              <m:t>+</m:t>
                            </m:r>
                          </m:sup>
                        </m:sSup>
                        <m:sSup>
                          <m:sSupPr>
                            <m:ctrlPr>
                              <a:rPr sz="1000" b="0" i="1" u="none" strike="noStrike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/>
                                <a:cs typeface="Cambria Math"/>
                              </a:rPr>
                            </m:ctrlPr>
                          </m:sSupPr>
                          <m:e>
                            <m:r>
                              <a:rPr lang="en-US" sz="1050" u="none" strike="noStrike" cap="none" spc="0">
                                <a:solidFill>
                                  <a:schemeClr val="tx1"/>
                                </a:solidFill>
                                <a:latin typeface="Cambria Math"/>
                                <a:ea typeface="Cambria Math"/>
                                <a:cs typeface="Cambria Math"/>
                              </a:rPr>
                              <m:t>𝑒</m:t>
                            </m:r>
                          </m:e>
                          <m:sup>
                            <m:r>
                              <a:rPr lang="en-US" sz="1050" u="none" strike="noStrike" cap="none" spc="0">
                                <a:solidFill>
                                  <a:schemeClr val="tx1"/>
                                </a:solidFill>
                                <a:latin typeface="Cambria Math"/>
                                <a:ea typeface="Cambria Math"/>
                                <a:cs typeface="Cambria Math"/>
                              </a:rPr>
                              <m:t>−</m:t>
                            </m:r>
                          </m:sup>
                        </m:sSup>
                      </m:oMath>
                    </a14:m>
                  </mc:Choice>
                  <mc:Fallback xmlns="" xmlns:w="http://schemas.openxmlformats.org/wordprocessingml/2006/main" xmlns:m="http://schemas.openxmlformats.org/officeDocument/2006/math"/>
                </mc:AlternateContent>
                <a:r>
                  <a:rPr lang="en-US" sz="1050" b="0" i="1" u="none" strike="noStrike" cap="none" spc="0">
                    <a:solidFill>
                      <a:schemeClr val="tx1"/>
                    </a:solidFill>
                    <a:latin typeface="Calibri"/>
                    <a:ea typeface="Calibri"/>
                    <a:cs typeface="Calibri"/>
                  </a:rPr>
                  <a:t> annihilation // </a:t>
                </a:r>
                <a:r>
                  <a:rPr lang="en-US" sz="1050" b="0" i="1" u="sng" strike="noStrike" cap="none" spc="0">
                    <a:solidFill>
                      <a:schemeClr val="tx1"/>
                    </a:solidFill>
                    <a:latin typeface="Calibri"/>
                    <a:ea typeface="Calibri"/>
                    <a:cs typeface="Calibri"/>
                    <a:hlinkClick r:id="rId3" tooltip="https://link.aps.org/doi/10.1103/PhysRevD.109.114015"/>
                  </a:rPr>
                  <a:t>Phys. Rev. D. 2024. Vol. 109, P. 114015</a:t>
                </a:r>
                <a:r>
                  <a:rPr lang="en-US" sz="1050" b="0" i="1" u="none" strike="noStrike" cap="none" spc="0">
                    <a:solidFill>
                      <a:schemeClr val="tx1"/>
                    </a:solidFill>
                    <a:latin typeface="Calibri"/>
                    <a:ea typeface="Calibri"/>
                    <a:cs typeface="Calibri"/>
                  </a:rPr>
                  <a:t>. </a:t>
                </a:r>
                <a:r>
                  <a:rPr lang="en-US" sz="1050" b="0" i="1" u="none" strike="noStrike" cap="none" spc="0">
                    <a:solidFill>
                      <a:srgbClr val="FF0000"/>
                    </a:solidFill>
                    <a:latin typeface="Calibri"/>
                    <a:ea typeface="Calibri"/>
                    <a:cs typeface="Calibri"/>
                  </a:rPr>
                  <a:t>DOI: 10.1103/PhysRevD.109.114015</a:t>
                </a:r>
                <a:endParaRPr lang="ru-RU" sz="1050" b="1" i="0" u="none" strike="noStrike" cap="none" spc="0">
                  <a:ln>
                    <a:noFill/>
                  </a:ln>
                  <a:solidFill>
                    <a:srgbClr val="FF0000"/>
                  </a:solidFill>
                  <a:latin typeface="Calibri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6173793" y="5869827"/>
                <a:ext cx="5185406" cy="425514"/>
              </a:xfrm>
              <a:prstGeom prst="rect">
                <a:avLst/>
              </a:prstGeom>
              <a:blipFill rotWithShape="0">
                <a:blip r:embed="rId4"/>
                <a:stretch>
                  <a:fillRect b="-4285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 bwMode="auto">
              <a:xfrm>
                <a:off x="6038615" y="2061792"/>
                <a:ext cx="5373851" cy="3632035"/>
              </a:xfrm>
              <a:prstGeom prst="rect">
                <a:avLst/>
              </a:prstGeom>
              <a:noFill/>
            </p:spPr>
            <p:txBody>
              <a:bodyPr vert="horz" lIns="91438" tIns="45719" rIns="91438" bIns="45719" rtlCol="0" anchor="ctr">
                <a:noAutofit/>
              </a:bodyPr>
              <a:lstStyle>
                <a:defPPr>
                  <a:defRPr lang="ru-RU"/>
                </a:defPPr>
                <a:lvl1pPr marL="171450" lvl="0" indent="-171450" algn="just">
                  <a:spcBef>
                    <a:spcPts val="600"/>
                  </a:spcBef>
                  <a:buClr>
                    <a:schemeClr val="accent6">
                      <a:lumMod val="75000"/>
                    </a:schemeClr>
                  </a:buClr>
                  <a:buFont typeface="Wingdings"/>
                  <a:buChar char="§"/>
                  <a:defRPr sz="1300">
                    <a:solidFill>
                      <a:schemeClr val="accent6"/>
                    </a:solidFill>
                    <a:latin typeface="+mj-lt"/>
                  </a:defRPr>
                </a:lvl1pPr>
              </a:lstStyle>
              <a:p>
                <a:pPr marL="0" marR="0" indent="0" algn="just">
                  <a:lnSpc>
                    <a:spcPct val="100000"/>
                  </a:lnSpc>
                  <a:spcBef>
                    <a:spcPts val="599"/>
                  </a:spcBef>
                  <a:spcAft>
                    <a:spcPts val="0"/>
                  </a:spcAft>
                  <a:buClr>
                    <a:schemeClr val="accent6">
                      <a:lumMod val="75000"/>
                    </a:schemeClr>
                  </a:buClr>
                  <a:buFont typeface="Wingdings"/>
                  <a:buNone/>
                  <a:defRPr/>
                </a:pPr>
                <a:r>
                  <a:rPr lang="ru-RU" sz="1600" b="1" i="0" u="none" strike="noStrike" cap="none" spc="0" dirty="0">
                    <a:solidFill>
                      <a:schemeClr val="accent1">
                        <a:lumMod val="75000"/>
                      </a:schemeClr>
                    </a:solidFill>
                    <a:latin typeface="Calibri Light"/>
                    <a:ea typeface="Calibri Light"/>
                    <a:cs typeface="Calibri Light"/>
                  </a:rPr>
                  <a:t>Показано, что нетривиальная зависимость от энергии сечений рождения пар </a:t>
                </a:r>
                <a14:m>
                  <m:oMath xmlns:m="http://schemas.openxmlformats.org/officeDocument/2006/math">
                    <m:r>
                      <a:rPr lang="ru-RU" sz="1600" u="none" strike="noStrike" cap="none" spc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/>
                        <a:ea typeface="Cambria Math"/>
                        <a:cs typeface="Cambria Math"/>
                      </a:rPr>
                      <m:t>𝑫</m:t>
                    </m:r>
                    <m:acc>
                      <m:accPr>
                        <m:chr m:val="̅"/>
                        <m:ctrlPr>
                          <a:rPr sz="1600" b="1" i="1" u="none" strike="noStrike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/>
                            <a:cs typeface="Cambria Math"/>
                          </a:rPr>
                        </m:ctrlPr>
                      </m:accPr>
                      <m:e>
                        <m:r>
                          <a:rPr lang="ru-RU" sz="1600" u="none" strike="noStrike" cap="none" spc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/>
                            <a:ea typeface="Cambria Math"/>
                            <a:cs typeface="Cambria Math"/>
                          </a:rPr>
                          <m:t>𝑫</m:t>
                        </m:r>
                      </m:e>
                    </m:acc>
                  </m:oMath>
                </a14:m>
                <a:r>
                  <a:rPr lang="ru-RU" sz="1600" b="1" i="1" u="none" strike="noStrike" cap="none" spc="0" dirty="0">
                    <a:solidFill>
                      <a:schemeClr val="accent1">
                        <a:lumMod val="75000"/>
                      </a:schemeClr>
                    </a:solidFill>
                    <a:latin typeface="Calibri Light"/>
                    <a:ea typeface="Calibri Light"/>
                    <a:cs typeface="Calibri Light"/>
                  </a:rPr>
                  <a:t>, </a:t>
                </a:r>
                <a14:m>
                  <m:oMath xmlns:m="http://schemas.openxmlformats.org/officeDocument/2006/math">
                    <m:r>
                      <a:rPr lang="ru-RU" sz="1600" u="none" strike="noStrike" cap="none" spc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/>
                        <a:ea typeface="Cambria Math"/>
                        <a:cs typeface="Cambria Math"/>
                      </a:rPr>
                      <m:t>𝑫</m:t>
                    </m:r>
                    <m:sSup>
                      <m:sSupPr>
                        <m:ctrlPr>
                          <a:rPr sz="1600" b="1" i="1" u="none" strike="noStrike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/>
                            <a:cs typeface="Cambria Math"/>
                          </a:rPr>
                        </m:ctrlPr>
                      </m:sSupPr>
                      <m:e>
                        <m:acc>
                          <m:accPr>
                            <m:chr m:val="̅"/>
                            <m:ctrlPr>
                              <a:rPr sz="1600" b="1" i="1" u="none" strike="noStrike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/>
                                <a:cs typeface="Cambria Math"/>
                              </a:rPr>
                            </m:ctrlPr>
                          </m:accPr>
                          <m:e>
                            <m:r>
                              <a:rPr lang="ru-RU" sz="1600" u="none" strike="noStrike" cap="none" spc="0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/>
                                <a:ea typeface="Cambria Math"/>
                                <a:cs typeface="Cambria Math"/>
                              </a:rPr>
                              <m:t>𝑫</m:t>
                            </m:r>
                          </m:e>
                        </m:acc>
                      </m:e>
                      <m:sup>
                        <m:r>
                          <a:rPr lang="ru-RU" sz="1600" u="none" strike="noStrike" cap="none" spc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/>
                            <a:ea typeface="Cambria Math"/>
                            <a:cs typeface="Cambria Math"/>
                          </a:rPr>
                          <m:t>∗</m:t>
                        </m:r>
                      </m:sup>
                    </m:sSup>
                  </m:oMath>
                </a14:m>
                <a:r>
                  <a:rPr lang="ru-RU" sz="1600" b="1" i="0" u="none" strike="noStrike" cap="none" spc="0" dirty="0">
                    <a:solidFill>
                      <a:schemeClr val="accent1">
                        <a:lumMod val="75000"/>
                      </a:schemeClr>
                    </a:solidFill>
                    <a:latin typeface="Calibri Light"/>
                    <a:ea typeface="Calibri Light"/>
                    <a:cs typeface="Calibri Light"/>
                  </a:rPr>
                  <a:t> и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sz="1600" b="1" i="1" u="none" strike="noStrike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/>
                            <a:cs typeface="Cambria Math"/>
                          </a:rPr>
                        </m:ctrlPr>
                      </m:sSupPr>
                      <m:e>
                        <m:r>
                          <a:rPr lang="ru-RU" sz="1600" u="none" strike="noStrike" cap="none" spc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/>
                            <a:ea typeface="Cambria Math"/>
                            <a:cs typeface="Cambria Math"/>
                          </a:rPr>
                          <m:t>𝑫</m:t>
                        </m:r>
                      </m:e>
                      <m:sup>
                        <m:r>
                          <a:rPr lang="ru-RU" sz="1600" u="none" strike="noStrike" cap="none" spc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/>
                            <a:ea typeface="Cambria Math"/>
                            <a:cs typeface="Cambria Math"/>
                          </a:rPr>
                          <m:t>∗</m:t>
                        </m:r>
                      </m:sup>
                    </m:sSup>
                    <m:sSup>
                      <m:sSupPr>
                        <m:ctrlPr>
                          <a:rPr sz="1600" b="1" i="1" u="none" strike="noStrike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/>
                            <a:cs typeface="Cambria Math"/>
                          </a:rPr>
                        </m:ctrlPr>
                      </m:sSupPr>
                      <m:e>
                        <m:acc>
                          <m:accPr>
                            <m:chr m:val="̅"/>
                            <m:ctrlPr>
                              <a:rPr sz="1600" b="1" i="1" u="none" strike="noStrike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/>
                                <a:cs typeface="Cambria Math"/>
                              </a:rPr>
                            </m:ctrlPr>
                          </m:accPr>
                          <m:e>
                            <m:r>
                              <a:rPr lang="ru-RU" sz="1600" u="none" strike="noStrike" cap="none" spc="0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/>
                                <a:ea typeface="Cambria Math"/>
                                <a:cs typeface="Cambria Math"/>
                              </a:rPr>
                              <m:t>𝑫</m:t>
                            </m:r>
                          </m:e>
                        </m:acc>
                      </m:e>
                      <m:sup>
                        <m:r>
                          <a:rPr lang="ru-RU" sz="1600" u="none" strike="noStrike" cap="none" spc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/>
                            <a:ea typeface="Cambria Math"/>
                            <a:cs typeface="Cambria Math"/>
                          </a:rPr>
                          <m:t>∗</m:t>
                        </m:r>
                      </m:sup>
                    </m:sSup>
                  </m:oMath>
                </a14:m>
                <a:r>
                  <a:rPr lang="ru-RU" sz="1600" b="1" i="0" u="none" strike="noStrike" cap="none" spc="0" dirty="0">
                    <a:solidFill>
                      <a:schemeClr val="accent1">
                        <a:lumMod val="75000"/>
                      </a:schemeClr>
                    </a:solidFill>
                    <a:latin typeface="Calibri Light"/>
                    <a:ea typeface="Calibri Light"/>
                    <a:cs typeface="Calibri Light"/>
                  </a:rPr>
                  <a:t> в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sz="1600" b="1" i="1" u="none" strike="noStrike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/>
                            <a:cs typeface="Cambria Math"/>
                          </a:rPr>
                        </m:ctrlPr>
                      </m:sSupPr>
                      <m:e>
                        <m:r>
                          <a:rPr lang="ru-RU" sz="1600" u="none" strike="noStrike" cap="none" spc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/>
                            <a:ea typeface="Cambria Math"/>
                            <a:cs typeface="Cambria Math"/>
                          </a:rPr>
                          <m:t>𝒆</m:t>
                        </m:r>
                      </m:e>
                      <m:sup>
                        <m:r>
                          <a:rPr lang="ru-RU" sz="1600" u="none" strike="noStrike" cap="none" spc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/>
                            <a:ea typeface="Cambria Math"/>
                            <a:cs typeface="Cambria Math"/>
                          </a:rPr>
                          <m:t>+</m:t>
                        </m:r>
                      </m:sup>
                    </m:sSup>
                    <m:sSup>
                      <m:sSupPr>
                        <m:ctrlPr>
                          <a:rPr sz="1600" b="1" i="1" u="none" strike="noStrike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/>
                            <a:cs typeface="Cambria Math"/>
                          </a:rPr>
                        </m:ctrlPr>
                      </m:sSupPr>
                      <m:e>
                        <m:r>
                          <a:rPr lang="ru-RU" sz="1600" u="none" strike="noStrike" cap="none" spc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/>
                            <a:ea typeface="Cambria Math"/>
                            <a:cs typeface="Cambria Math"/>
                          </a:rPr>
                          <m:t>𝒆</m:t>
                        </m:r>
                      </m:e>
                      <m:sup>
                        <m:r>
                          <a:rPr lang="ru-RU" sz="1600" u="none" strike="noStrike" cap="none" spc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/>
                            <a:ea typeface="Cambria Math"/>
                            <a:cs typeface="Cambria Math"/>
                          </a:rPr>
                          <m:t>−</m:t>
                        </m:r>
                      </m:sup>
                    </m:sSup>
                  </m:oMath>
                </a14:m>
                <a:r>
                  <a:rPr lang="ru-RU" sz="1600" b="1" i="1" u="none" strike="noStrike" cap="none" spc="0" dirty="0">
                    <a:solidFill>
                      <a:schemeClr val="accent1">
                        <a:lumMod val="75000"/>
                      </a:schemeClr>
                    </a:solidFill>
                    <a:latin typeface="Calibri Light"/>
                    <a:ea typeface="Calibri Light"/>
                    <a:cs typeface="Calibri Light"/>
                  </a:rPr>
                  <a:t>-</a:t>
                </a:r>
                <a:r>
                  <a:rPr lang="ru-RU" sz="1600" b="1" i="0" u="none" strike="noStrike" cap="none" spc="0" dirty="0">
                    <a:solidFill>
                      <a:schemeClr val="accent1">
                        <a:lumMod val="75000"/>
                      </a:schemeClr>
                    </a:solidFill>
                    <a:latin typeface="Calibri Light"/>
                    <a:ea typeface="Calibri Light"/>
                    <a:cs typeface="Calibri Light"/>
                  </a:rPr>
                  <a:t>аннигиляции  вблизи порогов этих реакций хорошо описывается в рамках подхода, основанного на учёте взаимодействия в конечном состоянии. Важнейшую роль в описании сечений этих процессов играет учёт переходов между всеми возможными каналами реакции (включая заряженные и нейтральные мезоны). Именно благодаря возможности переходов между каналами проявляется нетривиальная зависимость сечений от энергии: появляются характерные пики и провалы вблизи порогов. Взаимодействие между </a:t>
                </a:r>
                <a:r>
                  <a:rPr lang="ru-RU" sz="1600" b="1" i="1" u="none" strike="noStrike" cap="none" spc="0" dirty="0">
                    <a:solidFill>
                      <a:schemeClr val="accent1">
                        <a:lumMod val="75000"/>
                      </a:schemeClr>
                    </a:solidFill>
                    <a:latin typeface="Calibri Light"/>
                    <a:ea typeface="Calibri Light"/>
                    <a:cs typeface="Calibri Light"/>
                  </a:rPr>
                  <a:t>D</a:t>
                </a:r>
                <a:r>
                  <a:rPr lang="ru-RU" sz="1600" b="1" i="0" u="none" strike="noStrike" cap="none" spc="0" dirty="0">
                    <a:solidFill>
                      <a:schemeClr val="accent1">
                        <a:lumMod val="75000"/>
                      </a:schemeClr>
                    </a:solidFill>
                    <a:latin typeface="Calibri Light"/>
                    <a:ea typeface="Calibri Light"/>
                    <a:cs typeface="Calibri Light"/>
                  </a:rPr>
                  <a:t>-мезонами описывалось с помощью эффективного потенциала, параметры которого подбирались для наилучшего описания экспериментальных данных.</a:t>
                </a:r>
                <a:endParaRPr lang="en-US" sz="1600" b="1" dirty="0">
                  <a:solidFill>
                    <a:schemeClr val="accent1">
                      <a:lumMod val="75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6038615" y="2061792"/>
                <a:ext cx="5373851" cy="3632035"/>
              </a:xfrm>
              <a:prstGeom prst="rect">
                <a:avLst/>
              </a:prstGeom>
              <a:blipFill rotWithShape="0">
                <a:blip r:embed="rId5"/>
                <a:stretch>
                  <a:fillRect l="-681" t="-2013" r="-568" b="-385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Заголовок 1"/>
              <p:cNvSpPr>
                <a:spLocks noGrp="1"/>
              </p:cNvSpPr>
              <p:nvPr>
                <p:ph type="title" idx="4294967295"/>
              </p:nvPr>
            </p:nvSpPr>
            <p:spPr bwMode="auto">
              <a:xfrm>
                <a:off x="1130301" y="1297064"/>
                <a:ext cx="9942559" cy="35014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indent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defRPr/>
                </a:pPr>
                <a:r>
                  <a:rPr lang="ru-RU" sz="1800" b="1" i="0" u="none" strike="noStrike" cap="none" spc="0" dirty="0" smtClean="0">
                    <a:solidFill>
                      <a:srgbClr val="18397A"/>
                    </a:solidFill>
                    <a:latin typeface="Calibri Light"/>
                    <a:ea typeface="Calibri Light"/>
                    <a:cs typeface="Calibri Light"/>
                  </a:rPr>
                  <a:t>Описание рождения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sz="1800" b="1" i="1" u="none" strike="noStrike">
                            <a:solidFill>
                              <a:srgbClr val="18397A"/>
                            </a:solidFill>
                            <a:latin typeface="Cambria Math" panose="02040503050406030204" pitchFamily="18" charset="0"/>
                            <a:ea typeface="Cambria Math"/>
                            <a:cs typeface="Cambria Math"/>
                          </a:rPr>
                        </m:ctrlPr>
                      </m:sSupPr>
                      <m:e>
                        <m:r>
                          <a:rPr lang="ru-RU" sz="1800" u="none" strike="noStrike" cap="none" spc="0">
                            <a:solidFill>
                              <a:srgbClr val="18397A"/>
                            </a:solidFill>
                            <a:latin typeface="Cambria Math"/>
                            <a:ea typeface="Cambria Math"/>
                            <a:cs typeface="Cambria Math"/>
                          </a:rPr>
                          <m:t>𝑫</m:t>
                        </m:r>
                      </m:e>
                      <m:sup>
                        <m:r>
                          <a:rPr lang="ru-RU" sz="1800" u="none" strike="noStrike" cap="none" spc="0">
                            <a:solidFill>
                              <a:srgbClr val="18397A"/>
                            </a:solidFill>
                            <a:latin typeface="Cambria Math"/>
                            <a:ea typeface="Cambria Math"/>
                            <a:cs typeface="Cambria Math"/>
                          </a:rPr>
                          <m:t>(∗)</m:t>
                        </m:r>
                      </m:sup>
                    </m:sSup>
                    <m:sSup>
                      <m:sSupPr>
                        <m:ctrlPr>
                          <a:rPr sz="1800" b="1" i="1" u="none" strike="noStrike">
                            <a:solidFill>
                              <a:srgbClr val="18397A"/>
                            </a:solidFill>
                            <a:latin typeface="Cambria Math" panose="02040503050406030204" pitchFamily="18" charset="0"/>
                            <a:ea typeface="Cambria Math"/>
                            <a:cs typeface="Cambria Math"/>
                          </a:rPr>
                        </m:ctrlPr>
                      </m:sSupPr>
                      <m:e>
                        <m:acc>
                          <m:accPr>
                            <m:chr m:val="̅"/>
                            <m:ctrlPr>
                              <a:rPr sz="1800" b="1" i="1" u="none" strike="noStrike">
                                <a:solidFill>
                                  <a:srgbClr val="18397A"/>
                                </a:solidFill>
                                <a:latin typeface="Cambria Math" panose="02040503050406030204" pitchFamily="18" charset="0"/>
                                <a:ea typeface="Cambria Math"/>
                                <a:cs typeface="Cambria Math"/>
                              </a:rPr>
                            </m:ctrlPr>
                          </m:accPr>
                          <m:e>
                            <m:r>
                              <a:rPr lang="ru-RU" sz="1800" u="none" strike="noStrike" cap="none" spc="0">
                                <a:solidFill>
                                  <a:srgbClr val="18397A"/>
                                </a:solidFill>
                                <a:latin typeface="Cambria Math"/>
                                <a:ea typeface="Cambria Math"/>
                                <a:cs typeface="Cambria Math"/>
                              </a:rPr>
                              <m:t>𝑫</m:t>
                            </m:r>
                          </m:e>
                        </m:acc>
                      </m:e>
                      <m:sup>
                        <m:r>
                          <a:rPr lang="ru-RU" sz="1800" u="none" strike="noStrike" cap="none" spc="0">
                            <a:solidFill>
                              <a:srgbClr val="18397A"/>
                            </a:solidFill>
                            <a:latin typeface="Cambria Math"/>
                            <a:ea typeface="Cambria Math"/>
                            <a:cs typeface="Cambria Math"/>
                          </a:rPr>
                          <m:t>(∗)</m:t>
                        </m:r>
                      </m:sup>
                    </m:sSup>
                  </m:oMath>
                </a14:m>
                <a:r>
                  <a:rPr lang="ru-RU" sz="1800" b="1" i="0" u="none" strike="noStrike" cap="none" spc="0" dirty="0">
                    <a:solidFill>
                      <a:srgbClr val="18397A"/>
                    </a:solidFill>
                    <a:latin typeface="Calibri Light"/>
                    <a:ea typeface="Calibri Light"/>
                    <a:cs typeface="Calibri Light"/>
                  </a:rPr>
                  <a:t> вблизи порогов в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sz="1800" b="1" i="1" u="none" strike="noStrike">
                            <a:solidFill>
                              <a:srgbClr val="18397A"/>
                            </a:solidFill>
                            <a:latin typeface="Cambria Math" panose="02040503050406030204" pitchFamily="18" charset="0"/>
                            <a:ea typeface="Cambria Math"/>
                            <a:cs typeface="Cambria Math"/>
                          </a:rPr>
                        </m:ctrlPr>
                      </m:sSupPr>
                      <m:e>
                        <m:r>
                          <a:rPr lang="ru-RU" sz="1800" u="none" strike="noStrike" cap="none" spc="0">
                            <a:solidFill>
                              <a:srgbClr val="18397A"/>
                            </a:solidFill>
                            <a:latin typeface="Cambria Math"/>
                            <a:ea typeface="Cambria Math"/>
                            <a:cs typeface="Cambria Math"/>
                          </a:rPr>
                          <m:t>𝒆</m:t>
                        </m:r>
                      </m:e>
                      <m:sup>
                        <m:r>
                          <a:rPr lang="ru-RU" sz="1800" u="none" strike="noStrike" cap="none" spc="0">
                            <a:solidFill>
                              <a:srgbClr val="18397A"/>
                            </a:solidFill>
                            <a:latin typeface="Cambria Math"/>
                            <a:ea typeface="Cambria Math"/>
                            <a:cs typeface="Cambria Math"/>
                          </a:rPr>
                          <m:t>+</m:t>
                        </m:r>
                      </m:sup>
                    </m:sSup>
                    <m:sSup>
                      <m:sSupPr>
                        <m:ctrlPr>
                          <a:rPr sz="1800" b="1" i="1" u="none" strike="noStrike">
                            <a:solidFill>
                              <a:srgbClr val="18397A"/>
                            </a:solidFill>
                            <a:latin typeface="Cambria Math" panose="02040503050406030204" pitchFamily="18" charset="0"/>
                            <a:ea typeface="Cambria Math"/>
                            <a:cs typeface="Cambria Math"/>
                          </a:rPr>
                        </m:ctrlPr>
                      </m:sSupPr>
                      <m:e>
                        <m:r>
                          <a:rPr lang="ru-RU" sz="1800" u="none" strike="noStrike" cap="none" spc="0">
                            <a:solidFill>
                              <a:srgbClr val="18397A"/>
                            </a:solidFill>
                            <a:latin typeface="Cambria Math"/>
                            <a:ea typeface="Cambria Math"/>
                            <a:cs typeface="Cambria Math"/>
                          </a:rPr>
                          <m:t>𝒆</m:t>
                        </m:r>
                      </m:e>
                      <m:sup>
                        <m:r>
                          <a:rPr lang="ru-RU" sz="1800" u="none" strike="noStrike" cap="none" spc="0">
                            <a:solidFill>
                              <a:srgbClr val="18397A"/>
                            </a:solidFill>
                            <a:latin typeface="Cambria Math"/>
                            <a:ea typeface="Cambria Math"/>
                            <a:cs typeface="Cambria Math"/>
                          </a:rPr>
                          <m:t>−</m:t>
                        </m:r>
                      </m:sup>
                    </m:sSup>
                  </m:oMath>
                </a14:m>
                <a:r>
                  <a:rPr lang="ru-RU" sz="1800" b="1" i="0" u="none" strike="noStrike" cap="none" spc="0" dirty="0">
                    <a:solidFill>
                      <a:srgbClr val="18397A"/>
                    </a:solidFill>
                    <a:latin typeface="Calibri Light"/>
                    <a:ea typeface="Calibri Light"/>
                    <a:cs typeface="Calibri Light"/>
                  </a:rPr>
                  <a:t> аннигиляции</a:t>
                </a:r>
                <a:endParaRPr lang="ru-RU" sz="1800" b="1" dirty="0">
                  <a:solidFill>
                    <a:srgbClr val="18397A"/>
                  </a:solidFill>
                  <a:latin typeface="+mn-lt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9" name="Заголовок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 idx="4294967295"/>
              </p:nvPr>
            </p:nvSpPr>
            <p:spPr bwMode="auto">
              <a:xfrm>
                <a:off x="1130301" y="1297064"/>
                <a:ext cx="9942559" cy="350148"/>
              </a:xfrm>
              <a:prstGeom prst="rect">
                <a:avLst/>
              </a:prstGeom>
              <a:blipFill rotWithShape="0">
                <a:blip r:embed="rId6"/>
                <a:stretch>
                  <a:fillRect t="-14035" b="-2982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1687" name="Rectangle 7"/>
          <p:cNvSpPr>
            <a:spLocks noChangeArrowheads="1"/>
          </p:cNvSpPr>
          <p:nvPr/>
        </p:nvSpPr>
        <p:spPr bwMode="auto">
          <a:xfrm>
            <a:off x="0" y="-184664"/>
            <a:ext cx="184727" cy="369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8" tIns="45719" rIns="91438" bIns="45719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ru-RU" sz="1800" b="0" i="0" u="none" strike="noStrike" cap="none" spc="0">
              <a:ln>
                <a:noFill/>
              </a:ln>
              <a:solidFill>
                <a:prstClr val="black"/>
              </a:solidFill>
              <a:latin typeface="Calibri"/>
              <a:ea typeface="+mn-ea"/>
              <a:cs typeface="+mn-cs"/>
            </a:endParaRPr>
          </a:p>
        </p:txBody>
      </p:sp>
      <p:pic>
        <p:nvPicPr>
          <p:cNvPr id="1026" name="Picture 2" descr="D:\Архив\Лого ИЯФ\++ logo BINP new bold blue Прозрачный.gif"/>
          <p:cNvPicPr>
            <a:picLocks noChangeAspect="1" noChangeArrowheads="1"/>
          </p:cNvPicPr>
          <p:nvPr/>
        </p:nvPicPr>
        <p:blipFill>
          <a:blip r:embed="rId7"/>
          <a:stretch/>
        </p:blipFill>
        <p:spPr bwMode="auto">
          <a:xfrm>
            <a:off x="753527" y="60336"/>
            <a:ext cx="690256" cy="826675"/>
          </a:xfrm>
          <a:prstGeom prst="rect">
            <a:avLst/>
          </a:prstGeom>
          <a:noFill/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8"/>
          <a:stretch/>
        </p:blipFill>
        <p:spPr bwMode="auto">
          <a:xfrm>
            <a:off x="1682622" y="3848628"/>
            <a:ext cx="3344615" cy="2233955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9"/>
          <a:stretch/>
        </p:blipFill>
        <p:spPr bwMode="auto">
          <a:xfrm>
            <a:off x="1682621" y="1692000"/>
            <a:ext cx="3344400" cy="2145600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383391692" name="Rectangle 5"/>
              <p:cNvSpPr/>
              <p:nvPr/>
            </p:nvSpPr>
            <p:spPr bwMode="auto">
              <a:xfrm>
                <a:off x="836782" y="6093067"/>
                <a:ext cx="5037735" cy="52658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0" marR="0" indent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ru-RU" sz="900" b="0" i="0" u="none" strike="noStrike" cap="none" spc="0">
                    <a:solidFill>
                      <a:schemeClr val="tx1"/>
                    </a:solidFill>
                    <a:latin typeface="Calibri"/>
                    <a:ea typeface="Calibri"/>
                    <a:cs typeface="Calibri"/>
                  </a:rPr>
                  <a:t>Сравнение предсказаний нашей модели с экспериментальными данными с детекторов BaBar, Belle, CLEO и BESIII. Сверху показана зависимость от энергии сечения процесса </a:t>
                </a:r>
                <mc:AlternateContent>
                  <mc:Choice Requires="a14">
                    <a14:m>
                      <m:oMath xmlns:m="http://schemas.openxmlformats.org/officeDocument/2006/math">
                        <m:sSup>
                          <m:sSupPr>
                            <m:ctrlPr>
                              <a:rPr sz="900" b="0" i="1" u="none" strike="noStrike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/>
                                <a:cs typeface="Cambria Math"/>
                              </a:rPr>
                            </m:ctrlPr>
                          </m:sSupPr>
                          <m:e>
                            <m:r>
                              <a:rPr lang="ru-RU" sz="900" u="none" strike="noStrike" cap="none" spc="0">
                                <a:solidFill>
                                  <a:schemeClr val="tx1"/>
                                </a:solidFill>
                                <a:latin typeface="Cambria Math"/>
                                <a:ea typeface="Cambria Math"/>
                                <a:cs typeface="Cambria Math"/>
                              </a:rPr>
                              <m:t>𝑒</m:t>
                            </m:r>
                          </m:e>
                          <m:sup>
                            <m:r>
                              <a:rPr lang="ru-RU" sz="900" u="none" strike="noStrike" cap="none" spc="0">
                                <a:solidFill>
                                  <a:schemeClr val="tx1"/>
                                </a:solidFill>
                                <a:latin typeface="Cambria Math"/>
                                <a:ea typeface="Cambria Math"/>
                                <a:cs typeface="Cambria Math"/>
                              </a:rPr>
                              <m:t>+</m:t>
                            </m:r>
                          </m:sup>
                        </m:sSup>
                        <m:sSup>
                          <m:sSupPr>
                            <m:ctrlPr>
                              <a:rPr sz="900" b="0" i="1" u="none" strike="noStrike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/>
                                <a:cs typeface="Cambria Math"/>
                              </a:rPr>
                            </m:ctrlPr>
                          </m:sSupPr>
                          <m:e>
                            <m:r>
                              <a:rPr lang="ru-RU" sz="900" u="none" strike="noStrike" cap="none" spc="0">
                                <a:solidFill>
                                  <a:schemeClr val="tx1"/>
                                </a:solidFill>
                                <a:latin typeface="Cambria Math"/>
                                <a:ea typeface="Cambria Math"/>
                                <a:cs typeface="Cambria Math"/>
                              </a:rPr>
                              <m:t>𝑒</m:t>
                            </m:r>
                          </m:e>
                          <m:sup>
                            <m:r>
                              <a:rPr lang="ru-RU" sz="900" u="none" strike="noStrike" cap="none" spc="0">
                                <a:solidFill>
                                  <a:schemeClr val="tx1"/>
                                </a:solidFill>
                                <a:latin typeface="Cambria Math"/>
                                <a:ea typeface="Cambria Math"/>
                                <a:cs typeface="Cambria Math"/>
                              </a:rPr>
                              <m:t>−</m:t>
                            </m:r>
                          </m:sup>
                        </m:sSup>
                        <m:r>
                          <a:rPr lang="ru-RU" sz="900" u="none" strike="noStrike" cap="none" spc="0">
                            <a:solidFill>
                              <a:schemeClr val="tx1"/>
                            </a:solidFill>
                            <a:latin typeface="Cambria Math"/>
                            <a:ea typeface="Cambria Math"/>
                            <a:cs typeface="Cambria Math"/>
                          </a:rPr>
                          <m:t>→</m:t>
                        </m:r>
                        <m:sSup>
                          <m:sSupPr>
                            <m:ctrlPr>
                              <a:rPr sz="900" b="0" i="1" u="none" strike="noStrike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/>
                                <a:cs typeface="Cambria Math"/>
                              </a:rPr>
                            </m:ctrlPr>
                          </m:sSupPr>
                          <m:e>
                            <m:r>
                              <a:rPr lang="ru-RU" sz="900" u="none" strike="noStrike" cap="none" spc="0">
                                <a:solidFill>
                                  <a:schemeClr val="tx1"/>
                                </a:solidFill>
                                <a:latin typeface="Cambria Math"/>
                                <a:ea typeface="Cambria Math"/>
                                <a:cs typeface="Cambria Math"/>
                              </a:rPr>
                              <m:t>𝐷</m:t>
                            </m:r>
                          </m:e>
                          <m:sup>
                            <m:r>
                              <a:rPr lang="ru-RU" sz="900" u="none" strike="noStrike" cap="none" spc="0">
                                <a:solidFill>
                                  <a:schemeClr val="tx1"/>
                                </a:solidFill>
                                <a:latin typeface="Cambria Math"/>
                                <a:ea typeface="Cambria Math"/>
                                <a:cs typeface="Cambria Math"/>
                              </a:rPr>
                              <m:t>0</m:t>
                            </m:r>
                          </m:sup>
                        </m:sSup>
                        <m:sSup>
                          <m:sSupPr>
                            <m:ctrlPr>
                              <a:rPr sz="900" b="0" i="1" u="none" strike="noStrike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/>
                                <a:cs typeface="Cambria Math"/>
                              </a:rPr>
                            </m:ctrlPr>
                          </m:sSupPr>
                          <m:e>
                            <m:acc>
                              <m:accPr>
                                <m:chr m:val="̅"/>
                                <m:ctrlPr>
                                  <a:rPr sz="900" b="0" i="1" u="none" strike="noStrike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ea typeface="Cambria Math"/>
                                    <a:cs typeface="Cambria Math"/>
                                  </a:rPr>
                                </m:ctrlPr>
                              </m:accPr>
                              <m:e>
                                <m:r>
                                  <a:rPr lang="ru-RU" sz="900" u="none" strike="noStrike" cap="none" spc="0">
                                    <a:solidFill>
                                      <a:schemeClr val="tx1"/>
                                    </a:solidFill>
                                    <a:latin typeface="Cambria Math"/>
                                    <a:ea typeface="Cambria Math"/>
                                    <a:cs typeface="Cambria Math"/>
                                  </a:rPr>
                                  <m:t>𝐷</m:t>
                                </m:r>
                              </m:e>
                            </m:acc>
                          </m:e>
                          <m:sup>
                            <m:r>
                              <a:rPr lang="ru-RU" sz="900" u="none" strike="noStrike" cap="none" spc="0">
                                <a:solidFill>
                                  <a:schemeClr val="tx1"/>
                                </a:solidFill>
                                <a:latin typeface="Cambria Math"/>
                                <a:ea typeface="Cambria Math"/>
                                <a:cs typeface="Cambria Math"/>
                              </a:rPr>
                              <m:t>0</m:t>
                            </m:r>
                          </m:sup>
                        </m:sSup>
                      </m:oMath>
                    </a14:m>
                  </mc:Choice>
                  <mc:Fallback xmlns="" xmlns:w="http://schemas.openxmlformats.org/wordprocessingml/2006/main" xmlns:m="http://schemas.openxmlformats.org/officeDocument/2006/math"/>
                </mc:AlternateContent>
                <a:r>
                  <a:rPr lang="ru-RU" sz="900" b="0" i="0" u="none" strike="noStrike" cap="none" spc="0">
                    <a:solidFill>
                      <a:schemeClr val="tx1"/>
                    </a:solidFill>
                    <a:latin typeface="Calibri"/>
                    <a:ea typeface="Calibri"/>
                    <a:cs typeface="Calibri"/>
                  </a:rPr>
                  <a:t>, а снизу — сечения процесса </a:t>
                </a:r>
                <mc:AlternateContent>
                  <mc:Choice Requires="a14">
                    <a14:m>
                      <m:oMath xmlns:m="http://schemas.openxmlformats.org/officeDocument/2006/math">
                        <m:sSup>
                          <m:sSupPr>
                            <m:ctrlPr>
                              <a:rPr sz="900" b="0" i="1" u="none" strike="noStrike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/>
                                <a:cs typeface="Cambria Math"/>
                              </a:rPr>
                            </m:ctrlPr>
                          </m:sSupPr>
                          <m:e>
                            <m:r>
                              <a:rPr lang="ru-RU" sz="900" u="none" strike="noStrike" cap="none" spc="0">
                                <a:solidFill>
                                  <a:schemeClr val="tx1"/>
                                </a:solidFill>
                                <a:latin typeface="Cambria Math"/>
                                <a:ea typeface="Cambria Math"/>
                                <a:cs typeface="Cambria Math"/>
                              </a:rPr>
                              <m:t>𝑒</m:t>
                            </m:r>
                          </m:e>
                          <m:sup>
                            <m:r>
                              <a:rPr lang="ru-RU" sz="900" u="none" strike="noStrike" cap="none" spc="0">
                                <a:solidFill>
                                  <a:schemeClr val="tx1"/>
                                </a:solidFill>
                                <a:latin typeface="Cambria Math"/>
                                <a:ea typeface="Cambria Math"/>
                                <a:cs typeface="Cambria Math"/>
                              </a:rPr>
                              <m:t>+</m:t>
                            </m:r>
                          </m:sup>
                        </m:sSup>
                        <m:sSup>
                          <m:sSupPr>
                            <m:ctrlPr>
                              <a:rPr sz="900" b="0" i="1" u="none" strike="noStrike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/>
                                <a:cs typeface="Cambria Math"/>
                              </a:rPr>
                            </m:ctrlPr>
                          </m:sSupPr>
                          <m:e>
                            <m:r>
                              <a:rPr lang="ru-RU" sz="900" u="none" strike="noStrike" cap="none" spc="0">
                                <a:solidFill>
                                  <a:schemeClr val="tx1"/>
                                </a:solidFill>
                                <a:latin typeface="Cambria Math"/>
                                <a:ea typeface="Cambria Math"/>
                                <a:cs typeface="Cambria Math"/>
                              </a:rPr>
                              <m:t>𝑒</m:t>
                            </m:r>
                          </m:e>
                          <m:sup>
                            <m:r>
                              <a:rPr lang="ru-RU" sz="900" u="none" strike="noStrike" cap="none" spc="0">
                                <a:solidFill>
                                  <a:schemeClr val="tx1"/>
                                </a:solidFill>
                                <a:latin typeface="Cambria Math"/>
                                <a:ea typeface="Cambria Math"/>
                                <a:cs typeface="Cambria Math"/>
                              </a:rPr>
                              <m:t>−</m:t>
                            </m:r>
                          </m:sup>
                        </m:sSup>
                        <m:r>
                          <a:rPr lang="ru-RU" sz="900" u="none" strike="noStrike" cap="none" spc="0">
                            <a:solidFill>
                              <a:schemeClr val="tx1"/>
                            </a:solidFill>
                            <a:latin typeface="Cambria Math"/>
                            <a:ea typeface="Cambria Math"/>
                            <a:cs typeface="Cambria Math"/>
                          </a:rPr>
                          <m:t>→</m:t>
                        </m:r>
                        <m:sSup>
                          <m:sSupPr>
                            <m:ctrlPr>
                              <a:rPr sz="900" b="0" i="1" u="none" strike="noStrike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/>
                                <a:cs typeface="Cambria Math"/>
                              </a:rPr>
                            </m:ctrlPr>
                          </m:sSupPr>
                          <m:e>
                            <m:r>
                              <a:rPr lang="ru-RU" sz="900" u="none" strike="noStrike" cap="none" spc="0">
                                <a:solidFill>
                                  <a:schemeClr val="tx1"/>
                                </a:solidFill>
                                <a:latin typeface="Cambria Math"/>
                                <a:ea typeface="Cambria Math"/>
                                <a:cs typeface="Cambria Math"/>
                              </a:rPr>
                              <m:t>𝐷</m:t>
                            </m:r>
                          </m:e>
                          <m:sup>
                            <m:r>
                              <a:rPr lang="ru-RU" sz="900" u="none" strike="noStrike" cap="none" spc="0">
                                <a:solidFill>
                                  <a:schemeClr val="tx1"/>
                                </a:solidFill>
                                <a:latin typeface="Cambria Math"/>
                                <a:ea typeface="Cambria Math"/>
                                <a:cs typeface="Cambria Math"/>
                              </a:rPr>
                              <m:t>+</m:t>
                            </m:r>
                          </m:sup>
                        </m:sSup>
                        <m:sSup>
                          <m:sSupPr>
                            <m:ctrlPr>
                              <a:rPr sz="900" b="0" i="1" u="none" strike="noStrike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/>
                                <a:cs typeface="Cambria Math"/>
                              </a:rPr>
                            </m:ctrlPr>
                          </m:sSupPr>
                          <m:e>
                            <m:r>
                              <a:rPr lang="ru-RU" sz="900" u="none" strike="noStrike" cap="none" spc="0">
                                <a:solidFill>
                                  <a:schemeClr val="tx1"/>
                                </a:solidFill>
                                <a:latin typeface="Cambria Math"/>
                                <a:ea typeface="Cambria Math"/>
                                <a:cs typeface="Cambria Math"/>
                              </a:rPr>
                              <m:t>𝐷</m:t>
                            </m:r>
                          </m:e>
                          <m:sup>
                            <m:r>
                              <a:rPr lang="ru-RU" sz="900" u="none" strike="noStrike" cap="none" spc="0">
                                <a:solidFill>
                                  <a:schemeClr val="tx1"/>
                                </a:solidFill>
                                <a:latin typeface="Cambria Math"/>
                                <a:ea typeface="Cambria Math"/>
                                <a:cs typeface="Cambria Math"/>
                              </a:rPr>
                              <m:t>−</m:t>
                            </m:r>
                          </m:sup>
                        </m:sSup>
                      </m:oMath>
                    </a14:m>
                  </mc:Choice>
                  <mc:Fallback xmlns="" xmlns:w="http://schemas.openxmlformats.org/wordprocessingml/2006/main" xmlns:m="http://schemas.openxmlformats.org/officeDocument/2006/math"/>
                </mc:AlternateContent>
                <a:r>
                  <a:rPr lang="ru-RU" sz="900" b="0" i="0" u="none" strike="noStrike" cap="none" spc="0">
                    <a:solidFill>
                      <a:schemeClr val="tx1"/>
                    </a:solidFill>
                    <a:latin typeface="Calibri"/>
                    <a:ea typeface="Calibri"/>
                    <a:cs typeface="Calibri"/>
                  </a:rPr>
                  <a:t>.</a:t>
                </a:r>
                <a:r>
                  <a:rPr lang="ru-RU" sz="900"/>
                  <a:t> Кинетическая энергия </a:t>
                </a:r>
                <a:r>
                  <a:rPr lang="ru-RU" sz="900" i="1"/>
                  <a:t>E</a:t>
                </a:r>
                <a:r>
                  <a:rPr lang="ru-RU" sz="900" i="0"/>
                  <a:t> отсчитывается от порога</a:t>
                </a:r>
                <a:r>
                  <a:rPr lang="ru-RU" sz="900" i="1"/>
                  <a:t> </a:t>
                </a:r>
                <mc:AlternateContent>
                  <mc:Choice Requires="a14">
                    <a14:m>
                      <m:oMath xmlns:m="http://schemas.openxmlformats.org/officeDocument/2006/math">
                        <m:sSup>
                          <m:sSupPr>
                            <m:ctrlPr>
                              <a:rPr sz="900" b="0" i="1" u="none" strike="noStrike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/>
                                <a:cs typeface="Cambria Math"/>
                              </a:rPr>
                            </m:ctrlPr>
                          </m:sSupPr>
                          <m:e>
                            <m:r>
                              <a:rPr lang="ru-RU" sz="900" u="none" strike="noStrike" cap="none" spc="0">
                                <a:solidFill>
                                  <a:schemeClr val="tx1"/>
                                </a:solidFill>
                                <a:latin typeface="Cambria Math"/>
                                <a:ea typeface="Cambria Math"/>
                                <a:cs typeface="Cambria Math"/>
                              </a:rPr>
                              <m:t>𝐷</m:t>
                            </m:r>
                          </m:e>
                          <m:sup>
                            <m:r>
                              <a:rPr lang="ru-RU" sz="900" u="none" strike="noStrike" cap="none" spc="0">
                                <a:solidFill>
                                  <a:schemeClr val="tx1"/>
                                </a:solidFill>
                                <a:latin typeface="Cambria Math"/>
                                <a:ea typeface="Cambria Math"/>
                                <a:cs typeface="Cambria Math"/>
                              </a:rPr>
                              <m:t>0</m:t>
                            </m:r>
                          </m:sup>
                        </m:sSup>
                        <m:sSup>
                          <m:sSupPr>
                            <m:ctrlPr>
                              <a:rPr sz="900" b="0" i="1" u="none" strike="noStrike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/>
                                <a:cs typeface="Cambria Math"/>
                              </a:rPr>
                            </m:ctrlPr>
                          </m:sSupPr>
                          <m:e>
                            <m:acc>
                              <m:accPr>
                                <m:chr m:val="̅"/>
                                <m:ctrlPr>
                                  <a:rPr sz="900" b="0" i="1" u="none" strike="noStrike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ea typeface="Cambria Math"/>
                                    <a:cs typeface="Cambria Math"/>
                                  </a:rPr>
                                </m:ctrlPr>
                              </m:accPr>
                              <m:e>
                                <m:r>
                                  <a:rPr lang="ru-RU" sz="900" u="none" strike="noStrike" cap="none" spc="0">
                                    <a:solidFill>
                                      <a:schemeClr val="tx1"/>
                                    </a:solidFill>
                                    <a:latin typeface="Cambria Math"/>
                                    <a:ea typeface="Cambria Math"/>
                                    <a:cs typeface="Cambria Math"/>
                                  </a:rPr>
                                  <m:t>𝐷</m:t>
                                </m:r>
                              </m:e>
                            </m:acc>
                          </m:e>
                          <m:sup>
                            <m:r>
                              <a:rPr lang="ru-RU" sz="900" u="none" strike="noStrike" cap="none" spc="0">
                                <a:solidFill>
                                  <a:schemeClr val="tx1"/>
                                </a:solidFill>
                                <a:latin typeface="Cambria Math"/>
                                <a:ea typeface="Cambria Math"/>
                                <a:cs typeface="Cambria Math"/>
                              </a:rPr>
                              <m:t>0</m:t>
                            </m:r>
                          </m:sup>
                        </m:sSup>
                      </m:oMath>
                    </a14:m>
                  </mc:Choice>
                  <mc:Fallback xmlns="" xmlns:w="http://schemas.openxmlformats.org/wordprocessingml/2006/main" xmlns:m="http://schemas.openxmlformats.org/officeDocument/2006/math"/>
                </mc:AlternateContent>
                <a:r>
                  <a:rPr lang="ru-RU" sz="900" b="0" i="1" u="none" strike="noStrike" cap="none" spc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rPr>
                  <a:t>.</a:t>
                </a:r>
                <a:endParaRPr sz="900" i="1"/>
              </a:p>
            </p:txBody>
          </p:sp>
        </mc:Choice>
        <mc:Fallback xmlns="">
          <p:sp>
            <p:nvSpPr>
              <p:cNvPr id="383391692" name="Rectangle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836782" y="6093067"/>
                <a:ext cx="5037735" cy="526580"/>
              </a:xfrm>
              <a:prstGeom prst="rect">
                <a:avLst/>
              </a:prstGeom>
              <a:blipFill rotWithShape="0">
                <a:blip r:embed="rId10"/>
                <a:stretch>
                  <a:fillRect b="-116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mc:AlternateContent xmlns:mc="http://schemas.openxmlformats.org/markup-compatibility/2006">
    <mc:Choice xmlns="" xmlns:m="http://schemas.openxmlformats.org/officeDocument/2006/math" xmlns:w="http://schemas.openxmlformats.org/wordprocessingml/2006/main" xmlns:p159="http://schemas.microsoft.com/office/powerpoint/2015/09/main" xmlns:p14="http://schemas.microsoft.com/office/powerpoint/2010/main" Requires="p159">
      <p:transition p14:dur="2000" advClick="1"/>
    </mc:Choice>
    <mc:Fallback>
      <p:transition/>
    </mc:Fallback>
  </mc:AlternateContent>
</p:sld>
</file>

<file path=ppt/theme/theme1.xml><?xml version="1.0" encoding="utf-8"?>
<a:theme xmlns:a="http://schemas.openxmlformats.org/drawingml/2006/main" name="1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Arial"/>
        <a:cs typeface="Arial"/>
      </a:majorFont>
      <a:minorFont>
        <a:latin typeface="Calibri"/>
        <a:ea typeface="Arial"/>
        <a:cs typeface="Arial"/>
      </a:minorFont>
    </a:fontScheme>
    <a:fmtScheme name="Стандартная">
      <a:fillStyleLst>
        <a:solidFill>
          <a:schemeClr val="phClr"/>
        </a:solidFill>
        <a:gradFill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Arial"/>
        <a:cs typeface="Arial"/>
      </a:majorFont>
      <a:minorFont>
        <a:latin typeface="Calibri"/>
        <a:ea typeface="Arial"/>
        <a:cs typeface="Arial"/>
      </a:minorFont>
    </a:fontScheme>
    <a:fmtScheme name="Стандартная">
      <a:fillStyleLst>
        <a:solidFill>
          <a:schemeClr val="phClr"/>
        </a:solidFill>
        <a:gradFill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/>
        </a:gradFill>
        <a:gradFill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76</Words>
  <Application>Microsoft Office PowerPoint</Application>
  <PresentationFormat>Широкоэкранный</PresentationFormat>
  <Paragraphs>8</Paragraphs>
  <Slides>1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9" baseType="lpstr">
      <vt:lpstr>Arial</vt:lpstr>
      <vt:lpstr>Calibri</vt:lpstr>
      <vt:lpstr>Calibri Light</vt:lpstr>
      <vt:lpstr>Cambria Math</vt:lpstr>
      <vt:lpstr>Open Sans</vt:lpstr>
      <vt:lpstr>Verdana</vt:lpstr>
      <vt:lpstr>Wingdings</vt:lpstr>
      <vt:lpstr>1_Тема Office</vt:lpstr>
      <vt:lpstr>Описание рождения D^((∗)) D ̅^((∗)) вблизи порогов в e^+ e^- аннигиляции</vt:lpstr>
    </vt:vector>
  </TitlesOfParts>
  <Company>diakov.net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Анастасия Голышева</dc:creator>
  <cp:lastModifiedBy>Aleksey V. Reznichenko</cp:lastModifiedBy>
  <cp:revision>660</cp:revision>
  <dcterms:created xsi:type="dcterms:W3CDTF">2019-05-20T10:35:54Z</dcterms:created>
  <dcterms:modified xsi:type="dcterms:W3CDTF">2024-11-26T08:07:51Z</dcterms:modified>
</cp:coreProperties>
</file>