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2" d="100"/>
          <a:sy n="122" d="100"/>
        </p:scale>
        <p:origin x="894" y="6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doi.org/10.3103/S1068335623180057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60837" y="1730029"/>
            <a:ext cx="6696701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Д.Д.Кутергин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И.К.Лотов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В.А.Минаков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Р.И.Спицын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П.В.Туев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К.В.Лотов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1822" y="6123424"/>
            <a:ext cx="11572957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М.С.Дорожкина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К.В.Балуев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Д.Д.Кутергин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И.К.Лотов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В.А.Минаков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Р.И.Спицын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П.В.Туев</a:t>
            </a:r>
            <a:r>
              <a:rPr lang="ru-RU" sz="1050" b="1" i="0" dirty="0" smtClean="0">
                <a:solidFill>
                  <a:srgbClr val="163470"/>
                </a:solidFill>
              </a:rPr>
              <a:t>, </a:t>
            </a:r>
            <a:r>
              <a:rPr lang="ru-RU" sz="1050" b="1" i="0" dirty="0" err="1" smtClean="0">
                <a:solidFill>
                  <a:srgbClr val="163470"/>
                </a:solidFill>
              </a:rPr>
              <a:t>К.В.Лотов</a:t>
            </a:r>
            <a:r>
              <a:rPr lang="en-US" sz="1050" b="1" i="0" dirty="0" smtClean="0">
                <a:solidFill>
                  <a:srgbClr val="163470"/>
                </a:solidFill>
              </a:rPr>
              <a:t>,</a:t>
            </a:r>
            <a:r>
              <a:rPr lang="ru-RU" sz="1050" b="1" i="0" dirty="0" smtClean="0">
                <a:solidFill>
                  <a:srgbClr val="163470"/>
                </a:solidFill>
              </a:rPr>
              <a:t> Лазерное кильватерное ускорение в плазменном канале</a:t>
            </a:r>
            <a:r>
              <a:rPr lang="en-US" sz="1050" b="1" i="0" dirty="0" smtClean="0">
                <a:solidFill>
                  <a:srgbClr val="163470"/>
                </a:solidFill>
              </a:rPr>
              <a:t>.</a:t>
            </a:r>
            <a:r>
              <a:rPr lang="ru-RU" sz="1050" b="1" i="0" dirty="0" smtClean="0">
                <a:solidFill>
                  <a:srgbClr val="163470"/>
                </a:solidFill>
              </a:rPr>
              <a:t> Квантовая электроника 53, 176 (2023)</a:t>
            </a:r>
            <a:r>
              <a:rPr lang="en-US" sz="1050" b="1" i="0" dirty="0">
                <a:solidFill>
                  <a:srgbClr val="163470"/>
                </a:solidFill>
              </a:rPr>
              <a:t>; </a:t>
            </a:r>
            <a:r>
              <a:rPr lang="en-US" sz="1050" b="1" i="0" dirty="0" smtClean="0">
                <a:solidFill>
                  <a:srgbClr val="163470"/>
                </a:solidFill>
              </a:rPr>
              <a:t>M.S</a:t>
            </a:r>
            <a:r>
              <a:rPr lang="en-US" sz="1050" b="1" i="0" dirty="0">
                <a:solidFill>
                  <a:srgbClr val="163470"/>
                </a:solidFill>
              </a:rPr>
              <a:t>. </a:t>
            </a:r>
            <a:r>
              <a:rPr lang="en-US" sz="1050" b="1" i="0" dirty="0" err="1">
                <a:solidFill>
                  <a:srgbClr val="163470"/>
                </a:solidFill>
              </a:rPr>
              <a:t>Dorozhkina</a:t>
            </a:r>
            <a:r>
              <a:rPr lang="en-US" sz="1050" b="1" i="0" dirty="0">
                <a:solidFill>
                  <a:srgbClr val="163470"/>
                </a:solidFill>
              </a:rPr>
              <a:t>, K.V. </a:t>
            </a:r>
            <a:r>
              <a:rPr lang="en-US" sz="1050" b="1" i="0" dirty="0" err="1">
                <a:solidFill>
                  <a:srgbClr val="163470"/>
                </a:solidFill>
              </a:rPr>
              <a:t>Baluev</a:t>
            </a:r>
            <a:r>
              <a:rPr lang="en-US" sz="1050" b="1" i="0" dirty="0">
                <a:solidFill>
                  <a:srgbClr val="163470"/>
                </a:solidFill>
              </a:rPr>
              <a:t>, D.D. </a:t>
            </a:r>
            <a:r>
              <a:rPr lang="en-US" sz="1050" b="1" i="0" dirty="0" err="1">
                <a:solidFill>
                  <a:srgbClr val="163470"/>
                </a:solidFill>
              </a:rPr>
              <a:t>Kutergin</a:t>
            </a:r>
            <a:r>
              <a:rPr lang="en-US" sz="1050" b="1" i="0" dirty="0">
                <a:solidFill>
                  <a:srgbClr val="163470"/>
                </a:solidFill>
              </a:rPr>
              <a:t>, I.K. </a:t>
            </a:r>
            <a:r>
              <a:rPr lang="en-US" sz="1050" b="1" i="0" dirty="0" err="1">
                <a:solidFill>
                  <a:srgbClr val="163470"/>
                </a:solidFill>
              </a:rPr>
              <a:t>Lotov</a:t>
            </a:r>
            <a:r>
              <a:rPr lang="en-US" sz="1050" b="1" i="0" dirty="0">
                <a:solidFill>
                  <a:srgbClr val="163470"/>
                </a:solidFill>
              </a:rPr>
              <a:t>, V.A. </a:t>
            </a:r>
            <a:r>
              <a:rPr lang="en-US" sz="1050" b="1" i="0" dirty="0" err="1">
                <a:solidFill>
                  <a:srgbClr val="163470"/>
                </a:solidFill>
              </a:rPr>
              <a:t>Minakov</a:t>
            </a:r>
            <a:r>
              <a:rPr lang="en-US" sz="1050" b="1" i="0" dirty="0">
                <a:solidFill>
                  <a:srgbClr val="163470"/>
                </a:solidFill>
              </a:rPr>
              <a:t>, R.I. </a:t>
            </a:r>
            <a:r>
              <a:rPr lang="en-US" sz="1050" b="1" i="0" dirty="0" err="1">
                <a:solidFill>
                  <a:srgbClr val="163470"/>
                </a:solidFill>
              </a:rPr>
              <a:t>Spitsyn</a:t>
            </a:r>
            <a:r>
              <a:rPr lang="en-US" sz="1050" b="1" i="0" dirty="0">
                <a:solidFill>
                  <a:srgbClr val="163470"/>
                </a:solidFill>
              </a:rPr>
              <a:t>, P.V. </a:t>
            </a:r>
            <a:r>
              <a:rPr lang="en-US" sz="1050" b="1" i="0" dirty="0" err="1">
                <a:solidFill>
                  <a:srgbClr val="163470"/>
                </a:solidFill>
              </a:rPr>
              <a:t>Tuev</a:t>
            </a:r>
            <a:r>
              <a:rPr lang="en-US" sz="1050" b="1" i="0" dirty="0">
                <a:solidFill>
                  <a:srgbClr val="163470"/>
                </a:solidFill>
              </a:rPr>
              <a:t>, and K.V. </a:t>
            </a:r>
            <a:r>
              <a:rPr lang="en-US" sz="1050" b="1" i="0" dirty="0" err="1">
                <a:solidFill>
                  <a:srgbClr val="163470"/>
                </a:solidFill>
              </a:rPr>
              <a:t>Lotov</a:t>
            </a:r>
            <a:r>
              <a:rPr lang="en-US" sz="1050" b="1" i="0" dirty="0">
                <a:solidFill>
                  <a:srgbClr val="163470"/>
                </a:solidFill>
              </a:rPr>
              <a:t>, Laser Wakefield Acceleration in a Plasma Channel. Bulletin of the </a:t>
            </a:r>
            <a:r>
              <a:rPr lang="en-US" sz="1050" b="1" i="0" dirty="0" err="1">
                <a:solidFill>
                  <a:srgbClr val="163470"/>
                </a:solidFill>
              </a:rPr>
              <a:t>Lebedev</a:t>
            </a:r>
            <a:r>
              <a:rPr lang="en-US" sz="1050" b="1" i="0" dirty="0">
                <a:solidFill>
                  <a:srgbClr val="163470"/>
                </a:solidFill>
              </a:rPr>
              <a:t> Physics Institute 50, S715 (2023). IF=0.5, </a:t>
            </a:r>
            <a:r>
              <a:rPr lang="en-US" sz="1050" b="1" i="0" dirty="0">
                <a:solidFill>
                  <a:srgbClr val="163470"/>
                </a:solidFill>
                <a:hlinkClick r:id="rId2"/>
              </a:rPr>
              <a:t>https://</a:t>
            </a:r>
            <a:r>
              <a:rPr lang="en-US" sz="1050" b="1" i="0" dirty="0" smtClean="0">
                <a:solidFill>
                  <a:srgbClr val="163470"/>
                </a:solidFill>
                <a:hlinkClick r:id="rId2"/>
              </a:rPr>
              <a:t>doi.org/10.3103/S1068335623180057</a:t>
            </a:r>
            <a:endParaRPr lang="en-US" sz="1050" b="1" i="0" dirty="0" smtClean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Д.Д</a:t>
            </a:r>
            <a:r>
              <a:rPr lang="ru-RU" sz="1050" b="1" i="0" dirty="0">
                <a:solidFill>
                  <a:srgbClr val="163470"/>
                </a:solidFill>
              </a:rPr>
              <a:t>. </a:t>
            </a:r>
            <a:r>
              <a:rPr lang="ru-RU" sz="1050" b="1" i="0" dirty="0" err="1">
                <a:solidFill>
                  <a:srgbClr val="163470"/>
                </a:solidFill>
              </a:rPr>
              <a:t>Кутергин</a:t>
            </a:r>
            <a:r>
              <a:rPr lang="ru-RU" sz="1050" b="1" i="0" dirty="0">
                <a:solidFill>
                  <a:srgbClr val="163470"/>
                </a:solidFill>
              </a:rPr>
              <a:t>, И.К. Лотов, В.А. Минаков, Р.И. Спицын, </a:t>
            </a:r>
            <a:r>
              <a:rPr lang="ru-RU" sz="1050" b="1" i="0" dirty="0" err="1">
                <a:solidFill>
                  <a:srgbClr val="163470"/>
                </a:solidFill>
              </a:rPr>
              <a:t>П.В.Туев</a:t>
            </a:r>
            <a:r>
              <a:rPr lang="ru-RU" sz="1050" b="1" i="0" dirty="0">
                <a:solidFill>
                  <a:srgbClr val="163470"/>
                </a:solidFill>
              </a:rPr>
              <a:t> и К.В. Лотов, Кильватерное ускорение с лазерным импульсом </a:t>
            </a:r>
            <a:r>
              <a:rPr lang="en-US" sz="1050" b="1" i="0" dirty="0">
                <a:solidFill>
                  <a:srgbClr val="163470"/>
                </a:solidFill>
              </a:rPr>
              <a:t>XCELS </a:t>
            </a:r>
            <a:r>
              <a:rPr lang="en-US" sz="1050" b="1" i="0" dirty="0" smtClean="0">
                <a:solidFill>
                  <a:srgbClr val="163470"/>
                </a:solidFill>
              </a:rPr>
              <a:t>(</a:t>
            </a:r>
            <a:r>
              <a:rPr lang="ru-RU" sz="1050" b="1" i="0" smtClean="0">
                <a:solidFill>
                  <a:srgbClr val="163470"/>
                </a:solidFill>
              </a:rPr>
              <a:t>ЭЧАЯ, в </a:t>
            </a:r>
            <a:r>
              <a:rPr lang="ru-RU" sz="1050" b="1" i="0" dirty="0">
                <a:solidFill>
                  <a:srgbClr val="163470"/>
                </a:solidFill>
              </a:rPr>
              <a:t>печати</a:t>
            </a:r>
            <a:r>
              <a:rPr lang="ru-RU" sz="1050" b="1" i="0" dirty="0" smtClean="0">
                <a:solidFill>
                  <a:srgbClr val="163470"/>
                </a:solidFill>
              </a:rPr>
              <a:t>).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90523" y="2099589"/>
            <a:ext cx="3767015" cy="3569695"/>
          </a:xfrm>
          <a:prstGeom prst="rect">
            <a:avLst/>
          </a:prstGeom>
          <a:noFill/>
        </p:spPr>
        <p:txBody>
          <a:bodyPr vert="horz" lIns="91438" tIns="45719" rIns="91438" bIns="45719" rtlCol="0" anchor="t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Квазистатическая модель лазерного импульса реализована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численном коде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LCODE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, что позволило впервые в мире провести расчет взаимодействия сверхмощного лазерного импульса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 XCELS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с длинным плазменным каналом и определить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предельно достижимую энергию частиц за одну стадию лазер-плазменного кильватерного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ускорения. Задачу удалось решить благодаря сокращению времени расчетов на шесть порядков по сравнению с традиционно используемыми моделями.</a:t>
            </a:r>
            <a:endParaRPr lang="en-US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96082" y="1212356"/>
            <a:ext cx="10553455" cy="590931"/>
          </a:xfr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 помощью квазистатической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модели впервые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определена предельная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энергия частиц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достижимая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за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одну стадию лазер-плазменного кильватерного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ускорения 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9463" y="5115529"/>
            <a:ext cx="3808779" cy="938716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Вверху: плотность электронов (синяя) и амплитуда </a:t>
            </a:r>
            <a:r>
              <a:rPr lang="ru-RU" sz="1100" dirty="0">
                <a:solidFill>
                  <a:srgbClr val="163470"/>
                </a:solidFill>
              </a:rPr>
              <a:t>лазерного </a:t>
            </a:r>
            <a:r>
              <a:rPr lang="ru-RU" sz="1100" dirty="0" smtClean="0">
                <a:solidFill>
                  <a:srgbClr val="163470"/>
                </a:solidFill>
              </a:rPr>
              <a:t>импульса (оранжевая) </a:t>
            </a:r>
            <a:r>
              <a:rPr lang="ru-RU" sz="1100" dirty="0">
                <a:solidFill>
                  <a:srgbClr val="163470"/>
                </a:solidFill>
              </a:rPr>
              <a:t>в </a:t>
            </a:r>
            <a:r>
              <a:rPr lang="ru-RU" sz="1100" dirty="0" smtClean="0">
                <a:solidFill>
                  <a:srgbClr val="163470"/>
                </a:solidFill>
              </a:rPr>
              <a:t>начале взаимодействия;</a:t>
            </a:r>
            <a:br>
              <a:rPr lang="ru-RU" sz="1100" dirty="0" smtClean="0">
                <a:solidFill>
                  <a:srgbClr val="163470"/>
                </a:solidFill>
              </a:rPr>
            </a:br>
            <a:r>
              <a:rPr lang="ru-RU" sz="1100" dirty="0" smtClean="0">
                <a:solidFill>
                  <a:srgbClr val="163470"/>
                </a:solidFill>
              </a:rPr>
              <a:t>внизу: действительная часть комплексной амплитуды лазерного импульса и возбуждаемое им поле в конце взаимодействия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138" y="2152981"/>
            <a:ext cx="2929578" cy="19048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362" y="2112708"/>
            <a:ext cx="3738625" cy="295297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787778" y="5111981"/>
            <a:ext cx="3203209" cy="76943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1100" dirty="0">
                <a:solidFill>
                  <a:srgbClr val="163470"/>
                </a:solidFill>
              </a:rPr>
              <a:t>Энергетический спектр (вверху) и фазовый портрет (внизу</a:t>
            </a:r>
            <a:r>
              <a:rPr lang="ru-RU" sz="1100" dirty="0" smtClean="0">
                <a:solidFill>
                  <a:srgbClr val="163470"/>
                </a:solidFill>
              </a:rPr>
              <a:t>) оптимально </a:t>
            </a:r>
            <a:r>
              <a:rPr lang="ru-RU" sz="1100" dirty="0">
                <a:solidFill>
                  <a:srgbClr val="163470"/>
                </a:solidFill>
              </a:rPr>
              <a:t>ускоряемого электронного сгустка с зарядом 50 </a:t>
            </a:r>
            <a:r>
              <a:rPr lang="ru-RU" sz="1100" dirty="0" err="1" smtClean="0">
                <a:solidFill>
                  <a:srgbClr val="163470"/>
                </a:solidFill>
              </a:rPr>
              <a:t>пКл</a:t>
            </a:r>
            <a:r>
              <a:rPr lang="ru-RU" sz="1100" dirty="0" smtClean="0">
                <a:solidFill>
                  <a:srgbClr val="163470"/>
                </a:solidFill>
              </a:rPr>
              <a:t> при </a:t>
            </a:r>
            <a:r>
              <a:rPr lang="ru-RU" sz="1100" dirty="0">
                <a:solidFill>
                  <a:srgbClr val="163470"/>
                </a:solidFill>
              </a:rPr>
              <a:t>разных пройденных в плазме расстояниях z.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4154" y="3886581"/>
            <a:ext cx="3049392" cy="117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8148</TotalTime>
  <Words>271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С помощью квазистатической модели впервые определена предельная энергия частиц, достижимая за одну стадию лазер-плазменного кильватерного ускорения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lot</cp:lastModifiedBy>
  <cp:revision>656</cp:revision>
  <cp:lastPrinted>2020-01-14T01:52:00Z</cp:lastPrinted>
  <dcterms:created xsi:type="dcterms:W3CDTF">2019-05-20T10:35:54Z</dcterms:created>
  <dcterms:modified xsi:type="dcterms:W3CDTF">2023-11-22T13:03:12Z</dcterms:modified>
</cp:coreProperties>
</file>