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Your%20files\Starostenko\Documents\01(40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Локальная</a:t>
            </a:r>
            <a:r>
              <a:rPr lang="ru-RU" b="1" baseline="0"/>
              <a:t> кривая возбуждения</a:t>
            </a:r>
            <a:endParaRPr lang="ru-RU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'[01(40).xlsx]Итог'!$A$2:$A$27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750</c:v>
                </c:pt>
                <c:pt idx="10">
                  <c:v>650</c:v>
                </c:pt>
                <c:pt idx="11">
                  <c:v>550</c:v>
                </c:pt>
                <c:pt idx="12">
                  <c:v>450</c:v>
                </c:pt>
                <c:pt idx="13">
                  <c:v>350</c:v>
                </c:pt>
                <c:pt idx="14">
                  <c:v>250</c:v>
                </c:pt>
                <c:pt idx="15">
                  <c:v>150</c:v>
                </c:pt>
                <c:pt idx="16">
                  <c:v>50</c:v>
                </c:pt>
                <c:pt idx="17">
                  <c:v>0</c:v>
                </c:pt>
                <c:pt idx="18">
                  <c:v>-50</c:v>
                </c:pt>
                <c:pt idx="19">
                  <c:v>-150</c:v>
                </c:pt>
                <c:pt idx="20">
                  <c:v>-250</c:v>
                </c:pt>
                <c:pt idx="21">
                  <c:v>-350</c:v>
                </c:pt>
                <c:pt idx="22">
                  <c:v>-450</c:v>
                </c:pt>
                <c:pt idx="23">
                  <c:v>-550</c:v>
                </c:pt>
                <c:pt idx="24">
                  <c:v>-650</c:v>
                </c:pt>
                <c:pt idx="25">
                  <c:v>-750</c:v>
                </c:pt>
              </c:numCache>
            </c:numRef>
          </c:xVal>
          <c:yVal>
            <c:numRef>
              <c:f>'[01(40).xlsx]Итог'!$B$2:$B$27</c:f>
              <c:numCache>
                <c:formatCode>0</c:formatCode>
                <c:ptCount val="26"/>
                <c:pt idx="0">
                  <c:v>19724.312590000001</c:v>
                </c:pt>
                <c:pt idx="1">
                  <c:v>20074.719409000001</c:v>
                </c:pt>
                <c:pt idx="2">
                  <c:v>20371.592052</c:v>
                </c:pt>
                <c:pt idx="3">
                  <c:v>20594.870757000001</c:v>
                </c:pt>
                <c:pt idx="4">
                  <c:v>20782.7284</c:v>
                </c:pt>
                <c:pt idx="5">
                  <c:v>20940.825283999999</c:v>
                </c:pt>
                <c:pt idx="6">
                  <c:v>21091.453159000001</c:v>
                </c:pt>
                <c:pt idx="7">
                  <c:v>21231.86176</c:v>
                </c:pt>
                <c:pt idx="8">
                  <c:v>21363.356143000001</c:v>
                </c:pt>
                <c:pt idx="9">
                  <c:v>21247.512124000001</c:v>
                </c:pt>
                <c:pt idx="10">
                  <c:v>21040.895032</c:v>
                </c:pt>
                <c:pt idx="11">
                  <c:v>20827.435603000002</c:v>
                </c:pt>
                <c:pt idx="12">
                  <c:v>20603.289954</c:v>
                </c:pt>
                <c:pt idx="13">
                  <c:v>20365.347998000001</c:v>
                </c:pt>
                <c:pt idx="14">
                  <c:v>20110.646279000001</c:v>
                </c:pt>
                <c:pt idx="15">
                  <c:v>19835.12444</c:v>
                </c:pt>
                <c:pt idx="16">
                  <c:v>19528.016717999999</c:v>
                </c:pt>
                <c:pt idx="17">
                  <c:v>19355.134279000002</c:v>
                </c:pt>
                <c:pt idx="18">
                  <c:v>19155.668460000001</c:v>
                </c:pt>
                <c:pt idx="19">
                  <c:v>18669.116478</c:v>
                </c:pt>
                <c:pt idx="20">
                  <c:v>18091.855576000002</c:v>
                </c:pt>
                <c:pt idx="21">
                  <c:v>17381.560420000002</c:v>
                </c:pt>
                <c:pt idx="22">
                  <c:v>16590.638943999998</c:v>
                </c:pt>
                <c:pt idx="23">
                  <c:v>15802.094216</c:v>
                </c:pt>
                <c:pt idx="24">
                  <c:v>15040.202781</c:v>
                </c:pt>
                <c:pt idx="25">
                  <c:v>14324.536279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345-44B4-8BAD-0870065E1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123208"/>
        <c:axId val="107124776"/>
      </c:scatterChart>
      <c:valAx>
        <c:axId val="107123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I,</a:t>
                </a:r>
                <a:r>
                  <a:rPr lang="en-US" sz="1400" b="1" baseline="0"/>
                  <a:t> A</a:t>
                </a:r>
                <a:endParaRPr lang="ru-RU" sz="14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124776"/>
        <c:crosses val="autoZero"/>
        <c:crossBetween val="midCat"/>
      </c:valAx>
      <c:valAx>
        <c:axId val="107124776"/>
        <c:scaling>
          <c:orientation val="minMax"/>
          <c:min val="1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B,</a:t>
                </a:r>
                <a:r>
                  <a:rPr lang="en-US" sz="1400" b="1" baseline="0"/>
                  <a:t> </a:t>
                </a:r>
                <a:r>
                  <a:rPr lang="ru-RU" sz="1400" b="1" baseline="0"/>
                  <a:t>Гс</a:t>
                </a:r>
                <a:endParaRPr lang="ru-RU" sz="14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1232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b="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b="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b="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b="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13558" y="1966019"/>
            <a:ext cx="3742705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dirty="0"/>
              <a:t>сектор </a:t>
            </a:r>
            <a:r>
              <a:rPr lang="ru-RU" sz="1400" dirty="0" smtClean="0"/>
              <a:t>5-11 ИЯФ СО РАН, </a:t>
            </a:r>
            <a:r>
              <a:rPr lang="ru-RU" sz="1400" dirty="0" err="1"/>
              <a:t>Кобец</a:t>
            </a:r>
            <a:r>
              <a:rPr lang="ru-RU" sz="1400" dirty="0"/>
              <a:t> В.В..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4" y="5582296"/>
            <a:ext cx="5093021" cy="41549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ru-RU" sz="1050" dirty="0"/>
              <a:t>Старостенко А.А., </a:t>
            </a:r>
            <a:r>
              <a:rPr lang="ru-RU" sz="1050" dirty="0" err="1"/>
              <a:t>Рыбицкая</a:t>
            </a:r>
            <a:r>
              <a:rPr lang="ru-RU" sz="1050" dirty="0"/>
              <a:t> Т.В., </a:t>
            </a:r>
            <a:r>
              <a:rPr lang="ru-RU" sz="1050" dirty="0" err="1"/>
              <a:t>Кобец</a:t>
            </a:r>
            <a:r>
              <a:rPr lang="ru-RU" sz="1050" dirty="0"/>
              <a:t> В.В. Диполь на постоянных магнитах накопителя СКИФ // </a:t>
            </a:r>
            <a:r>
              <a:rPr lang="en-US" sz="1050" dirty="0" err="1"/>
              <a:t>RuPac</a:t>
            </a:r>
            <a:r>
              <a:rPr lang="ru-RU" sz="1050" dirty="0"/>
              <a:t>2023.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3558" y="2055389"/>
            <a:ext cx="4904794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Использование постоянных магнитов позволяет сделать диполь компактным и при этом достичь большого поля в зазоре. Однако сборка такого диполя представляет собой очень сложную инженерную задачу по внесению постоянных магнитов в конструкцию и удержания их в необходимом положении. Для сборки была спроектирована и изготовлена дополнительная оснастка, сама сборка состоит из 18-ти различных этапов, которые требуется проводить в строго определённой последовательности. Первый диполь был изготовлен. </a:t>
            </a:r>
            <a:endParaRPr lang="en-US" sz="1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87830" y="1150813"/>
            <a:ext cx="10863227" cy="757130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В ИЯФ СО РАН создан уникальный диполь с полем 2 Тл на основе </a:t>
            </a:r>
            <a:r>
              <a:rPr lang="ru-RU" sz="2400" b="1" dirty="0" err="1"/>
              <a:t>неодимовых</a:t>
            </a:r>
            <a:r>
              <a:rPr lang="ru-RU" sz="2400" b="1" dirty="0"/>
              <a:t> магнитов для ЦКП «СКИФ»</a:t>
            </a:r>
            <a:endParaRPr lang="ru-RU" sz="2400" b="1" dirty="0">
              <a:solidFill>
                <a:srgbClr val="18397A"/>
              </a:solidFill>
              <a:latin typeface="+mn-lt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966199" y="3541260"/>
            <a:ext cx="5447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Измерение полей показало максимальной поле 1.95 Тл при выключенной корректирующей катушки и 2.14 Тл при включенной. 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966199" y="1675736"/>
            <a:ext cx="2575823" cy="311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Параметры </a:t>
            </a:r>
            <a:r>
              <a:rPr lang="ru-RU" sz="1400" dirty="0" smtClean="0"/>
              <a:t>диполя. </a:t>
            </a:r>
            <a:endParaRPr lang="en-US" sz="1400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70261"/>
              </p:ext>
            </p:extLst>
          </p:nvPr>
        </p:nvGraphicFramePr>
        <p:xfrm>
          <a:off x="1098655" y="2130402"/>
          <a:ext cx="3414395" cy="117424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149475"/>
                <a:gridCol w="572135"/>
                <a:gridCol w="692785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Магнитная длина L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</a:t>
                      </a:r>
                      <a:r>
                        <a:rPr lang="en-US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R зазора магнита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mm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R вак. камеры внутренний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mm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B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2.05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ΔB/B (R=10 mm)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±0.03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шт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xmlns="" xmlns:lc="http://schemas.openxmlformats.org/drawingml/2006/lockedCanvas" id="{387D5F7E-C658-46A1-9552-225B1F4410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5503049"/>
              </p:ext>
            </p:extLst>
          </p:nvPr>
        </p:nvGraphicFramePr>
        <p:xfrm>
          <a:off x="753527" y="4064940"/>
          <a:ext cx="5074920" cy="2473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8147</TotalTime>
  <Words>196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В ИЯФ СО РАН создан уникальный диполь с полем 2 Тл на основе неодимовых магнитов для ЦКП «СКИФ»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659</cp:revision>
  <cp:lastPrinted>2020-01-14T01:52:00Z</cp:lastPrinted>
  <dcterms:created xsi:type="dcterms:W3CDTF">2019-05-20T10:35:54Z</dcterms:created>
  <dcterms:modified xsi:type="dcterms:W3CDTF">2023-11-28T10:46:49Z</dcterms:modified>
</cp:coreProperties>
</file>