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6" y="3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4038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870840"/>
          </a:xfrm>
          <a:prstGeom prst="rect">
            <a:avLst/>
          </a:prstGeom>
        </p:spPr>
        <p:txBody>
          <a:bodyPr anchor="ctr"/>
          <a:lstStyle/>
          <a:p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18397A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18397A"/>
                </a:solidFill>
                <a:latin typeface="Calibri"/>
              </a:rPr>
              <a:t>Образец текста</a:t>
            </a:r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18397A"/>
                </a:solidFill>
                <a:latin typeface="Calibri"/>
              </a:rPr>
              <a:t>Второй уровень</a:t>
            </a:r>
            <a:endParaRPr lang="ru-RU" sz="2400" b="0" strike="noStrike" spc="-1">
              <a:solidFill>
                <a:srgbClr val="000000"/>
              </a:solidFill>
              <a:latin typeface="Calibri"/>
            </a:endParaRP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2000" b="0" strike="noStrike" spc="-1">
                <a:solidFill>
                  <a:srgbClr val="18397A"/>
                </a:solidFill>
                <a:latin typeface="Calibri"/>
              </a:rPr>
              <a:t>Третий уровень</a:t>
            </a:r>
            <a:endParaRPr lang="ru-RU" sz="2000" b="0" strike="noStrike" spc="-1">
              <a:solidFill>
                <a:srgbClr val="000000"/>
              </a:solidFill>
              <a:latin typeface="Calibri"/>
            </a:endParaRP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18397A"/>
                </a:solidFill>
                <a:latin typeface="Calibri"/>
              </a:rPr>
              <a:t>Четвертый уровень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18397A"/>
              </a:buClr>
              <a:buFont typeface="Arial"/>
              <a:buChar char="•"/>
            </a:pPr>
            <a:r>
              <a:rPr lang="ru-RU" sz="1800" b="0" strike="noStrike" spc="-1">
                <a:solidFill>
                  <a:srgbClr val="18397A"/>
                </a:solidFill>
                <a:latin typeface="Calibri"/>
              </a:rPr>
              <a:t>Пятый уровень</a:t>
            </a: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8DBEF5DF-B7B1-4EBA-A65A-98CDABF02518}" type="datetime1">
              <a:rPr lang="ru-RU" sz="1200" b="0" strike="noStrike" spc="-1">
                <a:solidFill>
                  <a:srgbClr val="8B8B8B"/>
                </a:solidFill>
                <a:latin typeface="Calibri"/>
              </a:rPr>
              <a:t>28.11.2023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E69C0289-3CE3-4BE0-9BFC-AB3A6F90585D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ru-RU" sz="1200" b="0" strike="noStrike" spc="-1">
              <a:latin typeface="Times New Roman"/>
            </a:endParaRPr>
          </a:p>
        </p:txBody>
      </p:sp>
      <p:pic>
        <p:nvPicPr>
          <p:cNvPr id="5" name="Рисунок 6"/>
          <p:cNvPicPr/>
          <p:nvPr/>
        </p:nvPicPr>
        <p:blipFill>
          <a:blip r:embed="rId14"/>
          <a:stretch/>
        </p:blipFill>
        <p:spPr>
          <a:xfrm>
            <a:off x="237240" y="663840"/>
            <a:ext cx="401400" cy="393120"/>
          </a:xfrm>
          <a:prstGeom prst="rect">
            <a:avLst/>
          </a:prstGeom>
          <a:ln>
            <a:noFill/>
          </a:ln>
        </p:spPr>
      </p:pic>
      <p:sp>
        <p:nvSpPr>
          <p:cNvPr id="6" name="Line 6"/>
          <p:cNvSpPr/>
          <p:nvPr/>
        </p:nvSpPr>
        <p:spPr>
          <a:xfrm>
            <a:off x="438120" y="1228320"/>
            <a:ext cx="360" cy="5629680"/>
          </a:xfrm>
          <a:prstGeom prst="line">
            <a:avLst/>
          </a:prstGeom>
          <a:ln w="2556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" name="Line 7"/>
          <p:cNvSpPr/>
          <p:nvPr/>
        </p:nvSpPr>
        <p:spPr>
          <a:xfrm>
            <a:off x="438120" y="0"/>
            <a:ext cx="360" cy="495000"/>
          </a:xfrm>
          <a:prstGeom prst="line">
            <a:avLst/>
          </a:prstGeom>
          <a:ln w="2556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s://indico.inp.nsk.su/event/114/contributions/2638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D37583A7-D098-49AA-A775-653710034433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1</a:t>
            </a:fld>
            <a:endParaRPr lang="ru-RU" sz="1200" b="0" strike="noStrike" spc="-1">
              <a:latin typeface="Times New Roman"/>
            </a:endParaRPr>
          </a:p>
        </p:txBody>
      </p:sp>
      <p:sp>
        <p:nvSpPr>
          <p:cNvPr id="45" name="CustomShape 2"/>
          <p:cNvSpPr/>
          <p:nvPr/>
        </p:nvSpPr>
        <p:spPr>
          <a:xfrm>
            <a:off x="2170814" y="10980"/>
            <a:ext cx="9241186" cy="10580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>
              <a:lnSpc>
                <a:spcPct val="100000"/>
              </a:lnSpc>
            </a:pPr>
            <a:r>
              <a:rPr lang="ru-RU" sz="2400" b="1" strike="noStrike" spc="-1" dirty="0">
                <a:solidFill>
                  <a:srgbClr val="1F4E79"/>
                </a:solidFill>
                <a:latin typeface="Calibri"/>
                <a:ea typeface="Verdana"/>
              </a:rPr>
              <a:t>Институт ядерной физики им. Г.И. </a:t>
            </a:r>
            <a:r>
              <a:rPr lang="ru-RU" sz="2400" b="1" strike="noStrike" spc="-1" dirty="0" err="1">
                <a:solidFill>
                  <a:srgbClr val="1F4E79"/>
                </a:solidFill>
                <a:latin typeface="Calibri"/>
                <a:ea typeface="Verdana"/>
              </a:rPr>
              <a:t>Будкера</a:t>
            </a:r>
            <a:r>
              <a:rPr lang="ru-RU" sz="2400" b="1" strike="noStrike" spc="-1" dirty="0">
                <a:solidFill>
                  <a:srgbClr val="1F4E79"/>
                </a:solidFill>
                <a:latin typeface="Calibri"/>
                <a:ea typeface="Verdana"/>
              </a:rPr>
              <a:t> Сибирского отделения Российской академии наук</a:t>
            </a:r>
            <a:endParaRPr lang="ru-RU" sz="2400" b="0" strike="noStrike" spc="-1" dirty="0">
              <a:latin typeface="Arial"/>
            </a:endParaRPr>
          </a:p>
        </p:txBody>
      </p:sp>
      <p:sp>
        <p:nvSpPr>
          <p:cNvPr id="46" name="CustomShape 3"/>
          <p:cNvSpPr/>
          <p:nvPr/>
        </p:nvSpPr>
        <p:spPr>
          <a:xfrm>
            <a:off x="6618083" y="1708560"/>
            <a:ext cx="4822717" cy="30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just">
              <a:lnSpc>
                <a:spcPct val="100000"/>
              </a:lnSpc>
            </a:pPr>
            <a:r>
              <a:rPr lang="ru-RU" sz="1400" b="1" i="1" strike="noStrike" spc="-1" dirty="0">
                <a:solidFill>
                  <a:srgbClr val="1B4089"/>
                </a:solidFill>
                <a:latin typeface="Calibri"/>
                <a:ea typeface="Verdana"/>
              </a:rPr>
              <a:t>Авторы: коллектив </a:t>
            </a:r>
            <a:r>
              <a:rPr lang="ru-RU" sz="1400" b="1" i="1" strike="noStrike" spc="-1" dirty="0" smtClean="0">
                <a:solidFill>
                  <a:srgbClr val="1B4089"/>
                </a:solidFill>
                <a:latin typeface="Calibri"/>
                <a:ea typeface="Verdana"/>
              </a:rPr>
              <a:t>комплекса ВЭПП-2000 ИЯФ СО РАН</a:t>
            </a:r>
            <a:endParaRPr lang="ru-RU" sz="1400" b="0" strike="noStrike" spc="-1" dirty="0"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6507720" y="5916600"/>
            <a:ext cx="5092560" cy="48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just">
              <a:lnSpc>
                <a:spcPct val="115000"/>
              </a:lnSpc>
            </a:pPr>
            <a:r>
              <a:rPr lang="ru-RU" sz="1200" b="1" strike="noStrike" spc="-1" dirty="0">
                <a:solidFill>
                  <a:srgbClr val="222222"/>
                </a:solidFill>
                <a:latin typeface="Times New Roman"/>
                <a:ea typeface="Times New Roman"/>
              </a:rPr>
              <a:t>Публикация:</a:t>
            </a:r>
            <a:r>
              <a:rPr lang="ru-RU" sz="105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10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</a:rPr>
              <a:t>S.Rastigeev</a:t>
            </a:r>
            <a:r>
              <a:rPr lang="ru-RU" sz="105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10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</a:rPr>
              <a:t>et</a:t>
            </a:r>
            <a:r>
              <a:rPr lang="ru-RU" sz="105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1050" b="0" strike="noStrike" spc="-1" dirty="0" err="1">
                <a:solidFill>
                  <a:srgbClr val="000000"/>
                </a:solidFill>
                <a:latin typeface="Times New Roman"/>
                <a:ea typeface="Times New Roman"/>
              </a:rPr>
              <a:t>al</a:t>
            </a:r>
            <a:r>
              <a:rPr lang="ru-RU" sz="105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en-US" sz="105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(VEPP-2000 team) “Performance enhancement of VEPP-2000 collider over the last two years”. In </a:t>
            </a:r>
            <a:r>
              <a:rPr lang="en-US" sz="105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p</a:t>
            </a:r>
            <a:r>
              <a:rPr lang="en-US" sz="1050" spc="-1" dirty="0">
                <a:solidFill>
                  <a:srgbClr val="000000"/>
                </a:solidFill>
                <a:latin typeface="Times New Roman"/>
                <a:ea typeface="Times New Roman"/>
              </a:rPr>
              <a:t>r</a:t>
            </a:r>
            <a:r>
              <a:rPr lang="en-US" sz="105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oc </a:t>
            </a:r>
            <a:r>
              <a:rPr lang="en-US" sz="105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of </a:t>
            </a:r>
            <a:r>
              <a:rPr lang="ru-RU" sz="1050" b="0" strike="noStrike" spc="-1" dirty="0" err="1">
                <a:latin typeface="Calibri"/>
                <a:hlinkClick r:id="rId2"/>
              </a:rPr>
              <a:t>RuPAC</a:t>
            </a:r>
            <a:r>
              <a:rPr lang="en-US" sz="105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 (to be published) (2023).</a:t>
            </a:r>
            <a:endParaRPr lang="ru-RU" sz="1050" b="0" strike="noStrike" spc="-1" dirty="0">
              <a:latin typeface="Arial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6507720" y="2061720"/>
            <a:ext cx="5217840" cy="3806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/>
          <a:lstStyle/>
          <a:p>
            <a:pPr algn="just">
              <a:lnSpc>
                <a:spcPct val="115000"/>
              </a:lnSpc>
            </a:pPr>
            <a:r>
              <a:rPr lang="ru-RU" sz="1200" b="1" strike="noStrike" spc="-1" dirty="0" smtClean="0">
                <a:solidFill>
                  <a:srgbClr val="000000"/>
                </a:solidFill>
                <a:latin typeface="Calibri"/>
              </a:rPr>
              <a:t>	Электрон-позитронный </a:t>
            </a:r>
            <a:r>
              <a:rPr lang="ru-RU" sz="1200" b="1" strike="noStrike" spc="-1" dirty="0" err="1">
                <a:solidFill>
                  <a:srgbClr val="000000"/>
                </a:solidFill>
                <a:latin typeface="Calibri"/>
              </a:rPr>
              <a:t>коллайдер</a:t>
            </a:r>
            <a:r>
              <a:rPr lang="ru-RU" sz="1200" b="1" strike="noStrike" spc="-1" dirty="0">
                <a:solidFill>
                  <a:srgbClr val="000000"/>
                </a:solidFill>
                <a:latin typeface="Calibri"/>
              </a:rPr>
              <a:t> ВЭПП 2000, с диапазоном энергий от 160 до 1000 МэВ в пучке, работает с двумя детекторами СНД и КМД-3 с 2010 г. После завершения в 2016 году модернизации инжектора, производительность по позитронам выросла на порядок, и ВЭПП 2000 продолжает набор данных с постоянным наращиванием своей эффективности. В сезоне 2022-23 гг. достигнуты средняя светимость не меньше 2.5-5×1031 см</a:t>
            </a:r>
            <a:r>
              <a:rPr lang="ru-RU" sz="1200" b="1" strike="noStrike" spc="-1" baseline="23000" dirty="0">
                <a:solidFill>
                  <a:srgbClr val="000000"/>
                </a:solidFill>
                <a:latin typeface="Calibri"/>
                <a:ea typeface="Times New Roman"/>
              </a:rPr>
              <a:t>-2</a:t>
            </a:r>
            <a:r>
              <a:rPr lang="ru-RU" sz="1200" b="1" strike="noStrike" spc="-1" dirty="0">
                <a:solidFill>
                  <a:srgbClr val="000000"/>
                </a:solidFill>
                <a:latin typeface="Calibri"/>
              </a:rPr>
              <a:t>с</a:t>
            </a:r>
            <a:r>
              <a:rPr lang="ru-RU" sz="1200" b="1" strike="noStrike" spc="-1" baseline="23000" dirty="0">
                <a:solidFill>
                  <a:srgbClr val="000000"/>
                </a:solidFill>
                <a:latin typeface="Calibri"/>
                <a:ea typeface="Times New Roman"/>
              </a:rPr>
              <a:t>-1</a:t>
            </a:r>
            <a:r>
              <a:rPr lang="ru-RU" sz="1200" b="1" strike="noStrike" spc="-1" dirty="0">
                <a:solidFill>
                  <a:srgbClr val="000000"/>
                </a:solidFill>
                <a:latin typeface="Calibri"/>
              </a:rPr>
              <a:t> и суточный темп набора данных – 1.5-2 пб</a:t>
            </a:r>
            <a:r>
              <a:rPr lang="ru-RU" sz="1200" b="1" strike="noStrike" spc="-1" baseline="23000" dirty="0">
                <a:solidFill>
                  <a:srgbClr val="000000"/>
                </a:solidFill>
                <a:latin typeface="Calibri"/>
                <a:ea typeface="Times New Roman"/>
              </a:rPr>
              <a:t>-1</a:t>
            </a:r>
            <a:r>
              <a:rPr lang="ru-RU" sz="1200" b="1" strike="noStrike" spc="-1" dirty="0">
                <a:solidFill>
                  <a:srgbClr val="000000"/>
                </a:solidFill>
                <a:latin typeface="Calibri"/>
              </a:rPr>
              <a:t>. Достигаемый параметр встречного сгустка ξ ~ 0.07-0.09 в соответствии с предсказаниями концепции «круглых пучков».</a:t>
            </a:r>
            <a:endParaRPr lang="ru-RU" sz="1200" b="0" strike="noStrike" spc="-1" dirty="0">
              <a:solidFill>
                <a:srgbClr val="000000"/>
              </a:solidFill>
              <a:latin typeface="Calibri"/>
              <a:ea typeface="Times New Roman"/>
            </a:endParaRPr>
          </a:p>
          <a:p>
            <a:pPr algn="just"/>
            <a:r>
              <a:rPr lang="ru-RU" sz="1200" b="1" spc="-1" dirty="0">
                <a:solidFill>
                  <a:srgbClr val="000000"/>
                </a:solidFill>
                <a:latin typeface="Calibri"/>
                <a:ea typeface="Times New Roman"/>
              </a:rPr>
              <a:t>	</a:t>
            </a:r>
            <a:r>
              <a:rPr lang="ru-RU" sz="1200" b="1" strike="noStrike" spc="-1" dirty="0" smtClean="0">
                <a:solidFill>
                  <a:srgbClr val="000000"/>
                </a:solidFill>
                <a:latin typeface="Calibri"/>
                <a:ea typeface="Times New Roman"/>
              </a:rPr>
              <a:t>Полный </a:t>
            </a:r>
            <a:r>
              <a:rPr lang="ru-RU" sz="1200" b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интеграл набранный в сезоне 2023 г. немногим превышает 200 пб</a:t>
            </a:r>
            <a:r>
              <a:rPr lang="ru-RU" sz="1200" b="1" strike="noStrike" spc="-1" baseline="23000" dirty="0">
                <a:solidFill>
                  <a:srgbClr val="000000"/>
                </a:solidFill>
                <a:latin typeface="Calibri"/>
                <a:ea typeface="Times New Roman"/>
              </a:rPr>
              <a:t>-1</a:t>
            </a:r>
            <a:r>
              <a:rPr lang="ru-RU" sz="1200" b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 на один детектор всего за 5 месяцев – что всего на треть меньше результатов прошлого сезона. Это достижение – результат кропотливой работы по настройке накопительного кольца и инжекционной части, повышению надёжности работы отдельных систем ускорительного комплекса, изучению динамики частиц и подавлению эффектов встречи, ограничивающих светимость </a:t>
            </a:r>
            <a:r>
              <a:rPr lang="ru-RU" sz="1200" b="1" strike="noStrike" spc="-1" dirty="0" smtClean="0">
                <a:solidFill>
                  <a:srgbClr val="000000"/>
                </a:solidFill>
                <a:latin typeface="Calibri"/>
                <a:ea typeface="Times New Roman"/>
              </a:rPr>
              <a:t>установки. </a:t>
            </a:r>
            <a:endParaRPr lang="ru-RU" sz="1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TextShape 6"/>
          <p:cNvSpPr txBox="1"/>
          <p:nvPr/>
        </p:nvSpPr>
        <p:spPr>
          <a:xfrm>
            <a:off x="753480" y="1041390"/>
            <a:ext cx="10972080" cy="6903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r>
              <a:rPr lang="ru-RU" b="1" spc="-1" dirty="0">
                <a:solidFill>
                  <a:srgbClr val="18397A"/>
                </a:solidFill>
                <a:latin typeface="Calibri Light"/>
                <a:ea typeface="Times New Roman"/>
              </a:rPr>
              <a:t>Продемонстрирована работа </a:t>
            </a:r>
            <a:r>
              <a:rPr lang="ru-RU" b="1" spc="-1" dirty="0" err="1">
                <a:solidFill>
                  <a:srgbClr val="18397A"/>
                </a:solidFill>
                <a:latin typeface="Calibri Light"/>
                <a:ea typeface="Times New Roman"/>
              </a:rPr>
              <a:t>коллайдера</a:t>
            </a:r>
            <a:r>
              <a:rPr lang="ru-RU" b="1" spc="-1" dirty="0">
                <a:solidFill>
                  <a:srgbClr val="18397A"/>
                </a:solidFill>
                <a:latin typeface="Calibri Light"/>
                <a:ea typeface="Times New Roman"/>
              </a:rPr>
              <a:t> ВЭПП-2000 на светимость </a:t>
            </a:r>
            <a:r>
              <a:rPr lang="ru-RU" sz="1800" b="1" strike="noStrike" spc="-1" dirty="0">
                <a:solidFill>
                  <a:srgbClr val="18397A"/>
                </a:solidFill>
                <a:latin typeface="Calibri Light"/>
                <a:ea typeface="Times New Roman"/>
              </a:rPr>
              <a:t>с предельным параметром встречного пучка в диапазоне энергий 600-800 МэВ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CustomShape 7"/>
          <p:cNvSpPr/>
          <p:nvPr/>
        </p:nvSpPr>
        <p:spPr>
          <a:xfrm>
            <a:off x="0" y="-184680"/>
            <a:ext cx="184320" cy="3690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1" name="Picture 2"/>
          <p:cNvPicPr/>
          <p:nvPr/>
        </p:nvPicPr>
        <p:blipFill>
          <a:blip r:embed="rId3"/>
          <a:stretch/>
        </p:blipFill>
        <p:spPr>
          <a:xfrm>
            <a:off x="753480" y="60480"/>
            <a:ext cx="689760" cy="826200"/>
          </a:xfrm>
          <a:prstGeom prst="rect">
            <a:avLst/>
          </a:prstGeom>
          <a:ln>
            <a:noFill/>
          </a:ln>
        </p:spPr>
      </p:pic>
      <p:sp>
        <p:nvSpPr>
          <p:cNvPr id="52" name="CustomShape 8"/>
          <p:cNvSpPr/>
          <p:nvPr/>
        </p:nvSpPr>
        <p:spPr>
          <a:xfrm>
            <a:off x="600840" y="5976000"/>
            <a:ext cx="5447160" cy="47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15000"/>
              </a:lnSpc>
            </a:pPr>
            <a:r>
              <a:rPr lang="ru-RU" sz="1100" b="0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Достигнутая светимость (слева) детектора КМД. Положение π моде в спектре частот поперечных колебаний (справа) соответствует </a:t>
            </a:r>
            <a:r>
              <a:rPr lang="ru-RU" sz="1100" b="0" strike="noStrike" spc="-1" dirty="0">
                <a:solidFill>
                  <a:srgbClr val="222222"/>
                </a:solidFill>
                <a:latin typeface="Calibri"/>
                <a:ea typeface="Times New Roman"/>
              </a:rPr>
              <a:t>ξ ~ </a:t>
            </a:r>
            <a:r>
              <a:rPr lang="ru-RU" sz="1100" b="0" strike="noStrike" spc="-1" dirty="0" smtClean="0">
                <a:solidFill>
                  <a:srgbClr val="222222"/>
                </a:solidFill>
                <a:latin typeface="Calibri"/>
                <a:ea typeface="Times New Roman"/>
              </a:rPr>
              <a:t>0.08 на энергии 700 МэВ</a:t>
            </a:r>
            <a:endParaRPr lang="ru-RU" sz="1100" b="0" strike="noStrike" spc="-1" dirty="0">
              <a:latin typeface="Calibri"/>
              <a:ea typeface="Times New Roman"/>
            </a:endParaRPr>
          </a:p>
        </p:txBody>
      </p:sp>
      <p:sp>
        <p:nvSpPr>
          <p:cNvPr id="53" name="CustomShape 9"/>
          <p:cNvSpPr/>
          <p:nvPr/>
        </p:nvSpPr>
        <p:spPr>
          <a:xfrm>
            <a:off x="1053000" y="3920400"/>
            <a:ext cx="5081040" cy="424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1100" b="0" strike="noStrike" spc="-1" dirty="0">
                <a:solidFill>
                  <a:srgbClr val="000000"/>
                </a:solidFill>
                <a:latin typeface="Calibri"/>
              </a:rPr>
              <a:t>Работа </a:t>
            </a:r>
            <a:r>
              <a:rPr lang="ru-RU" sz="1100" b="0" strike="noStrike" spc="-1" dirty="0" err="1">
                <a:solidFill>
                  <a:srgbClr val="000000"/>
                </a:solidFill>
                <a:latin typeface="Calibri"/>
              </a:rPr>
              <a:t>коллайдера</a:t>
            </a:r>
            <a:r>
              <a:rPr lang="ru-RU" sz="1100" b="0" strike="noStrike" spc="-1" dirty="0">
                <a:solidFill>
                  <a:srgbClr val="000000"/>
                </a:solidFill>
                <a:latin typeface="Calibri"/>
              </a:rPr>
              <a:t> соответствует средней светимости 6</a:t>
            </a:r>
            <a:r>
              <a:rPr lang="ru-RU" sz="1100" b="0" strike="noStrike" spc="-1" dirty="0">
                <a:solidFill>
                  <a:srgbClr val="222222"/>
                </a:solidFill>
                <a:latin typeface="Times New Roman"/>
                <a:ea typeface="Times New Roman"/>
              </a:rPr>
              <a:t>×10</a:t>
            </a:r>
            <a:r>
              <a:rPr lang="ru-RU" sz="1100" b="0" strike="noStrike" spc="-1" baseline="34000" dirty="0">
                <a:solidFill>
                  <a:srgbClr val="222222"/>
                </a:solidFill>
                <a:latin typeface="Times New Roman"/>
                <a:ea typeface="Times New Roman"/>
              </a:rPr>
              <a:t>31</a:t>
            </a:r>
            <a:r>
              <a:rPr lang="ru-RU" sz="1100" b="0" strike="noStrike" spc="-1" dirty="0">
                <a:solidFill>
                  <a:srgbClr val="222222"/>
                </a:solidFill>
                <a:latin typeface="Times New Roman"/>
                <a:ea typeface="Times New Roman"/>
              </a:rPr>
              <a:t> см</a:t>
            </a:r>
            <a:r>
              <a:rPr lang="ru-RU" sz="1100" b="0" strike="noStrike" spc="-1" baseline="34000" dirty="0">
                <a:solidFill>
                  <a:srgbClr val="222222"/>
                </a:solidFill>
                <a:latin typeface="Times New Roman"/>
                <a:ea typeface="Times New Roman"/>
              </a:rPr>
              <a:t>-2</a:t>
            </a:r>
            <a:r>
              <a:rPr lang="ru-RU" sz="1100" b="0" strike="noStrike" spc="-1" dirty="0">
                <a:solidFill>
                  <a:srgbClr val="222222"/>
                </a:solidFill>
                <a:latin typeface="Times New Roman"/>
                <a:ea typeface="Times New Roman"/>
              </a:rPr>
              <a:t>с</a:t>
            </a:r>
            <a:r>
              <a:rPr lang="ru-RU" sz="1100" b="0" strike="noStrike" spc="-1" baseline="34000" dirty="0">
                <a:solidFill>
                  <a:srgbClr val="222222"/>
                </a:solidFill>
                <a:latin typeface="Times New Roman"/>
                <a:ea typeface="Times New Roman"/>
              </a:rPr>
              <a:t>-1</a:t>
            </a:r>
            <a:r>
              <a:rPr lang="ru-RU" sz="1100" b="0" strike="noStrike" spc="-1" dirty="0">
                <a:solidFill>
                  <a:srgbClr val="000000"/>
                </a:solidFill>
                <a:latin typeface="Calibri"/>
              </a:rPr>
              <a:t>и интегралу за сутки 2.3 </a:t>
            </a:r>
            <a:r>
              <a:rPr lang="ru-RU" sz="1100" b="0" strike="noStrike" spc="-1" dirty="0" smtClean="0">
                <a:solidFill>
                  <a:srgbClr val="000000"/>
                </a:solidFill>
                <a:latin typeface="Calibri"/>
              </a:rPr>
              <a:t>пб</a:t>
            </a:r>
            <a:r>
              <a:rPr lang="ru-RU" sz="1100" b="0" strike="noStrike" spc="-1" baseline="34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-1</a:t>
            </a:r>
            <a:r>
              <a:rPr lang="ru-RU" sz="1100" b="0" strike="noStrike" spc="-1" dirty="0" smtClean="0">
                <a:solidFill>
                  <a:srgbClr val="000000"/>
                </a:solidFill>
                <a:latin typeface="Times New Roman"/>
                <a:ea typeface="Times New Roman"/>
              </a:rPr>
              <a:t> на энергии 790 МэВ</a:t>
            </a:r>
            <a:endParaRPr lang="ru-RU" sz="1100" b="0" strike="noStrike" spc="-1" dirty="0">
              <a:latin typeface="Arial"/>
            </a:endParaRPr>
          </a:p>
        </p:txBody>
      </p:sp>
      <p:pic>
        <p:nvPicPr>
          <p:cNvPr id="54" name="Рисунок 53"/>
          <p:cNvPicPr/>
          <p:nvPr/>
        </p:nvPicPr>
        <p:blipFill>
          <a:blip r:embed="rId4"/>
          <a:stretch/>
        </p:blipFill>
        <p:spPr>
          <a:xfrm>
            <a:off x="1053000" y="1814850"/>
            <a:ext cx="4995000" cy="2073600"/>
          </a:xfrm>
          <a:prstGeom prst="rect">
            <a:avLst/>
          </a:prstGeom>
          <a:ln>
            <a:noFill/>
          </a:ln>
        </p:spPr>
      </p:pic>
      <p:pic>
        <p:nvPicPr>
          <p:cNvPr id="55" name="Рисунок 54"/>
          <p:cNvPicPr/>
          <p:nvPr/>
        </p:nvPicPr>
        <p:blipFill>
          <a:blip r:embed="rId5"/>
          <a:stretch/>
        </p:blipFill>
        <p:spPr>
          <a:xfrm>
            <a:off x="2736000" y="4428000"/>
            <a:ext cx="3548880" cy="1464840"/>
          </a:xfrm>
          <a:prstGeom prst="rect">
            <a:avLst/>
          </a:prstGeom>
          <a:ln>
            <a:noFill/>
          </a:ln>
        </p:spPr>
      </p:pic>
      <p:pic>
        <p:nvPicPr>
          <p:cNvPr id="56" name="Рисунок 55"/>
          <p:cNvPicPr/>
          <p:nvPr/>
        </p:nvPicPr>
        <p:blipFill>
          <a:blip r:embed="rId6"/>
          <a:stretch/>
        </p:blipFill>
        <p:spPr>
          <a:xfrm>
            <a:off x="504000" y="4428000"/>
            <a:ext cx="2096640" cy="1512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8150</TotalTime>
  <Words>115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DejaVu Sans</vt:lpstr>
      <vt:lpstr>Times New Roman</vt:lpstr>
      <vt:lpstr>Verdana</vt:lpstr>
      <vt:lpstr>Office Theme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Анастасия Голышева</dc:creator>
  <dc:description/>
  <cp:lastModifiedBy>Aleksey V. Reznichenko</cp:lastModifiedBy>
  <cp:revision>660</cp:revision>
  <cp:lastPrinted>2020-01-14T01:52:00Z</cp:lastPrinted>
  <dcterms:created xsi:type="dcterms:W3CDTF">2019-05-20T10:35:54Z</dcterms:created>
  <dcterms:modified xsi:type="dcterms:W3CDTF">2023-11-28T10:43:37Z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diakov.net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Широкоэкранный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</vt:i4>
  </property>
</Properties>
</file>