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440" r:id="rId2"/>
  </p:sldIdLst>
  <p:sldSz cx="12192000" cy="6858000"/>
  <p:notesSz cx="6805613" cy="99441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21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3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97A"/>
    <a:srgbClr val="163470"/>
    <a:srgbClr val="455472"/>
    <a:srgbClr val="FF3300"/>
    <a:srgbClr val="F43F06"/>
    <a:srgbClr val="00CC00"/>
    <a:srgbClr val="ECE890"/>
    <a:srgbClr val="B5C9F1"/>
    <a:srgbClr val="1B4089"/>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5332" autoAdjust="0"/>
  </p:normalViewPr>
  <p:slideViewPr>
    <p:cSldViewPr snapToGrid="0">
      <p:cViewPr varScale="1">
        <p:scale>
          <a:sx n="74" d="100"/>
          <a:sy n="74" d="100"/>
        </p:scale>
        <p:origin x="54" y="3450"/>
      </p:cViewPr>
      <p:guideLst>
        <p:guide orient="horz" pos="2160"/>
        <p:guide pos="3840"/>
        <p:guide orient="horz" pos="2155"/>
      </p:guideLst>
    </p:cSldViewPr>
  </p:slideViewPr>
  <p:notesTextViewPr>
    <p:cViewPr>
      <p:scale>
        <a:sx n="1" d="1"/>
        <a:sy n="1" d="1"/>
      </p:scale>
      <p:origin x="0" y="0"/>
    </p:cViewPr>
  </p:notesTextViewPr>
  <p:sorterViewPr>
    <p:cViewPr>
      <p:scale>
        <a:sx n="200" d="100"/>
        <a:sy n="200" d="100"/>
      </p:scale>
      <p:origin x="0" y="16674"/>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49841" cy="497762"/>
          </a:xfrm>
          <a:prstGeom prst="rect">
            <a:avLst/>
          </a:prstGeom>
        </p:spPr>
        <p:txBody>
          <a:bodyPr vert="horz" lIns="91595" tIns="45798" rIns="91595" bIns="45798" rtlCol="0"/>
          <a:lstStyle>
            <a:lvl1pPr algn="l">
              <a:defRPr sz="1200"/>
            </a:lvl1pPr>
          </a:lstStyle>
          <a:p>
            <a:endParaRPr lang="ru-RU"/>
          </a:p>
        </p:txBody>
      </p:sp>
      <p:sp>
        <p:nvSpPr>
          <p:cNvPr id="3" name="Дата 2"/>
          <p:cNvSpPr>
            <a:spLocks noGrp="1"/>
          </p:cNvSpPr>
          <p:nvPr>
            <p:ph type="dt" idx="1"/>
          </p:nvPr>
        </p:nvSpPr>
        <p:spPr>
          <a:xfrm>
            <a:off x="3854184" y="1"/>
            <a:ext cx="2949841" cy="497762"/>
          </a:xfrm>
          <a:prstGeom prst="rect">
            <a:avLst/>
          </a:prstGeom>
        </p:spPr>
        <p:txBody>
          <a:bodyPr vert="horz" lIns="91595" tIns="45798" rIns="91595" bIns="45798" rtlCol="0"/>
          <a:lstStyle>
            <a:lvl1pPr algn="r">
              <a:defRPr sz="1200"/>
            </a:lvl1pPr>
          </a:lstStyle>
          <a:p>
            <a:fld id="{CE29251B-1858-4AD5-9EA0-DC4B5B393A0E}" type="datetimeFigureOut">
              <a:rPr lang="ru-RU" smtClean="0"/>
              <a:pPr/>
              <a:t>28.11.2023</a:t>
            </a:fld>
            <a:endParaRPr lang="ru-RU"/>
          </a:p>
        </p:txBody>
      </p:sp>
      <p:sp>
        <p:nvSpPr>
          <p:cNvPr id="4" name="Образ слайда 3"/>
          <p:cNvSpPr>
            <a:spLocks noGrp="1" noRot="1" noChangeAspect="1"/>
          </p:cNvSpPr>
          <p:nvPr>
            <p:ph type="sldImg" idx="2"/>
          </p:nvPr>
        </p:nvSpPr>
        <p:spPr>
          <a:xfrm>
            <a:off x="88900" y="746125"/>
            <a:ext cx="6627813" cy="3729038"/>
          </a:xfrm>
          <a:prstGeom prst="rect">
            <a:avLst/>
          </a:prstGeom>
          <a:noFill/>
          <a:ln w="12700">
            <a:solidFill>
              <a:prstClr val="black"/>
            </a:solidFill>
          </a:ln>
        </p:spPr>
        <p:txBody>
          <a:bodyPr vert="horz" lIns="91595" tIns="45798" rIns="91595" bIns="45798" rtlCol="0" anchor="ctr"/>
          <a:lstStyle/>
          <a:p>
            <a:endParaRPr lang="ru-RU"/>
          </a:p>
        </p:txBody>
      </p:sp>
      <p:sp>
        <p:nvSpPr>
          <p:cNvPr id="5" name="Заметки 4"/>
          <p:cNvSpPr>
            <a:spLocks noGrp="1"/>
          </p:cNvSpPr>
          <p:nvPr>
            <p:ph type="body" sz="quarter" idx="3"/>
          </p:nvPr>
        </p:nvSpPr>
        <p:spPr>
          <a:xfrm>
            <a:off x="680244" y="4723170"/>
            <a:ext cx="5445126" cy="4475083"/>
          </a:xfrm>
          <a:prstGeom prst="rect">
            <a:avLst/>
          </a:prstGeom>
        </p:spPr>
        <p:txBody>
          <a:bodyPr vert="horz" lIns="91595" tIns="45798" rIns="91595" bIns="45798"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4749"/>
            <a:ext cx="2949841" cy="497761"/>
          </a:xfrm>
          <a:prstGeom prst="rect">
            <a:avLst/>
          </a:prstGeom>
        </p:spPr>
        <p:txBody>
          <a:bodyPr vert="horz" lIns="91595" tIns="45798" rIns="91595" bIns="45798" rtlCol="0" anchor="b"/>
          <a:lstStyle>
            <a:lvl1pPr algn="l">
              <a:defRPr sz="1200"/>
            </a:lvl1pPr>
          </a:lstStyle>
          <a:p>
            <a:endParaRPr lang="ru-RU"/>
          </a:p>
        </p:txBody>
      </p:sp>
      <p:sp>
        <p:nvSpPr>
          <p:cNvPr id="7" name="Номер слайда 6"/>
          <p:cNvSpPr>
            <a:spLocks noGrp="1"/>
          </p:cNvSpPr>
          <p:nvPr>
            <p:ph type="sldNum" sz="quarter" idx="5"/>
          </p:nvPr>
        </p:nvSpPr>
        <p:spPr>
          <a:xfrm>
            <a:off x="3854184" y="9444749"/>
            <a:ext cx="2949841" cy="497761"/>
          </a:xfrm>
          <a:prstGeom prst="rect">
            <a:avLst/>
          </a:prstGeom>
        </p:spPr>
        <p:txBody>
          <a:bodyPr vert="horz" lIns="91595" tIns="45798" rIns="91595" bIns="45798" rtlCol="0" anchor="b"/>
          <a:lstStyle>
            <a:lvl1pPr algn="r">
              <a:defRPr sz="1200"/>
            </a:lvl1pPr>
          </a:lstStyle>
          <a:p>
            <a:fld id="{1D82E099-6EB9-476F-A11A-21E927E2E520}" type="slidenum">
              <a:rPr lang="ru-RU" smtClean="0"/>
              <a:pPr/>
              <a:t>‹#›</a:t>
            </a:fld>
            <a:endParaRPr lang="ru-RU"/>
          </a:p>
        </p:txBody>
      </p:sp>
    </p:spTree>
    <p:extLst>
      <p:ext uri="{BB962C8B-B14F-4D97-AF65-F5344CB8AC3E}">
        <p14:creationId xmlns:p14="http://schemas.microsoft.com/office/powerpoint/2010/main" val="2568724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1526" y="1880317"/>
            <a:ext cx="9766479" cy="2099257"/>
          </a:xfrm>
        </p:spPr>
        <p:txBody>
          <a:bodyPr anchor="b"/>
          <a:lstStyle>
            <a:lvl1pPr marL="0" marR="0" indent="0" algn="l" defTabSz="914400" rtl="0" eaLnBrk="1" fontAlgn="auto" latinLnBrk="0" hangingPunct="1">
              <a:lnSpc>
                <a:spcPct val="100000"/>
              </a:lnSpc>
              <a:spcBef>
                <a:spcPts val="0"/>
              </a:spcBef>
              <a:spcAft>
                <a:spcPts val="1800"/>
              </a:spcAft>
              <a:buClrTx/>
              <a:buSzTx/>
              <a:buFontTx/>
              <a:buNone/>
              <a:tabLst/>
              <a:defRPr sz="4400"/>
            </a:lvl1pPr>
          </a:lstStyle>
          <a:p>
            <a:pPr marL="0" marR="0" lvl="0" indent="0" defTabSz="914400" rtl="0" eaLnBrk="1" fontAlgn="auto" latinLnBrk="0" hangingPunct="1">
              <a:lnSpc>
                <a:spcPct val="100000"/>
              </a:lnSpc>
              <a:spcBef>
                <a:spcPts val="0"/>
              </a:spcBef>
              <a:spcAft>
                <a:spcPts val="1800"/>
              </a:spcAft>
              <a:tabLst/>
              <a:defRPr/>
            </a:pPr>
            <a:endParaRPr kumimoji="0" lang="ru-RU" sz="3600" b="1" i="0" u="none" strike="noStrike" kern="1200" cap="none" spc="0" normalizeH="0" baseline="0" noProof="0" dirty="0">
              <a:ln>
                <a:noFill/>
              </a:ln>
              <a:solidFill>
                <a:srgbClr val="1B4089"/>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3" name="Подзаголовок 2"/>
          <p:cNvSpPr>
            <a:spLocks noGrp="1"/>
          </p:cNvSpPr>
          <p:nvPr>
            <p:ph type="subTitle" idx="1"/>
          </p:nvPr>
        </p:nvSpPr>
        <p:spPr>
          <a:xfrm>
            <a:off x="927280" y="4413407"/>
            <a:ext cx="10547799" cy="1655762"/>
          </a:xfrm>
        </p:spPr>
        <p:txBody>
          <a:bodyPr/>
          <a:lstStyle>
            <a:lvl1pPr marL="0" marR="0" indent="0" algn="l" defTabSz="914400" rtl="0" eaLnBrk="1" fontAlgn="auto" latinLnBrk="0" hangingPunct="1">
              <a:lnSpc>
                <a:spcPct val="150000"/>
              </a:lnSpc>
              <a:spcBef>
                <a:spcPts val="0"/>
              </a:spcBef>
              <a:spcAft>
                <a:spcPts val="0"/>
              </a:spcAft>
              <a:buClrTx/>
              <a:buSzTx/>
              <a:buFontTx/>
              <a:buNone/>
              <a:tabLst/>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ru-RU" sz="1800" b="0" i="0" u="none" strike="noStrike" kern="1200" cap="none" spc="0" normalizeH="0" baseline="0" noProof="0" dirty="0">
              <a:ln>
                <a:noFill/>
              </a:ln>
              <a:solidFill>
                <a:srgbClr val="1B4089"/>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8" name="Прямая соединительная линия 7"/>
          <p:cNvCxnSpPr/>
          <p:nvPr userDrawn="1"/>
        </p:nvCxnSpPr>
        <p:spPr>
          <a:xfrm>
            <a:off x="8340957" y="868753"/>
            <a:ext cx="3866283" cy="15092"/>
          </a:xfrm>
          <a:prstGeom prst="line">
            <a:avLst/>
          </a:prstGeom>
          <a:ln w="28575">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5" y="876299"/>
            <a:ext cx="885825" cy="0"/>
          </a:xfrm>
          <a:prstGeom prst="line">
            <a:avLst/>
          </a:prstGeom>
          <a:ln w="28575">
            <a:solidFill>
              <a:srgbClr val="1B4089"/>
            </a:solidFill>
          </a:ln>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userDrawn="1"/>
        </p:nvSpPr>
        <p:spPr>
          <a:xfrm>
            <a:off x="0" y="6492240"/>
            <a:ext cx="12192000" cy="365760"/>
          </a:xfrm>
          <a:prstGeom prst="rect">
            <a:avLst/>
          </a:prstGeom>
          <a:solidFill>
            <a:srgbClr val="1B40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userDrawn="1"/>
        </p:nvSpPr>
        <p:spPr>
          <a:xfrm>
            <a:off x="1949395" y="691634"/>
            <a:ext cx="6391564" cy="369332"/>
          </a:xfrm>
          <a:prstGeom prst="rect">
            <a:avLst/>
          </a:prstGeom>
          <a:noFill/>
        </p:spPr>
        <p:txBody>
          <a:bodyPr wrap="square" rtlCol="0">
            <a:spAutoFit/>
          </a:bodyPr>
          <a:lstStyle/>
          <a:p>
            <a:r>
              <a:rPr lang="ru-RU" b="1" dirty="0">
                <a:solidFill>
                  <a:srgbClr val="1B4089"/>
                </a:solidFill>
                <a:latin typeface="Open Sans" panose="020B0606030504020204" pitchFamily="34" charset="0"/>
                <a:ea typeface="Open Sans" panose="020B0606030504020204" pitchFamily="34" charset="0"/>
                <a:cs typeface="Open Sans" panose="020B0606030504020204" pitchFamily="34" charset="0"/>
              </a:rPr>
              <a:t>Сибирское отделение Российской академии наук</a:t>
            </a:r>
          </a:p>
        </p:txBody>
      </p:sp>
      <p:pic>
        <p:nvPicPr>
          <p:cNvPr id="13" name="Рисунок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5854" y="505562"/>
            <a:ext cx="756865" cy="741475"/>
          </a:xfrm>
          <a:prstGeom prst="rect">
            <a:avLst/>
          </a:prstGeom>
        </p:spPr>
      </p:pic>
    </p:spTree>
    <p:extLst>
      <p:ext uri="{BB962C8B-B14F-4D97-AF65-F5344CB8AC3E}">
        <p14:creationId xmlns:p14="http://schemas.microsoft.com/office/powerpoint/2010/main" val="168310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8A02197-A36F-47E6-BE32-E303756AC480}" type="datetime1">
              <a:rPr lang="ru-RU" smtClean="0"/>
              <a:pPr/>
              <a:t>28.11.2023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790581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2"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3"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90F463C-CDD0-4E8F-BEFA-9741EA96CC46}" type="datetime1">
              <a:rPr lang="ru-RU" smtClean="0"/>
              <a:pPr/>
              <a:t>28.11.2023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219281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71246"/>
          </a:xfrm>
        </p:spPr>
        <p:txBody>
          <a:bodyPr/>
          <a:lstStyle>
            <a:lvl1pPr>
              <a:defRPr sz="4400" b="1"/>
            </a:lvl1pPr>
          </a:lstStyle>
          <a:p>
            <a:pPr>
              <a:lnSpc>
                <a:spcPct val="130000"/>
              </a:lnSpc>
              <a:spcAft>
                <a:spcPts val="1800"/>
              </a:spcAft>
            </a:pPr>
            <a:endParaRPr lang="ru-RU" sz="3600" dirty="0">
              <a:solidFill>
                <a:srgbClr val="18397A"/>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Объект 2"/>
          <p:cNvSpPr>
            <a:spLocks noGrp="1"/>
          </p:cNvSpPr>
          <p:nvPr>
            <p:ph idx="1"/>
          </p:nvPr>
        </p:nvSpPr>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p:cNvSpPr>
            <a:spLocks noGrp="1"/>
          </p:cNvSpPr>
          <p:nvPr>
            <p:ph type="dt" sz="half" idx="10"/>
          </p:nvPr>
        </p:nvSpPr>
        <p:spPr/>
        <p:txBody>
          <a:bodyPr/>
          <a:lstStyle/>
          <a:p>
            <a:fld id="{55F6E91F-E900-459C-A1E8-AECCDFC75A7C}" type="datetime1">
              <a:rPr lang="ru-RU" smtClean="0"/>
              <a:pPr/>
              <a:t>28.11.2023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pic>
        <p:nvPicPr>
          <p:cNvPr id="7" name="Рисунок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8" name="Прямая соединительная линия 7"/>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837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49"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49" y="458947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1CF3A7D-C416-4D5C-BEB9-4425ED7004C9}" type="datetime1">
              <a:rPr lang="ru-RU" smtClean="0"/>
              <a:pPr/>
              <a:t>28.11.2023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266851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8" name="Заголовок 1"/>
          <p:cNvSpPr>
            <a:spLocks noGrp="1"/>
          </p:cNvSpPr>
          <p:nvPr>
            <p:ph type="title"/>
          </p:nvPr>
        </p:nvSpPr>
        <p:spPr>
          <a:xfrm>
            <a:off x="838200" y="365126"/>
            <a:ext cx="10515600" cy="871246"/>
          </a:xfrm>
        </p:spPr>
        <p:txBody>
          <a:bodyPr/>
          <a:lstStyle>
            <a:lvl1pPr>
              <a:defRPr sz="4400" b="1"/>
            </a:lvl1pPr>
          </a:lstStyle>
          <a:p>
            <a:pPr>
              <a:lnSpc>
                <a:spcPct val="130000"/>
              </a:lnSpc>
              <a:spcAft>
                <a:spcPts val="1800"/>
              </a:spcAft>
            </a:pPr>
            <a:endParaRPr lang="ru-RU" sz="3600" dirty="0">
              <a:solidFill>
                <a:srgbClr val="18397A"/>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Дата 3"/>
          <p:cNvSpPr>
            <a:spLocks noGrp="1"/>
          </p:cNvSpPr>
          <p:nvPr>
            <p:ph type="dt" sz="half" idx="10"/>
          </p:nvPr>
        </p:nvSpPr>
        <p:spPr>
          <a:xfrm>
            <a:off x="838200" y="6356358"/>
            <a:ext cx="2743200" cy="365125"/>
          </a:xfrm>
        </p:spPr>
        <p:txBody>
          <a:bodyPr/>
          <a:lstStyle/>
          <a:p>
            <a:fld id="{51609B3F-C195-44F7-A3A0-7C709B132E91}" type="datetime1">
              <a:rPr lang="ru-RU" smtClean="0"/>
              <a:pPr/>
              <a:t>28.11.2023</a:t>
            </a:fld>
            <a:endParaRPr lang="ru-RU"/>
          </a:p>
        </p:txBody>
      </p:sp>
      <p:sp>
        <p:nvSpPr>
          <p:cNvPr id="11" name="Нижний колонтитул 4"/>
          <p:cNvSpPr>
            <a:spLocks noGrp="1"/>
          </p:cNvSpPr>
          <p:nvPr>
            <p:ph type="ftr" sz="quarter" idx="11"/>
          </p:nvPr>
        </p:nvSpPr>
        <p:spPr>
          <a:xfrm>
            <a:off x="4038600" y="6356358"/>
            <a:ext cx="4114800" cy="365125"/>
          </a:xfrm>
        </p:spPr>
        <p:txBody>
          <a:bodyPr/>
          <a:lstStyle/>
          <a:p>
            <a:endParaRPr lang="ru-RU"/>
          </a:p>
        </p:txBody>
      </p:sp>
      <p:sp>
        <p:nvSpPr>
          <p:cNvPr id="12" name="Номер слайда 5"/>
          <p:cNvSpPr>
            <a:spLocks noGrp="1"/>
          </p:cNvSpPr>
          <p:nvPr>
            <p:ph type="sldNum" sz="quarter" idx="12"/>
          </p:nvPr>
        </p:nvSpPr>
        <p:spPr>
          <a:xfrm>
            <a:off x="8610600" y="6356358"/>
            <a:ext cx="2743200" cy="365125"/>
          </a:xfrm>
        </p:spPr>
        <p:txBody>
          <a:bodyPr/>
          <a:lstStyle/>
          <a:p>
            <a:fld id="{BE6F39FA-1456-4AEA-A082-130B38B49F0B}" type="slidenum">
              <a:rPr lang="ru-RU" smtClean="0"/>
              <a:pPr/>
              <a:t>‹#›</a:t>
            </a:fld>
            <a:endParaRPr lang="ru-RU"/>
          </a:p>
        </p:txBody>
      </p:sp>
      <p:pic>
        <p:nvPicPr>
          <p:cNvPr id="13" name="Рисунок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14" name="Прямая соединительная линия 13"/>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
        <p:nvSpPr>
          <p:cNvPr id="16" name="Объект 2"/>
          <p:cNvSpPr>
            <a:spLocks noGrp="1"/>
          </p:cNvSpPr>
          <p:nvPr>
            <p:ph idx="13"/>
          </p:nvPr>
        </p:nvSpPr>
        <p:spPr>
          <a:xfrm>
            <a:off x="838203" y="1800912"/>
            <a:ext cx="5010665" cy="4351338"/>
          </a:xfrm>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7" name="Объект 2"/>
          <p:cNvSpPr>
            <a:spLocks noGrp="1"/>
          </p:cNvSpPr>
          <p:nvPr>
            <p:ph idx="14"/>
          </p:nvPr>
        </p:nvSpPr>
        <p:spPr>
          <a:xfrm>
            <a:off x="6248941" y="1800912"/>
            <a:ext cx="5104865" cy="4351338"/>
          </a:xfrm>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293169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6"/>
            <a:ext cx="10515600" cy="1325563"/>
          </a:xfrm>
        </p:spPr>
        <p:txBody>
          <a:bodyPr/>
          <a:lstStyle/>
          <a:p>
            <a:r>
              <a:rPr lang="ru-RU"/>
              <a:t>Образец заголовка</a:t>
            </a:r>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3"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7897A76-B6F5-4FDC-8567-F7A3644CFB61}" type="datetime1">
              <a:rPr lang="ru-RU" smtClean="0"/>
              <a:pPr/>
              <a:t>28.11.2023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1091597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CCB5EE-DA7F-437D-8311-4E7EB9AB0342}" type="datetime1">
              <a:rPr lang="ru-RU" smtClean="0"/>
              <a:pPr/>
              <a:t>28.11.2023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812175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6" name="Рисунок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7" name="Прямая соединительная линия 6"/>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0422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1D2F43A-DB89-49F5-B935-D9C310B01F4C}" type="datetime1">
              <a:rPr lang="ru-RU" smtClean="0"/>
              <a:pPr/>
              <a:t>28.11.2023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4290821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A2D8DF59-95A2-4F24-875A-203E0D626C22}" type="datetime1">
              <a:rPr lang="ru-RU" smtClean="0"/>
              <a:pPr/>
              <a:t>28.11.2023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736713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A5067-C6A7-4832-B49B-CFC8B49033E9}" type="datetime1">
              <a:rPr lang="ru-RU" smtClean="0"/>
              <a:pPr/>
              <a:t>28.11.2023</a:t>
            </a:fld>
            <a:endParaRPr lang="ru-RU"/>
          </a:p>
        </p:txBody>
      </p:sp>
      <p:sp>
        <p:nvSpPr>
          <p:cNvPr id="5" name="Нижний колонтитул 4"/>
          <p:cNvSpPr>
            <a:spLocks noGrp="1"/>
          </p:cNvSpPr>
          <p:nvPr>
            <p:ph type="ftr" sz="quarter" idx="3"/>
          </p:nvPr>
        </p:nvSpPr>
        <p:spPr>
          <a:xfrm>
            <a:off x="4038600"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F39FA-1456-4AEA-A082-130B38B49F0B}" type="slidenum">
              <a:rPr lang="ru-RU" smtClean="0"/>
              <a:pPr/>
              <a:t>‹#›</a:t>
            </a:fld>
            <a:endParaRPr lang="ru-RU"/>
          </a:p>
        </p:txBody>
      </p:sp>
    </p:spTree>
    <p:extLst>
      <p:ext uri="{BB962C8B-B14F-4D97-AF65-F5344CB8AC3E}">
        <p14:creationId xmlns:p14="http://schemas.microsoft.com/office/powerpoint/2010/main" val="3152680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F39FA-1456-4AEA-A082-130B38B49F0B}" type="slidenum">
              <a:rPr kumimoji="0" lang="ru-RU"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ru-RU"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Заголовок 3"/>
          <p:cNvSpPr txBox="1">
            <a:spLocks/>
          </p:cNvSpPr>
          <p:nvPr/>
        </p:nvSpPr>
        <p:spPr bwMode="auto">
          <a:xfrm>
            <a:off x="1635419" y="-8806"/>
            <a:ext cx="10270067" cy="964958"/>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lvl1pPr marL="903288" indent="0" algn="l" rtl="0" eaLnBrk="0" fontAlgn="base" hangingPunct="0">
              <a:spcBef>
                <a:spcPct val="0"/>
              </a:spcBef>
              <a:spcAft>
                <a:spcPct val="0"/>
              </a:spcAft>
              <a:defRPr sz="3200" b="1" kern="1200">
                <a:solidFill>
                  <a:schemeClr val="tx2">
                    <a:lumMod val="75000"/>
                  </a:schemeClr>
                </a:solidFill>
                <a:latin typeface="Verdana" pitchFamily="34" charset="0"/>
                <a:ea typeface="Verdana" pitchFamily="34" charset="0"/>
                <a:cs typeface="Verdana" pitchFamily="34" charset="0"/>
              </a:defRPr>
            </a:lvl1pPr>
            <a:lvl2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2pPr>
            <a:lvl3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3pPr>
            <a:lvl4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4pPr>
            <a:lvl5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lvl="0">
              <a:defRPr/>
            </a:pPr>
            <a:r>
              <a:rPr lang="ru-RU" sz="2400" dirty="0" smtClean="0">
                <a:solidFill>
                  <a:srgbClr val="5B9BD5">
                    <a:lumMod val="50000"/>
                  </a:srgbClr>
                </a:solidFill>
                <a:latin typeface="Calibri"/>
              </a:rPr>
              <a:t>Институт </a:t>
            </a:r>
            <a:r>
              <a:rPr lang="ru-RU" sz="2400" dirty="0">
                <a:solidFill>
                  <a:srgbClr val="5B9BD5">
                    <a:lumMod val="50000"/>
                  </a:srgbClr>
                </a:solidFill>
                <a:latin typeface="Calibri"/>
              </a:rPr>
              <a:t>ядерной физики им. Г.И. </a:t>
            </a:r>
            <a:r>
              <a:rPr lang="ru-RU" sz="2400" dirty="0" err="1">
                <a:solidFill>
                  <a:srgbClr val="5B9BD5">
                    <a:lumMod val="50000"/>
                  </a:srgbClr>
                </a:solidFill>
                <a:latin typeface="Calibri"/>
              </a:rPr>
              <a:t>Будкера</a:t>
            </a:r>
            <a:r>
              <a:rPr lang="ru-RU" sz="2400" dirty="0">
                <a:solidFill>
                  <a:srgbClr val="5B9BD5">
                    <a:lumMod val="50000"/>
                  </a:srgbClr>
                </a:solidFill>
                <a:latin typeface="Calibri"/>
              </a:rPr>
              <a:t> Сибирского отделения Российской академии </a:t>
            </a:r>
            <a:r>
              <a:rPr lang="ru-RU" sz="2400" dirty="0" smtClean="0">
                <a:solidFill>
                  <a:srgbClr val="5B9BD5">
                    <a:lumMod val="50000"/>
                  </a:srgbClr>
                </a:solidFill>
                <a:latin typeface="Calibri"/>
              </a:rPr>
              <a:t>наук</a:t>
            </a:r>
            <a:endParaRPr kumimoji="0" lang="ru-RU" sz="2400" b="1" i="0" u="none" strike="noStrike" kern="1200" cap="none" spc="0" normalizeH="0" baseline="0" noProof="0" dirty="0">
              <a:ln>
                <a:noFill/>
              </a:ln>
              <a:solidFill>
                <a:srgbClr val="5B9BD5">
                  <a:lumMod val="50000"/>
                </a:srgbClr>
              </a:solidFill>
              <a:effectLst/>
              <a:uLnTx/>
              <a:uFillTx/>
              <a:latin typeface="Calibri"/>
              <a:ea typeface="Verdana" pitchFamily="34" charset="0"/>
            </a:endParaRPr>
          </a:p>
        </p:txBody>
      </p:sp>
      <p:sp>
        <p:nvSpPr>
          <p:cNvPr id="8" name="Прямоугольник 7"/>
          <p:cNvSpPr/>
          <p:nvPr/>
        </p:nvSpPr>
        <p:spPr>
          <a:xfrm>
            <a:off x="5612624" y="1490480"/>
            <a:ext cx="5522395" cy="523218"/>
          </a:xfrm>
          <a:prstGeom prst="rect">
            <a:avLst/>
          </a:prstGeom>
        </p:spPr>
        <p:txBody>
          <a:bodyPr wrap="square" lIns="91438" tIns="45719" rIns="91438" bIns="45719">
            <a:spAutoFit/>
          </a:bodyPr>
          <a:lstStyle/>
          <a:p>
            <a:pPr lvl="0" algn="just">
              <a:defRPr/>
            </a:pPr>
            <a:r>
              <a:rPr kumimoji="0" lang="ru-RU" sz="1400" b="1" i="1" u="none" strike="noStrike" kern="1200" cap="none" spc="0" normalizeH="0" baseline="0" noProof="0" dirty="0" smtClean="0">
                <a:ln>
                  <a:noFill/>
                </a:ln>
                <a:solidFill>
                  <a:srgbClr val="1B4089"/>
                </a:solidFill>
                <a:effectLst/>
                <a:uLnTx/>
                <a:uFillTx/>
                <a:latin typeface="Calibri"/>
                <a:ea typeface="Verdana" pitchFamily="34" charset="0"/>
                <a:cs typeface="+mn-cs"/>
              </a:rPr>
              <a:t>Авторы</a:t>
            </a:r>
            <a:r>
              <a:rPr kumimoji="0" lang="ru-RU" sz="1400" b="1" i="1" u="none" strike="noStrike" kern="1200" cap="none" spc="0" normalizeH="0" baseline="0" noProof="0" dirty="0">
                <a:ln>
                  <a:noFill/>
                </a:ln>
                <a:solidFill>
                  <a:srgbClr val="1B4089"/>
                </a:solidFill>
                <a:effectLst/>
                <a:uLnTx/>
                <a:uFillTx/>
                <a:latin typeface="Calibri"/>
                <a:ea typeface="Verdana" pitchFamily="34" charset="0"/>
                <a:cs typeface="+mn-cs"/>
              </a:rPr>
              <a:t>:</a:t>
            </a:r>
            <a:r>
              <a:rPr kumimoji="0" lang="en-US" sz="1400" b="1" i="1" u="none" strike="noStrike" kern="1200" cap="none" spc="0" normalizeH="0" baseline="0" noProof="0" dirty="0">
                <a:ln>
                  <a:noFill/>
                </a:ln>
                <a:solidFill>
                  <a:srgbClr val="1B4089"/>
                </a:solidFill>
                <a:effectLst/>
                <a:uLnTx/>
                <a:uFillTx/>
                <a:latin typeface="Calibri"/>
                <a:ea typeface="Verdana" pitchFamily="34" charset="0"/>
                <a:cs typeface="+mn-cs"/>
              </a:rPr>
              <a:t> </a:t>
            </a:r>
            <a:r>
              <a:rPr lang="ru-RU" sz="1400" b="1" i="1" dirty="0">
                <a:solidFill>
                  <a:srgbClr val="1B4089"/>
                </a:solidFill>
                <a:ea typeface="Verdana" pitchFamily="34" charset="0"/>
              </a:rPr>
              <a:t>Н.А. Мезенцев, </a:t>
            </a:r>
            <a:r>
              <a:rPr lang="ru-RU" sz="1400" b="1" i="1" dirty="0" err="1">
                <a:solidFill>
                  <a:srgbClr val="1B4089"/>
                </a:solidFill>
                <a:ea typeface="Verdana" pitchFamily="34" charset="0"/>
              </a:rPr>
              <a:t>А.А.Седов</a:t>
            </a:r>
            <a:r>
              <a:rPr lang="ru-RU" sz="1400" b="1" i="1" dirty="0">
                <a:solidFill>
                  <a:srgbClr val="1B4089"/>
                </a:solidFill>
                <a:ea typeface="Verdana" pitchFamily="34" charset="0"/>
              </a:rPr>
              <a:t>, С.В. </a:t>
            </a:r>
            <a:r>
              <a:rPr lang="ru-RU" sz="1400" b="1" i="1" dirty="0" err="1">
                <a:solidFill>
                  <a:srgbClr val="1B4089"/>
                </a:solidFill>
                <a:ea typeface="Verdana" pitchFamily="34" charset="0"/>
              </a:rPr>
              <a:t>Хрущев</a:t>
            </a:r>
            <a:r>
              <a:rPr lang="ru-RU" sz="1400" b="1" i="1" dirty="0">
                <a:solidFill>
                  <a:srgbClr val="1B4089"/>
                </a:solidFill>
                <a:ea typeface="Verdana" pitchFamily="34" charset="0"/>
              </a:rPr>
              <a:t>, В.М. </a:t>
            </a:r>
            <a:r>
              <a:rPr lang="ru-RU" sz="1400" b="1" i="1" dirty="0" err="1">
                <a:solidFill>
                  <a:srgbClr val="1B4089"/>
                </a:solidFill>
                <a:ea typeface="Verdana" pitchFamily="34" charset="0"/>
              </a:rPr>
              <a:t>Цуканов</a:t>
            </a:r>
            <a:r>
              <a:rPr lang="ru-RU" sz="1400" b="1" i="1" dirty="0">
                <a:solidFill>
                  <a:srgbClr val="1B4089"/>
                </a:solidFill>
                <a:ea typeface="Verdana" pitchFamily="34" charset="0"/>
              </a:rPr>
              <a:t>, </a:t>
            </a:r>
            <a:endParaRPr lang="ru-RU" sz="1400" b="1" i="1" dirty="0" smtClean="0">
              <a:solidFill>
                <a:srgbClr val="1B4089"/>
              </a:solidFill>
              <a:ea typeface="Verdana" pitchFamily="34" charset="0"/>
            </a:endParaRPr>
          </a:p>
          <a:p>
            <a:pPr lvl="0" algn="just">
              <a:defRPr/>
            </a:pPr>
            <a:r>
              <a:rPr lang="ru-RU" sz="1400" b="1" i="1" dirty="0" smtClean="0">
                <a:solidFill>
                  <a:srgbClr val="1B4089"/>
                </a:solidFill>
                <a:ea typeface="Verdana" pitchFamily="34" charset="0"/>
              </a:rPr>
              <a:t>В.А</a:t>
            </a:r>
            <a:r>
              <a:rPr lang="ru-RU" sz="1400" b="1" i="1" dirty="0">
                <a:solidFill>
                  <a:srgbClr val="1B4089"/>
                </a:solidFill>
                <a:ea typeface="Verdana" pitchFamily="34" charset="0"/>
              </a:rPr>
              <a:t>. </a:t>
            </a:r>
            <a:r>
              <a:rPr lang="ru-RU" sz="1400" b="1" i="1" dirty="0" err="1">
                <a:solidFill>
                  <a:srgbClr val="1B4089"/>
                </a:solidFill>
                <a:ea typeface="Verdana" pitchFamily="34" charset="0"/>
              </a:rPr>
              <a:t>Шкаруба</a:t>
            </a:r>
            <a:endParaRPr kumimoji="0" lang="ru-RU" sz="1400" b="0" i="1" u="none" strike="noStrike" kern="1200" cap="none" spc="0" normalizeH="0" baseline="0" noProof="0" dirty="0">
              <a:ln>
                <a:noFill/>
              </a:ln>
              <a:solidFill>
                <a:srgbClr val="1B4089"/>
              </a:solidFill>
              <a:effectLst/>
              <a:uLnTx/>
              <a:uFillTx/>
              <a:latin typeface="Calibri"/>
              <a:ea typeface="Verdana" pitchFamily="34" charset="0"/>
              <a:cs typeface="+mn-cs"/>
            </a:endParaRPr>
          </a:p>
        </p:txBody>
      </p:sp>
      <p:sp>
        <p:nvSpPr>
          <p:cNvPr id="13" name="TextBox 12"/>
          <p:cNvSpPr txBox="1"/>
          <p:nvPr/>
        </p:nvSpPr>
        <p:spPr>
          <a:xfrm>
            <a:off x="5537201" y="2127885"/>
            <a:ext cx="6245838" cy="3632035"/>
          </a:xfrm>
          <a:prstGeom prst="rect">
            <a:avLst/>
          </a:prstGeom>
          <a:noFill/>
        </p:spPr>
        <p:txBody>
          <a:bodyPr vert="horz" lIns="91438" tIns="45719" rIns="91438" bIns="45719" rtlCol="0" anchor="ctr">
            <a:noAutofit/>
          </a:bodyPr>
          <a:lstStyle>
            <a:defPPr>
              <a:defRPr lang="ru-RU"/>
            </a:defPPr>
            <a:lvl1pPr marL="171450" lvl="0" indent="-171450" algn="just">
              <a:spcBef>
                <a:spcPts val="600"/>
              </a:spcBef>
              <a:buClr>
                <a:schemeClr val="accent6">
                  <a:lumMod val="75000"/>
                </a:schemeClr>
              </a:buClr>
              <a:buFont typeface="Wingdings" panose="05000000000000000000" pitchFamily="2" charset="2"/>
              <a:buChar char="§"/>
              <a:defRPr sz="1300">
                <a:solidFill>
                  <a:schemeClr val="accent6"/>
                </a:solidFill>
                <a:latin typeface="+mj-lt"/>
              </a:defRPr>
            </a:lvl1pPr>
          </a:lstStyle>
          <a:p>
            <a:pPr marL="0" indent="0">
              <a:buNone/>
            </a:pPr>
            <a:r>
              <a:rPr lang="ru-RU" sz="1600" b="1" dirty="0">
                <a:solidFill>
                  <a:schemeClr val="accent1">
                    <a:lumMod val="75000"/>
                  </a:schemeClr>
                </a:solidFill>
              </a:rPr>
              <a:t> Разработана, изготовлена и прошла полный цикл испытаний в жидком гелии магнитная система сверхпроводящего вигглера для экспериментальной станции «Быстропротекающие процессы» ЦКП СКИФ. Данный вигглер обеспечит генерацию максимально возможного количества фотонов на один электронный сгусток в широком спектральном диапазоне от 20 кэВ до 70 кэВ, что является необходимым условием для регистрации «рентгеновского кино» при исследовании материалов в условиях импульсных ударных нагрузок   с характерными масштабами времени от пикосекунд до миллисекунд. При номинальном уровне магнитного поля 2.7 Тл было достигнуто реальное поле 3.1 Тл при периоде вигглера 27 мм.  Данные параметры, которые являются на сегодняшний день рекордными с точки зрения достижения максимального уровня поля при минимальном периоде, приближаются к физическому и техническому пределу и никем в мире пока не были продемонстрированы. </a:t>
            </a:r>
            <a:endParaRPr lang="en-US" sz="1600" b="1" dirty="0">
              <a:solidFill>
                <a:schemeClr val="accent1">
                  <a:lumMod val="75000"/>
                </a:schemeClr>
              </a:solidFill>
            </a:endParaRPr>
          </a:p>
        </p:txBody>
      </p:sp>
      <p:sp>
        <p:nvSpPr>
          <p:cNvPr id="9" name="Заголовок 1"/>
          <p:cNvSpPr>
            <a:spLocks noGrp="1"/>
          </p:cNvSpPr>
          <p:nvPr>
            <p:ph type="title" idx="4294967295"/>
          </p:nvPr>
        </p:nvSpPr>
        <p:spPr>
          <a:xfrm>
            <a:off x="753527" y="941710"/>
            <a:ext cx="11398491" cy="590931"/>
          </a:xfrm>
          <a:noFill/>
        </p:spPr>
        <p:txBody>
          <a:bodyPr wrap="square" rtlCol="0">
            <a:spAutoFit/>
          </a:bodyPr>
          <a:lstStyle/>
          <a:p>
            <a:r>
              <a:rPr lang="ru-RU" sz="1800" b="1" dirty="0" smtClean="0">
                <a:solidFill>
                  <a:srgbClr val="18397A"/>
                </a:solidFill>
              </a:rPr>
              <a:t> </a:t>
            </a:r>
            <a:r>
              <a:rPr lang="ru-RU" sz="1800" b="1" dirty="0">
                <a:solidFill>
                  <a:srgbClr val="18397A"/>
                </a:solidFill>
              </a:rPr>
              <a:t>Испытана магнитная система сверхпроводящего вигглера с полем 2.7 Тл и периодом 27 мм для станции «Быстропротекающих процессов» ЦКП СКИФ </a:t>
            </a:r>
            <a:endParaRPr lang="ru-RU" sz="1800" b="1" dirty="0">
              <a:solidFill>
                <a:srgbClr val="18397A"/>
              </a:solidFill>
              <a:latin typeface="+mn-lt"/>
              <a:ea typeface="+mn-ea"/>
              <a:cs typeface="+mn-cs"/>
            </a:endParaRPr>
          </a:p>
        </p:txBody>
      </p:sp>
      <p:sp>
        <p:nvSpPr>
          <p:cNvPr id="71687" name="Rectangle 7"/>
          <p:cNvSpPr>
            <a:spLocks noChangeArrowheads="1"/>
          </p:cNvSpPr>
          <p:nvPr/>
        </p:nvSpPr>
        <p:spPr bwMode="auto">
          <a:xfrm>
            <a:off x="0" y="-184664"/>
            <a:ext cx="184727" cy="369330"/>
          </a:xfrm>
          <a:prstGeom prst="rect">
            <a:avLst/>
          </a:prstGeom>
          <a:noFill/>
          <a:ln w="9525">
            <a:noFill/>
            <a:miter lim="800000"/>
            <a:headEnd/>
            <a:tailEnd/>
          </a:ln>
          <a:effectLst/>
        </p:spPr>
        <p:txBody>
          <a:bodyPr vert="horz" wrap="none" lIns="91438" tIns="45719" rIns="91438" bIns="45719"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6" name="Picture 2" descr="D:\Архив\Лого ИЯФ\++ logo BINP new bold blue Прозрачный.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3527" y="60336"/>
            <a:ext cx="690256" cy="82667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1064BFBE-718E-4752-A019-5CA02D421BB5}"/>
              </a:ext>
            </a:extLst>
          </p:cNvPr>
          <p:cNvSpPr/>
          <p:nvPr/>
        </p:nvSpPr>
        <p:spPr>
          <a:xfrm>
            <a:off x="872087" y="6262240"/>
            <a:ext cx="4665114" cy="369332"/>
          </a:xfrm>
          <a:prstGeom prst="rect">
            <a:avLst/>
          </a:prstGeom>
        </p:spPr>
        <p:txBody>
          <a:bodyPr wrap="square">
            <a:spAutoFit/>
          </a:bodyPr>
          <a:lstStyle/>
          <a:p>
            <a:r>
              <a:rPr lang="ru-RU" sz="900" dirty="0" smtClean="0"/>
              <a:t>Процесс </a:t>
            </a:r>
            <a:r>
              <a:rPr lang="ru-RU" sz="900" dirty="0"/>
              <a:t>сборки сверхпроводящего вигглера с полем 2.7 Тл и периодом 27 мм для станции «Быстропротекающих процессов» ЦКП </a:t>
            </a:r>
            <a:r>
              <a:rPr lang="ru-RU" sz="900" dirty="0" smtClean="0"/>
              <a:t>СКИФ.</a:t>
            </a:r>
            <a:endParaRPr lang="en-US" sz="900" dirty="0"/>
          </a:p>
        </p:txBody>
      </p:sp>
      <p:sp>
        <p:nvSpPr>
          <p:cNvPr id="7" name="Rectangle 6">
            <a:extLst>
              <a:ext uri="{FF2B5EF4-FFF2-40B4-BE49-F238E27FC236}">
                <a16:creationId xmlns="" xmlns:a16="http://schemas.microsoft.com/office/drawing/2014/main" id="{075FD35A-9CBF-4DB4-B5E8-D3708B9B2B41}"/>
              </a:ext>
            </a:extLst>
          </p:cNvPr>
          <p:cNvSpPr/>
          <p:nvPr/>
        </p:nvSpPr>
        <p:spPr>
          <a:xfrm>
            <a:off x="753527" y="3612351"/>
            <a:ext cx="4614340" cy="369332"/>
          </a:xfrm>
          <a:prstGeom prst="rect">
            <a:avLst/>
          </a:prstGeom>
        </p:spPr>
        <p:txBody>
          <a:bodyPr wrap="square">
            <a:spAutoFit/>
          </a:bodyPr>
          <a:lstStyle/>
          <a:p>
            <a:r>
              <a:rPr lang="ru-RU" sz="900" dirty="0" smtClean="0"/>
              <a:t>Спектральные </a:t>
            </a:r>
            <a:r>
              <a:rPr lang="ru-RU" sz="900" dirty="0"/>
              <a:t>характеристики синхротронного излучения, генерируемого </a:t>
            </a:r>
            <a:r>
              <a:rPr lang="ru-RU" sz="900" dirty="0" smtClean="0"/>
              <a:t>вигглером </a:t>
            </a:r>
            <a:r>
              <a:rPr lang="ru-RU" sz="900" dirty="0"/>
              <a:t>при установке на накопитель СКИФ</a:t>
            </a:r>
            <a:endParaRPr lang="en-US" sz="900" dirty="0"/>
          </a:p>
        </p:txBody>
      </p:sp>
      <p:sp>
        <p:nvSpPr>
          <p:cNvPr id="16" name="TextBox 15"/>
          <p:cNvSpPr txBox="1"/>
          <p:nvPr/>
        </p:nvSpPr>
        <p:spPr>
          <a:xfrm>
            <a:off x="5706533" y="6108353"/>
            <a:ext cx="6198953" cy="415496"/>
          </a:xfrm>
          <a:prstGeom prst="rect">
            <a:avLst/>
          </a:prstGeom>
        </p:spPr>
        <p:txBody>
          <a:bodyPr wrap="square" lIns="91438" tIns="45719" rIns="91438" bIns="45719">
            <a:spAutoFit/>
          </a:bodyPr>
          <a:lstStyle>
            <a:defPPr>
              <a:defRPr lang="ru-RU"/>
            </a:defPPr>
            <a:lvl1pPr marL="171450" lvl="0" indent="-171450">
              <a:buClr>
                <a:schemeClr val="accent6">
                  <a:lumMod val="75000"/>
                </a:schemeClr>
              </a:buClr>
              <a:buFont typeface="Wingdings" panose="05000000000000000000" pitchFamily="2" charset="2"/>
              <a:buChar char="ü"/>
              <a:defRPr sz="900" i="1"/>
            </a:lvl1pPr>
          </a:lstStyle>
          <a:p>
            <a:pPr marL="0" lvl="0" indent="0" algn="just">
              <a:buClr>
                <a:srgbClr val="70AD47">
                  <a:lumMod val="75000"/>
                </a:srgbClr>
              </a:buClr>
              <a:buNone/>
              <a:defRPr/>
            </a:pPr>
            <a:r>
              <a:rPr kumimoji="0" lang="ru-RU" sz="1050" b="1" i="0" u="none" strike="noStrike" kern="1200" cap="none" spc="0" normalizeH="0" baseline="0" noProof="0" dirty="0" err="1">
                <a:ln>
                  <a:noFill/>
                </a:ln>
                <a:solidFill>
                  <a:srgbClr val="163470"/>
                </a:solidFill>
                <a:effectLst/>
                <a:uLnTx/>
                <a:uFillTx/>
                <a:latin typeface="Calibri"/>
                <a:ea typeface="+mn-ea"/>
                <a:cs typeface="+mn-cs"/>
              </a:rPr>
              <a:t>Публикаци</a:t>
            </a:r>
            <a:r>
              <a:rPr lang="ru-RU" sz="1050" b="1" i="0" dirty="0">
                <a:solidFill>
                  <a:srgbClr val="163470"/>
                </a:solidFill>
                <a:latin typeface="Calibri"/>
              </a:rPr>
              <a:t>я</a:t>
            </a:r>
            <a:r>
              <a:rPr kumimoji="0" lang="ru-RU" sz="1050" b="1" i="0" u="none" strike="noStrike" kern="1200" cap="none" spc="0" normalizeH="0" baseline="0" noProof="0" dirty="0">
                <a:ln>
                  <a:noFill/>
                </a:ln>
                <a:solidFill>
                  <a:srgbClr val="163470"/>
                </a:solidFill>
                <a:effectLst/>
                <a:uLnTx/>
                <a:uFillTx/>
                <a:latin typeface="Calibri"/>
                <a:ea typeface="+mn-ea"/>
                <a:cs typeface="+mn-cs"/>
              </a:rPr>
              <a:t>:</a:t>
            </a:r>
            <a:r>
              <a:rPr kumimoji="0" lang="en-US" sz="1050" b="1" i="0" u="none" strike="noStrike" kern="1200" cap="none" spc="0" normalizeH="0" baseline="0" noProof="0" dirty="0">
                <a:ln>
                  <a:noFill/>
                </a:ln>
                <a:solidFill>
                  <a:srgbClr val="163470"/>
                </a:solidFill>
                <a:effectLst/>
                <a:uLnTx/>
                <a:uFillTx/>
                <a:latin typeface="Calibri"/>
                <a:ea typeface="+mn-ea"/>
                <a:cs typeface="+mn-cs"/>
              </a:rPr>
              <a:t> </a:t>
            </a:r>
            <a:r>
              <a:rPr lang="ru-RU" sz="1050" dirty="0" err="1"/>
              <a:t>В.А.Шкаруба</a:t>
            </a:r>
            <a:r>
              <a:rPr lang="ru-RU" sz="1050" dirty="0"/>
              <a:t> и др. Сверхпроводящие вигглеры и ондуляторы для генерации синхротронного излучения на накопителе СКИФ. // Письма в ЭЧАЯ. 2023. Т. 20, № 4(249). с. 999–1005.  </a:t>
            </a:r>
            <a:endParaRPr kumimoji="0" lang="ru-RU" sz="1050" b="1" i="0" u="none" strike="noStrike" kern="1200" cap="none" spc="0" normalizeH="0" baseline="0" noProof="0" dirty="0">
              <a:ln>
                <a:noFill/>
              </a:ln>
              <a:solidFill>
                <a:srgbClr val="163470"/>
              </a:solidFill>
              <a:effectLst/>
              <a:uLnTx/>
              <a:uFillTx/>
              <a:latin typeface="Calibri"/>
              <a:ea typeface="+mn-ea"/>
              <a:cs typeface="+mn-cs"/>
            </a:endParaRPr>
          </a:p>
        </p:txBody>
      </p:sp>
      <p:pic>
        <p:nvPicPr>
          <p:cNvPr id="17" name="Рисунок 16"/>
          <p:cNvPicPr/>
          <p:nvPr/>
        </p:nvPicPr>
        <p:blipFill>
          <a:blip r:embed="rId3">
            <a:extLst>
              <a:ext uri="{28A0092B-C50C-407E-A947-70E740481C1C}">
                <a14:useLocalDpi xmlns:a14="http://schemas.microsoft.com/office/drawing/2010/main" val="0"/>
              </a:ext>
            </a:extLst>
          </a:blip>
          <a:stretch>
            <a:fillRect/>
          </a:stretch>
        </p:blipFill>
        <p:spPr>
          <a:xfrm>
            <a:off x="1286933" y="1532640"/>
            <a:ext cx="3484451" cy="2019957"/>
          </a:xfrm>
          <a:prstGeom prst="rect">
            <a:avLst/>
          </a:prstGeom>
        </p:spPr>
      </p:pic>
      <p:pic>
        <p:nvPicPr>
          <p:cNvPr id="18" name="Рисунок 17"/>
          <p:cNvPicPr/>
          <p:nvPr/>
        </p:nvPicPr>
        <p:blipFill>
          <a:blip r:embed="rId4" cstate="print">
            <a:extLst>
              <a:ext uri="{28A0092B-C50C-407E-A947-70E740481C1C}">
                <a14:useLocalDpi xmlns:a14="http://schemas.microsoft.com/office/drawing/2010/main" val="0"/>
              </a:ext>
            </a:extLst>
          </a:blip>
          <a:stretch>
            <a:fillRect/>
          </a:stretch>
        </p:blipFill>
        <p:spPr>
          <a:xfrm>
            <a:off x="1058352" y="4041436"/>
            <a:ext cx="3907765" cy="2141892"/>
          </a:xfrm>
          <a:prstGeom prst="rect">
            <a:avLst/>
          </a:prstGeom>
        </p:spPr>
      </p:pic>
    </p:spTree>
    <p:extLst>
      <p:ext uri="{BB962C8B-B14F-4D97-AF65-F5344CB8AC3E}">
        <p14:creationId xmlns:p14="http://schemas.microsoft.com/office/powerpoint/2010/main" val="2384803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8166</TotalTime>
  <Words>254</Words>
  <Application>Microsoft Office PowerPoint</Application>
  <PresentationFormat>Широкоэкранный</PresentationFormat>
  <Paragraphs>9</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Calibri Light</vt:lpstr>
      <vt:lpstr>Open Sans</vt:lpstr>
      <vt:lpstr>Verdana</vt:lpstr>
      <vt:lpstr>Wingdings</vt:lpstr>
      <vt:lpstr>1_Тема Office</vt:lpstr>
      <vt:lpstr> Испытана магнитная система сверхпроводящего вигглера с полем 2.7 Тл и периодом 27 мм для станции «Быстропротекающих процессов» ЦКП СКИФ </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Анастасия Голышева</dc:creator>
  <cp:lastModifiedBy>Aleksey V. Reznichenko</cp:lastModifiedBy>
  <cp:revision>660</cp:revision>
  <cp:lastPrinted>2020-01-14T01:52:00Z</cp:lastPrinted>
  <dcterms:created xsi:type="dcterms:W3CDTF">2019-05-20T10:35:54Z</dcterms:created>
  <dcterms:modified xsi:type="dcterms:W3CDTF">2023-11-28T12:08:56Z</dcterms:modified>
</cp:coreProperties>
</file>