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DFF"/>
    <a:srgbClr val="F494FE"/>
    <a:srgbClr val="CC99FF"/>
    <a:srgbClr val="FF00FF"/>
    <a:srgbClr val="9900FF"/>
    <a:srgbClr val="FF7C80"/>
    <a:srgbClr val="9999FF"/>
    <a:srgbClr val="9933FF"/>
    <a:srgbClr val="FF99FF"/>
    <a:srgbClr val="CC8A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368" autoAdjust="0"/>
    <p:restoredTop sz="95332" autoAdjust="0"/>
  </p:normalViewPr>
  <p:slideViewPr>
    <p:cSldViewPr snapToGrid="0">
      <p:cViewPr varScale="1">
        <p:scale>
          <a:sx n="113" d="100"/>
          <a:sy n="113" d="100"/>
        </p:scale>
        <p:origin x="468" y="216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30574" cy="497683"/>
          </a:xfrm>
          <a:prstGeom prst="rect">
            <a:avLst/>
          </a:prstGeom>
        </p:spPr>
        <p:txBody>
          <a:bodyPr vert="horz" lIns="91339" tIns="45670" rIns="91339" bIns="4567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012" y="1"/>
            <a:ext cx="2930574" cy="497683"/>
          </a:xfrm>
          <a:prstGeom prst="rect">
            <a:avLst/>
          </a:prstGeom>
        </p:spPr>
        <p:txBody>
          <a:bodyPr vert="horz" lIns="91339" tIns="45670" rIns="91339" bIns="45670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22.11.2023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6675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39" tIns="45670" rIns="91339" bIns="4567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5801" y="4722417"/>
            <a:ext cx="5409562" cy="4474369"/>
          </a:xfrm>
          <a:prstGeom prst="rect">
            <a:avLst/>
          </a:prstGeom>
        </p:spPr>
        <p:txBody>
          <a:bodyPr vert="horz" lIns="91339" tIns="45670" rIns="91339" bIns="4567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43242"/>
            <a:ext cx="2930574" cy="497682"/>
          </a:xfrm>
          <a:prstGeom prst="rect">
            <a:avLst/>
          </a:prstGeom>
        </p:spPr>
        <p:txBody>
          <a:bodyPr vert="horz" lIns="91339" tIns="45670" rIns="91339" bIns="4567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012" y="9443242"/>
            <a:ext cx="2930574" cy="497682"/>
          </a:xfrm>
          <a:prstGeom prst="rect">
            <a:avLst/>
          </a:prstGeom>
        </p:spPr>
        <p:txBody>
          <a:bodyPr vert="horz" lIns="91339" tIns="45670" rIns="91339" bIns="45670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22.11.2023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22.11.2023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22.11.2023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22.11.2023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22.11.2023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22.11.2023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22.11.2023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22.11.2023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22.11.2023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22.11.2023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Рисунок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9824" y="1419956"/>
            <a:ext cx="3627087" cy="2457714"/>
          </a:xfrm>
          <a:prstGeom prst="rect">
            <a:avLst/>
          </a:prstGeom>
        </p:spPr>
      </p:pic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812783" y="23391"/>
            <a:ext cx="10270067" cy="6782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lnSpc>
                <a:spcPts val="2400"/>
              </a:lnSpc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Будкера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 наук</a:t>
            </a:r>
            <a:endParaRPr lang="ru-RU" sz="2400" dirty="0">
              <a:solidFill>
                <a:srgbClr val="5B9BD5">
                  <a:lumMod val="50000"/>
                </a:srgbClr>
              </a:solidFill>
              <a:latin typeface="Calibri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233318" y="5588870"/>
            <a:ext cx="7852017" cy="1223410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en-US" sz="1050" i="0" dirty="0" smtClean="0"/>
              <a:t>[1]. </a:t>
            </a:r>
            <a:r>
              <a:rPr lang="ru-RU" sz="1050" i="0" dirty="0" smtClean="0"/>
              <a:t>Аникеева К. И., Воинцев В. А., Гаврисенко Д. Ю., Сотников О. З., Финашин Р. А.,</a:t>
            </a:r>
            <a:r>
              <a:rPr lang="en-US" sz="1050" i="0" dirty="0" smtClean="0"/>
              <a:t> </a:t>
            </a:r>
            <a:r>
              <a:rPr lang="ru-RU" sz="1050" i="0" dirty="0" err="1" smtClean="0"/>
              <a:t>Шиховцев</a:t>
            </a:r>
            <a:r>
              <a:rPr lang="ru-RU" sz="1050" i="0" dirty="0" smtClean="0"/>
              <a:t> И. В.,</a:t>
            </a:r>
            <a:r>
              <a:rPr lang="en-US" sz="1050" i="0" dirty="0" smtClean="0"/>
              <a:t> </a:t>
            </a:r>
            <a:r>
              <a:rPr lang="ru-RU" sz="1050" i="0" dirty="0" smtClean="0"/>
              <a:t>«Разработка и испытания высокочастотного драйвера перезарядного источника отрицательных ионов водорода»</a:t>
            </a:r>
            <a:r>
              <a:rPr lang="en-US" sz="1050" dirty="0" smtClean="0"/>
              <a:t>, </a:t>
            </a:r>
            <a:r>
              <a:rPr lang="ru-RU" sz="1050" dirty="0" smtClean="0"/>
              <a:t>Сибирский физический журнал</a:t>
            </a:r>
            <a:r>
              <a:rPr lang="ru-RU" sz="1050" i="0" dirty="0" smtClean="0"/>
              <a:t>, 2023. Т</a:t>
            </a:r>
            <a:r>
              <a:rPr lang="ru-RU" sz="1050" i="0" dirty="0"/>
              <a:t>.</a:t>
            </a:r>
            <a:r>
              <a:rPr lang="ru-RU" sz="1050" i="0" dirty="0" smtClean="0"/>
              <a:t> 19, </a:t>
            </a:r>
            <a:r>
              <a:rPr lang="ru-RU" sz="1050" i="0" dirty="0"/>
              <a:t>№</a:t>
            </a:r>
            <a:r>
              <a:rPr lang="ru-RU" sz="1050" i="0" dirty="0" smtClean="0"/>
              <a:t> 2</a:t>
            </a:r>
            <a:r>
              <a:rPr lang="en-US" sz="1050" i="0" dirty="0" smtClean="0"/>
              <a:t>, </a:t>
            </a:r>
            <a:r>
              <a:rPr lang="ru-RU" sz="1050" i="0" dirty="0" smtClean="0"/>
              <a:t>стр. 36-45.</a:t>
            </a:r>
            <a:endParaRPr lang="en-US" sz="1050" i="0" dirty="0" smtClean="0"/>
          </a:p>
          <a:p>
            <a:pPr mar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en-US" sz="1050" i="0" dirty="0" smtClean="0"/>
              <a:t> </a:t>
            </a:r>
            <a:r>
              <a:rPr lang="en-US" sz="1050" i="0" dirty="0"/>
              <a:t>[2]. </a:t>
            </a:r>
            <a:r>
              <a:rPr lang="ru-RU" sz="1050" i="0" dirty="0"/>
              <a:t>Д. Ю. Гаврисенко, И. В. </a:t>
            </a:r>
            <a:r>
              <a:rPr lang="ru-RU" sz="1050" i="0" dirty="0" err="1"/>
              <a:t>Шиховцев</a:t>
            </a:r>
            <a:r>
              <a:rPr lang="ru-RU" sz="1050" i="0" dirty="0"/>
              <a:t>, Ю. И. Бельченко, А. И. Горбовский, А. А. Кондаков, О. З. Сотников, А. Л. Санин, В. А. Воинцев, </a:t>
            </a:r>
            <a:r>
              <a:rPr lang="en-US" sz="1050" i="0" dirty="0" smtClean="0"/>
              <a:t>   </a:t>
            </a:r>
            <a:r>
              <a:rPr lang="ru-RU" sz="1050" i="0" dirty="0" smtClean="0"/>
              <a:t>Р</a:t>
            </a:r>
            <a:r>
              <a:rPr lang="ru-RU" sz="1050" i="0" dirty="0"/>
              <a:t>. А. Финашин</a:t>
            </a:r>
            <a:r>
              <a:rPr lang="en-US" sz="1050" i="0" dirty="0"/>
              <a:t>, </a:t>
            </a:r>
            <a:r>
              <a:rPr lang="ru-RU" sz="1050" i="0" dirty="0" smtClean="0"/>
              <a:t>«Сравнительный </a:t>
            </a:r>
            <a:r>
              <a:rPr lang="ru-RU" sz="1050" i="0" dirty="0"/>
              <a:t>анализ высокочастотных плазменных драйверов с различными защитными экранами для атомарных инжекторов с многосекундной длительностью </a:t>
            </a:r>
            <a:r>
              <a:rPr lang="ru-RU" sz="1050" i="0" dirty="0" smtClean="0"/>
              <a:t>импульса»</a:t>
            </a:r>
            <a:r>
              <a:rPr lang="en-US" sz="1050" i="0" dirty="0" smtClean="0"/>
              <a:t>, </a:t>
            </a:r>
            <a:r>
              <a:rPr lang="ru-RU" sz="1050" dirty="0"/>
              <a:t>Физика плазмы</a:t>
            </a:r>
            <a:r>
              <a:rPr lang="ru-RU" sz="1050" i="0" dirty="0"/>
              <a:t>, 2023, T. 49, № 10, стр. 964-974</a:t>
            </a:r>
            <a:r>
              <a:rPr lang="en-US" sz="1050" i="0" dirty="0"/>
              <a:t>.</a:t>
            </a:r>
            <a:endParaRPr lang="ru-RU" sz="1050" i="0" dirty="0"/>
          </a:p>
          <a:p>
            <a:pPr algn="just">
              <a:buClr>
                <a:srgbClr val="70AD47">
                  <a:lumMod val="75000"/>
                </a:srgbClr>
              </a:buClr>
              <a:buFont typeface="Arial" panose="020B0604020202020204" pitchFamily="34" charset="0"/>
              <a:buChar char="•"/>
              <a:defRPr/>
            </a:pPr>
            <a:endParaRPr kumimoji="0" lang="ru-RU" sz="1050" b="1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/>
              <p:cNvSpPr txBox="1"/>
              <p:nvPr/>
            </p:nvSpPr>
            <p:spPr>
              <a:xfrm>
                <a:off x="4058453" y="1563369"/>
                <a:ext cx="7974950" cy="4202147"/>
              </a:xfrm>
              <a:prstGeom prst="rect">
                <a:avLst/>
              </a:prstGeom>
              <a:noFill/>
              <a:ln>
                <a:solidFill>
                  <a:schemeClr val="bg1"/>
                </a:solidFill>
              </a:ln>
            </p:spPr>
            <p:txBody>
              <a:bodyPr vert="horz" lIns="91438" tIns="45719" rIns="91438" bIns="45719" rtlCol="0" anchor="ctr">
                <a:noAutofit/>
              </a:bodyPr>
              <a:lstStyle>
                <a:defPPr>
                  <a:defRPr lang="ru-RU"/>
                </a:defPPr>
                <a:lvl1pPr marL="171450" lvl="0" indent="-171450" algn="just">
                  <a:spcBef>
                    <a:spcPts val="600"/>
                  </a:spcBef>
                  <a:buClr>
                    <a:schemeClr val="accent6">
                      <a:lumMod val="75000"/>
                    </a:schemeClr>
                  </a:buClr>
                  <a:buFont typeface="Wingdings" panose="05000000000000000000" pitchFamily="2" charset="2"/>
                  <a:buChar char="§"/>
                  <a:defRPr sz="1300">
                    <a:solidFill>
                      <a:schemeClr val="accent6"/>
                    </a:solidFill>
                    <a:latin typeface="+mj-lt"/>
                  </a:defRPr>
                </a:lvl1pPr>
              </a:lstStyle>
              <a:p>
                <a:pPr>
                  <a:buFont typeface="Wingdings" panose="05000000000000000000" pitchFamily="2" charset="2"/>
                  <a:buChar char="ü"/>
                </a:pPr>
                <a:r>
                  <a:rPr lang="ru-RU" b="1" dirty="0" smtClean="0">
                    <a:solidFill>
                      <a:schemeClr val="tx1"/>
                    </a:solidFill>
                  </a:rPr>
                  <a:t>Разработан и испытан высокочастотный плазменный эмиттер для ионных источников мощных многосекундных инжекторов пучков быстрых атомов изотопов водорода (рис.1</a:t>
                </a:r>
                <a:r>
                  <a:rPr lang="ru-RU" b="1" dirty="0">
                    <a:solidFill>
                      <a:schemeClr val="tx1"/>
                    </a:solidFill>
                  </a:rPr>
                  <a:t>). Достигнутая величина длительности импульса разработанного эмиттера составила несколько десятков </a:t>
                </a:r>
                <a:r>
                  <a:rPr lang="ru-RU" b="1" dirty="0" smtClean="0">
                    <a:solidFill>
                      <a:schemeClr val="tx1"/>
                    </a:solidFill>
                  </a:rPr>
                  <a:t>секунд, и в проведенных экспериментах ограничивалась системами питания</a:t>
                </a:r>
                <a:r>
                  <a:rPr lang="ru-RU" b="1" dirty="0">
                    <a:solidFill>
                      <a:schemeClr val="tx1"/>
                    </a:solidFill>
                  </a:rPr>
                  <a:t>. Увеличенная длительность работы эмиттера достигнута за счет уменьшения тепловых потерь в элементах драйвера и использования охлаждаемого защитного медного экрана с профилированными щелями, снижающего нагрев керамической стенки эмиттера плазмой (</a:t>
                </a:r>
                <a:r>
                  <a:rPr lang="ru-RU" b="1" dirty="0" smtClean="0">
                    <a:solidFill>
                      <a:schemeClr val="tx1"/>
                    </a:solidFill>
                  </a:rPr>
                  <a:t>рис.2). Профилирование керамики позволило уменьшить расстояние между антенной и плазмой и увеличить эффективность передачи </a:t>
                </a:r>
                <a:r>
                  <a:rPr lang="ru-RU" b="1" dirty="0" err="1" smtClean="0">
                    <a:solidFill>
                      <a:schemeClr val="tx1"/>
                    </a:solidFill>
                  </a:rPr>
                  <a:t>ВЧ</a:t>
                </a:r>
                <a:r>
                  <a:rPr lang="ru-RU" b="1" dirty="0" smtClean="0">
                    <a:solidFill>
                      <a:schemeClr val="tx1"/>
                    </a:solidFill>
                  </a:rPr>
                  <a:t> мощности в плазму.</a:t>
                </a:r>
              </a:p>
              <a:p>
                <a:pPr>
                  <a:buFont typeface="Wingdings" panose="05000000000000000000" pitchFamily="2" charset="2"/>
                  <a:buChar char="ü"/>
                </a:pPr>
                <a:r>
                  <a:rPr lang="ru-RU" b="1" dirty="0">
                    <a:solidFill>
                      <a:schemeClr val="tx1"/>
                    </a:solidFill>
                  </a:rPr>
                  <a:t>Эмиттер успешно испытан в импульсах длительностью 30 с при мощности </a:t>
                </a:r>
                <a:r>
                  <a:rPr lang="ru-RU" b="1" dirty="0" err="1">
                    <a:solidFill>
                      <a:schemeClr val="tx1"/>
                    </a:solidFill>
                  </a:rPr>
                  <a:t>ВЧ</a:t>
                </a:r>
                <a:r>
                  <a:rPr lang="ru-RU" b="1" dirty="0">
                    <a:solidFill>
                      <a:schemeClr val="tx1"/>
                    </a:solidFill>
                  </a:rPr>
                  <a:t> генератора 9 кВт, при этом получена   плазма с эмиссионной плотностью тока положительных ионов 135 </a:t>
                </a:r>
                <a:r>
                  <a:rPr lang="ru-RU" b="1" dirty="0" smtClean="0">
                    <a:solidFill>
                      <a:schemeClr val="tx1"/>
                    </a:solidFill>
                  </a:rPr>
                  <a:t>мА/см², достаточной для работы разрабатываемого стационарного перезарядного источника отрицательных ионов</a:t>
                </a:r>
                <a:r>
                  <a:rPr lang="en-US" b="1" dirty="0" smtClean="0">
                    <a:solidFill>
                      <a:schemeClr val="tx1"/>
                    </a:solidFill>
                  </a:rPr>
                  <a:t> [1</a:t>
                </a:r>
                <a:r>
                  <a:rPr lang="en-US" b="1" dirty="0">
                    <a:solidFill>
                      <a:schemeClr val="tx1"/>
                    </a:solidFill>
                  </a:rPr>
                  <a:t>]</a:t>
                </a:r>
                <a:r>
                  <a:rPr lang="ru-RU" b="1" dirty="0">
                    <a:solidFill>
                      <a:schemeClr val="tx1"/>
                    </a:solidFill>
                  </a:rPr>
                  <a:t>. Установлено, что эмиттер выходит в стационарный тепловой режим за 20 сек, при этом снимаемая мощность составляет 4.5 кВт. При </a:t>
                </a:r>
                <a:r>
                  <a:rPr lang="ru-RU" b="1" dirty="0" err="1">
                    <a:solidFill>
                      <a:schemeClr val="tx1"/>
                    </a:solidFill>
                  </a:rPr>
                  <a:t>ВЧ</a:t>
                </a:r>
                <a:r>
                  <a:rPr lang="ru-RU" b="1" dirty="0">
                    <a:solidFill>
                      <a:schemeClr val="tx1"/>
                    </a:solidFill>
                  </a:rPr>
                  <a:t> мощности 9 кВт после 30 секундного импульса температура внутренней поверхности экрана не превысила 100</a:t>
                </a:r>
                <a:r>
                  <a:rPr lang="ru-RU" b="1" dirty="0">
                    <a:solidFill>
                      <a:schemeClr val="tx1"/>
                    </a:solidFill>
                    <a:ea typeface="Cambria Math"/>
                  </a:rPr>
                  <a:t> </a:t>
                </a:r>
                <a14:m>
                  <m:oMath xmlns:m="http://schemas.openxmlformats.org/officeDocument/2006/math">
                    <m:r>
                      <a:rPr lang="ru-RU" b="1" i="1">
                        <a:solidFill>
                          <a:schemeClr val="tx1"/>
                        </a:solidFill>
                        <a:latin typeface="Cambria Math"/>
                        <a:ea typeface="Cambria Math"/>
                      </a:rPr>
                      <m:t>℃</m:t>
                    </m:r>
                  </m:oMath>
                </a14:m>
                <a:r>
                  <a:rPr lang="ru-RU" b="1" dirty="0">
                    <a:solidFill>
                      <a:schemeClr val="tx1"/>
                    </a:solidFill>
                  </a:rPr>
                  <a:t>. </a:t>
                </a:r>
              </a:p>
              <a:p>
                <a:pPr>
                  <a:buFont typeface="Wingdings" panose="05000000000000000000" pitchFamily="2" charset="2"/>
                  <a:buChar char="ü"/>
                </a:pPr>
                <a:r>
                  <a:rPr lang="ru-RU" b="1" dirty="0">
                    <a:solidFill>
                      <a:schemeClr val="tx1"/>
                    </a:solidFill>
                  </a:rPr>
                  <a:t>Эмиттер испытан при мощности </a:t>
                </a:r>
                <a:r>
                  <a:rPr lang="ru-RU" b="1" dirty="0" err="1">
                    <a:solidFill>
                      <a:schemeClr val="tx1"/>
                    </a:solidFill>
                  </a:rPr>
                  <a:t>ВЧ</a:t>
                </a:r>
                <a:r>
                  <a:rPr lang="ru-RU" b="1" dirty="0">
                    <a:solidFill>
                      <a:schemeClr val="tx1"/>
                    </a:solidFill>
                  </a:rPr>
                  <a:t> генератора до 32 кВт. В импульсах длительностью 50 </a:t>
                </a:r>
                <a:r>
                  <a:rPr lang="ru-RU" b="1" dirty="0" err="1">
                    <a:solidFill>
                      <a:schemeClr val="tx1"/>
                    </a:solidFill>
                  </a:rPr>
                  <a:t>мс</a:t>
                </a:r>
                <a:r>
                  <a:rPr lang="ru-RU" b="1" dirty="0">
                    <a:solidFill>
                      <a:schemeClr val="tx1"/>
                    </a:solidFill>
                  </a:rPr>
                  <a:t> получена плазма с эмиссионной плотностью тока положительных </a:t>
                </a:r>
                <a:r>
                  <a:rPr lang="ru-RU" b="1" dirty="0" smtClean="0">
                    <a:solidFill>
                      <a:schemeClr val="tx1"/>
                    </a:solidFill>
                  </a:rPr>
                  <a:t>ионов 465 мА/см², достаточной для работы мощных инжекторов нейтралов, создаваемых в ИЯФ.</a:t>
                </a:r>
                <a:r>
                  <a:rPr lang="ru-RU" b="1" dirty="0" smtClean="0">
                    <a:solidFill>
                      <a:srgbClr val="0070C0"/>
                    </a:solidFill>
                  </a:rPr>
                  <a:t> </a:t>
                </a:r>
                <a:r>
                  <a:rPr lang="ru-RU" b="1" dirty="0">
                    <a:solidFill>
                      <a:schemeClr val="tx1"/>
                    </a:solidFill>
                  </a:rPr>
                  <a:t>Выполнен анализ работы разработанного эмиттера [2], выявлены факторы высокой эффективности создания плазмы и их влияние на работу эмиттера в режимах с большой длительностью импульсов</a:t>
                </a:r>
                <a:r>
                  <a:rPr lang="ru-RU" b="1" dirty="0" smtClean="0">
                    <a:solidFill>
                      <a:schemeClr val="tx1"/>
                    </a:solidFill>
                  </a:rPr>
                  <a:t>.</a:t>
                </a:r>
                <a:endParaRPr lang="ru-RU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3" name="TextBox 1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58453" y="1563369"/>
                <a:ext cx="7974950" cy="4202147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556656" y="614607"/>
            <a:ext cx="10453302" cy="590931"/>
          </a:xfr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600"/>
              </a:spcAft>
            </a:pPr>
            <a:r>
              <a:rPr lang="ru-RU" sz="1800" b="1" dirty="0" smtClean="0"/>
              <a:t>Разработан высокочастотный </a:t>
            </a:r>
            <a:r>
              <a:rPr lang="ru-RU" sz="1800" b="1" dirty="0"/>
              <a:t>плазменный эмиттер с охлаждаемым </a:t>
            </a:r>
            <a:r>
              <a:rPr lang="ru-RU" sz="1800" b="1" dirty="0" smtClean="0"/>
              <a:t>защитным экраном и профилированной керамикой</a:t>
            </a:r>
            <a:endParaRPr lang="ru-RU" sz="1600" b="1" strike="sngStrike" dirty="0">
              <a:solidFill>
                <a:srgbClr val="16347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08755" y="4035764"/>
            <a:ext cx="3649698" cy="646329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lvl="0" algn="ctr">
              <a:defRPr/>
            </a:pPr>
            <a:r>
              <a:rPr lang="ru-RU" sz="1200" dirty="0" smtClean="0">
                <a:solidFill>
                  <a:srgbClr val="163470"/>
                </a:solidFill>
              </a:rPr>
              <a:t>Рис.1. Схема </a:t>
            </a:r>
            <a:r>
              <a:rPr lang="ru-RU" sz="1200" dirty="0">
                <a:solidFill>
                  <a:srgbClr val="163470"/>
                </a:solidFill>
              </a:rPr>
              <a:t>ВЧ драйвера: </a:t>
            </a:r>
            <a:r>
              <a:rPr lang="ru-RU" sz="1200" dirty="0" smtClean="0">
                <a:solidFill>
                  <a:srgbClr val="163470"/>
                </a:solidFill>
              </a:rPr>
              <a:t>1 </a:t>
            </a:r>
            <a:r>
              <a:rPr lang="ru-RU" sz="1200" dirty="0">
                <a:solidFill>
                  <a:srgbClr val="163470"/>
                </a:solidFill>
              </a:rPr>
              <a:t>- антенна; 2 - керамика; 3 - подвод </a:t>
            </a:r>
            <a:r>
              <a:rPr lang="ru-RU" sz="1200" dirty="0" smtClean="0">
                <a:solidFill>
                  <a:srgbClr val="163470"/>
                </a:solidFill>
              </a:rPr>
              <a:t>воды; </a:t>
            </a:r>
            <a:r>
              <a:rPr lang="ru-RU" sz="1200" dirty="0">
                <a:solidFill>
                  <a:srgbClr val="163470"/>
                </a:solidFill>
              </a:rPr>
              <a:t>4 - узел </a:t>
            </a:r>
            <a:r>
              <a:rPr lang="ru-RU" sz="1200" dirty="0" err="1">
                <a:solidFill>
                  <a:srgbClr val="163470"/>
                </a:solidFill>
              </a:rPr>
              <a:t>поджига</a:t>
            </a:r>
            <a:r>
              <a:rPr lang="ru-RU" sz="1200" dirty="0">
                <a:solidFill>
                  <a:srgbClr val="163470"/>
                </a:solidFill>
              </a:rPr>
              <a:t>; 5 - </a:t>
            </a:r>
            <a:r>
              <a:rPr lang="ru-RU" sz="1200" dirty="0" smtClean="0">
                <a:solidFill>
                  <a:srgbClr val="163470"/>
                </a:solidFill>
              </a:rPr>
              <a:t>напуск </a:t>
            </a:r>
            <a:r>
              <a:rPr lang="ru-RU" sz="1200" dirty="0">
                <a:solidFill>
                  <a:srgbClr val="163470"/>
                </a:solidFill>
              </a:rPr>
              <a:t>газа; </a:t>
            </a:r>
            <a:endParaRPr lang="ru-RU" sz="1200" dirty="0" smtClean="0">
              <a:solidFill>
                <a:srgbClr val="163470"/>
              </a:solidFill>
            </a:endParaRPr>
          </a:p>
          <a:p>
            <a:pPr lvl="0" algn="ctr">
              <a:defRPr/>
            </a:pPr>
            <a:r>
              <a:rPr lang="ru-RU" sz="1200" dirty="0" smtClean="0">
                <a:solidFill>
                  <a:srgbClr val="163470"/>
                </a:solidFill>
              </a:rPr>
              <a:t>6 </a:t>
            </a:r>
            <a:r>
              <a:rPr lang="ru-RU" sz="1200" dirty="0">
                <a:solidFill>
                  <a:srgbClr val="163470"/>
                </a:solidFill>
              </a:rPr>
              <a:t>- медный защитный экран; 7 - </a:t>
            </a:r>
            <a:r>
              <a:rPr lang="ru-RU" sz="1200" dirty="0" smtClean="0">
                <a:solidFill>
                  <a:srgbClr val="163470"/>
                </a:solidFill>
              </a:rPr>
              <a:t>подводы </a:t>
            </a:r>
            <a:r>
              <a:rPr lang="ru-RU" sz="1200" dirty="0">
                <a:solidFill>
                  <a:srgbClr val="163470"/>
                </a:solidFill>
              </a:rPr>
              <a:t>антенны.</a:t>
            </a:r>
            <a:endParaRPr kumimoji="0" lang="ru-RU" sz="1200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</a:endParaRPr>
          </a:p>
        </p:txBody>
      </p:sp>
      <p:pic>
        <p:nvPicPr>
          <p:cNvPr id="17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951" y="58426"/>
            <a:ext cx="606146" cy="725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401157" y="5765516"/>
            <a:ext cx="3891153" cy="646329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lvl="0" algn="ctr">
              <a:defRPr/>
            </a:pPr>
            <a:r>
              <a:rPr lang="ru-RU" sz="1200" dirty="0" smtClean="0">
                <a:solidFill>
                  <a:srgbClr val="163470"/>
                </a:solidFill>
              </a:rPr>
              <a:t>Рис.2. </a:t>
            </a:r>
            <a:r>
              <a:rPr lang="ru-RU" sz="1200" dirty="0">
                <a:solidFill>
                  <a:srgbClr val="163470"/>
                </a:solidFill>
              </a:rPr>
              <a:t>Поперечное </a:t>
            </a:r>
            <a:r>
              <a:rPr lang="ru-RU" sz="1200" dirty="0" smtClean="0">
                <a:solidFill>
                  <a:srgbClr val="163470"/>
                </a:solidFill>
              </a:rPr>
              <a:t>сечение стенки профилированной керамической камеры эмиттера 1 с примыкающим к ней защитным экраном 3, охлаждаемым  по каналам 2. </a:t>
            </a:r>
            <a:endParaRPr kumimoji="0" lang="ru-RU" sz="1200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06912" y="1161611"/>
            <a:ext cx="709437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400" dirty="0" smtClean="0">
                <a:latin typeface="+mj-lt"/>
              </a:rPr>
              <a:t>Авторы: Ю.И</a:t>
            </a:r>
            <a:r>
              <a:rPr lang="ru-RU" sz="1400" dirty="0">
                <a:latin typeface="+mj-lt"/>
              </a:rPr>
              <a:t>. Бельченко, В.А. </a:t>
            </a:r>
            <a:r>
              <a:rPr lang="ru-RU" sz="1400" dirty="0" err="1">
                <a:latin typeface="+mj-lt"/>
              </a:rPr>
              <a:t>Воинцев</a:t>
            </a:r>
            <a:r>
              <a:rPr lang="ru-RU" sz="1400" dirty="0">
                <a:latin typeface="+mj-lt"/>
              </a:rPr>
              <a:t>, Д.Ю. Гаврисенко, </a:t>
            </a:r>
            <a:r>
              <a:rPr lang="ru-RU" sz="1400" dirty="0" err="1" smtClean="0">
                <a:latin typeface="+mj-lt"/>
              </a:rPr>
              <a:t>В.П.Белов</a:t>
            </a:r>
            <a:r>
              <a:rPr lang="ru-RU" sz="1400" dirty="0" smtClean="0">
                <a:latin typeface="+mj-lt"/>
              </a:rPr>
              <a:t>, </a:t>
            </a:r>
            <a:r>
              <a:rPr lang="ru-RU" sz="1400" dirty="0">
                <a:latin typeface="+mj-lt"/>
              </a:rPr>
              <a:t>В.А. Капитонов, А.А. Кондаков, </a:t>
            </a:r>
            <a:r>
              <a:rPr lang="ru-RU" sz="1400" dirty="0" smtClean="0">
                <a:latin typeface="+mj-lt"/>
              </a:rPr>
              <a:t>А.Л. Санин, О.З</a:t>
            </a:r>
            <a:r>
              <a:rPr lang="ru-RU" sz="1400" dirty="0">
                <a:latin typeface="+mj-lt"/>
              </a:rPr>
              <a:t>. Сотников, </a:t>
            </a:r>
            <a:r>
              <a:rPr lang="ru-RU" sz="1400" dirty="0" smtClean="0">
                <a:latin typeface="+mj-lt"/>
              </a:rPr>
              <a:t>Р.А</a:t>
            </a:r>
            <a:r>
              <a:rPr lang="ru-RU" sz="1400" dirty="0">
                <a:latin typeface="+mj-lt"/>
              </a:rPr>
              <a:t>. Финашин, И.В. </a:t>
            </a:r>
            <a:r>
              <a:rPr lang="ru-RU" sz="1400" dirty="0" err="1">
                <a:latin typeface="+mj-lt"/>
              </a:rPr>
              <a:t>Шиховцев</a:t>
            </a:r>
            <a:endParaRPr lang="ru-RU" sz="1400" dirty="0">
              <a:latin typeface="+mj-lt"/>
            </a:endParaRPr>
          </a:p>
        </p:txBody>
      </p:sp>
      <p:pic>
        <p:nvPicPr>
          <p:cNvPr id="18" name="Рисунок 17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75542" y="4840187"/>
            <a:ext cx="2107094" cy="9253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8639</TotalTime>
  <Words>515</Words>
  <Application>Microsoft Office PowerPoint</Application>
  <PresentationFormat>Широкоэкранный</PresentationFormat>
  <Paragraphs>11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9" baseType="lpstr">
      <vt:lpstr>Arial</vt:lpstr>
      <vt:lpstr>Calibri</vt:lpstr>
      <vt:lpstr>Calibri Light</vt:lpstr>
      <vt:lpstr>Cambria Math</vt:lpstr>
      <vt:lpstr>Open Sans</vt:lpstr>
      <vt:lpstr>Verdana</vt:lpstr>
      <vt:lpstr>Wingdings</vt:lpstr>
      <vt:lpstr>1_Тема Office</vt:lpstr>
      <vt:lpstr>Разработан высокочастотный плазменный эмиттер с охлаждаемым защитным экраном и профилированной керамикой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Aleksey V. Reznichenko</cp:lastModifiedBy>
  <cp:revision>695</cp:revision>
  <cp:lastPrinted>2021-12-06T04:53:38Z</cp:lastPrinted>
  <dcterms:created xsi:type="dcterms:W3CDTF">2019-05-20T10:35:54Z</dcterms:created>
  <dcterms:modified xsi:type="dcterms:W3CDTF">2023-11-22T10:18:42Z</dcterms:modified>
</cp:coreProperties>
</file>