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6" y="3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6"/>
          <p:cNvPicPr/>
          <p:nvPr/>
        </p:nvPicPr>
        <p:blipFill>
          <a:blip r:embed="rId14"/>
          <a:stretch/>
        </p:blipFill>
        <p:spPr>
          <a:xfrm>
            <a:off x="237240" y="663840"/>
            <a:ext cx="401040" cy="392760"/>
          </a:xfrm>
          <a:prstGeom prst="rect">
            <a:avLst/>
          </a:prstGeom>
          <a:ln>
            <a:noFill/>
          </a:ln>
        </p:spPr>
      </p:pic>
      <p:sp>
        <p:nvSpPr>
          <p:cNvPr id="4" name="Line 1"/>
          <p:cNvSpPr/>
          <p:nvPr/>
        </p:nvSpPr>
        <p:spPr>
          <a:xfrm>
            <a:off x="438120" y="1228320"/>
            <a:ext cx="0" cy="5629680"/>
          </a:xfrm>
          <a:prstGeom prst="line">
            <a:avLst/>
          </a:prstGeom>
          <a:ln w="2556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Line 2"/>
          <p:cNvSpPr/>
          <p:nvPr/>
        </p:nvSpPr>
        <p:spPr>
          <a:xfrm>
            <a:off x="438120" y="0"/>
            <a:ext cx="0" cy="495000"/>
          </a:xfrm>
          <a:prstGeom prst="line">
            <a:avLst/>
          </a:prstGeom>
          <a:ln w="2556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abs/2309.0028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Image1"/>
          <p:cNvPicPr/>
          <p:nvPr/>
        </p:nvPicPr>
        <p:blipFill>
          <a:blip r:embed="rId2"/>
          <a:stretch/>
        </p:blipFill>
        <p:spPr>
          <a:xfrm>
            <a:off x="1342440" y="1884240"/>
            <a:ext cx="3453120" cy="3355200"/>
          </a:xfrm>
          <a:prstGeom prst="rect">
            <a:avLst/>
          </a:prstGeom>
          <a:ln>
            <a:noFill/>
          </a:ln>
        </p:spPr>
      </p:pic>
      <p:sp>
        <p:nvSpPr>
          <p:cNvPr id="40" name="CustomShape 1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B54FDABD-580F-4ED6-8E8C-220A6F1F3AF6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t>1</a:t>
            </a:fld>
            <a:endParaRPr lang="en-US" sz="1200" b="0" strike="noStrike" spc="-1">
              <a:latin typeface="Arial"/>
            </a:endParaRPr>
          </a:p>
        </p:txBody>
      </p:sp>
      <p:sp>
        <p:nvSpPr>
          <p:cNvPr id="41" name="CustomShape 2"/>
          <p:cNvSpPr/>
          <p:nvPr/>
        </p:nvSpPr>
        <p:spPr>
          <a:xfrm>
            <a:off x="1794600" y="246960"/>
            <a:ext cx="10269360" cy="1057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2400" b="1" strike="noStrike" spc="-1" dirty="0">
                <a:solidFill>
                  <a:srgbClr val="1F4E79"/>
                </a:solidFill>
                <a:latin typeface="Calibri"/>
                <a:ea typeface="Verdana"/>
              </a:rPr>
              <a:t>Институт ядерной физики им. Г.И. </a:t>
            </a:r>
            <a:r>
              <a:rPr lang="ru-RU" sz="2400" b="1" strike="noStrike" spc="-1" dirty="0" err="1" smtClean="0">
                <a:solidFill>
                  <a:srgbClr val="1F4E79"/>
                </a:solidFill>
                <a:latin typeface="Calibri"/>
                <a:ea typeface="Verdana"/>
              </a:rPr>
              <a:t>Будкера</a:t>
            </a:r>
            <a:r>
              <a:rPr lang="ru-RU" smtClean="0"/>
              <a:t> </a:t>
            </a:r>
            <a:r>
              <a:rPr lang="ru-RU" sz="2400" b="1" strike="noStrike" spc="-1" smtClean="0">
                <a:solidFill>
                  <a:srgbClr val="1F4E79"/>
                </a:solidFill>
                <a:latin typeface="Calibri"/>
                <a:ea typeface="Verdana"/>
              </a:rPr>
              <a:t>Сибирского </a:t>
            </a:r>
            <a:r>
              <a:rPr lang="ru-RU" sz="2400" b="1" strike="noStrike" spc="-1" dirty="0">
                <a:solidFill>
                  <a:srgbClr val="1F4E79"/>
                </a:solidFill>
                <a:latin typeface="Calibri"/>
                <a:ea typeface="Verdana"/>
              </a:rPr>
              <a:t>отделения Российской академии наук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42" name="CustomShape 3"/>
          <p:cNvSpPr/>
          <p:nvPr/>
        </p:nvSpPr>
        <p:spPr>
          <a:xfrm>
            <a:off x="5245199" y="1920960"/>
            <a:ext cx="5609905" cy="30632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400" b="1" i="1" strike="noStrike" spc="-1" dirty="0">
                <a:solidFill>
                  <a:srgbClr val="1B4089"/>
                </a:solidFill>
                <a:latin typeface="Calibri"/>
                <a:ea typeface="Verdana"/>
              </a:rPr>
              <a:t>Авторы: </a:t>
            </a:r>
            <a:r>
              <a:rPr lang="ru-RU" sz="1400" b="1" i="1" strike="noStrike" spc="-1" dirty="0" err="1" smtClean="0">
                <a:solidFill>
                  <a:srgbClr val="1B4089"/>
                </a:solidFill>
                <a:latin typeface="Calibri"/>
                <a:ea typeface="Verdana"/>
              </a:rPr>
              <a:t>коллаборация</a:t>
            </a:r>
            <a:r>
              <a:rPr lang="ru-RU" sz="1400" b="1" i="1" strike="noStrike" spc="-1" dirty="0" smtClean="0">
                <a:solidFill>
                  <a:srgbClr val="1B4089"/>
                </a:solidFill>
                <a:latin typeface="Calibri"/>
                <a:ea typeface="Verdana"/>
              </a:rPr>
              <a:t> </a:t>
            </a:r>
            <a:r>
              <a:rPr lang="ru-RU" sz="1400" b="1" i="1" strike="noStrike" spc="-1" dirty="0">
                <a:solidFill>
                  <a:srgbClr val="1B4089"/>
                </a:solidFill>
                <a:latin typeface="Calibri"/>
                <a:ea typeface="Verdana"/>
              </a:rPr>
              <a:t>СНД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43" name="CustomShape 4"/>
          <p:cNvSpPr/>
          <p:nvPr/>
        </p:nvSpPr>
        <p:spPr>
          <a:xfrm>
            <a:off x="470160" y="5744520"/>
            <a:ext cx="11442240" cy="1003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en-US" sz="1800" b="0" strike="noStrike" spc="-1" dirty="0">
              <a:latin typeface="Arial"/>
            </a:endParaRPr>
          </a:p>
          <a:p>
            <a:r>
              <a:rPr lang="ru-RU" sz="1050" b="1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Публикации:</a:t>
            </a:r>
            <a:r>
              <a:rPr dirty="0"/>
              <a:t/>
            </a:r>
            <a:br>
              <a:rPr dirty="0"/>
            </a:br>
            <a:r>
              <a:rPr lang="en-US" sz="1050" b="1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M. N. Achasov </a:t>
            </a:r>
            <a:r>
              <a:rPr lang="en-US" sz="1050" b="1" i="1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et al. </a:t>
            </a:r>
            <a:r>
              <a:rPr lang="en-US" sz="1050" b="1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(SND Collaboration) Study of the process </a:t>
            </a:r>
            <a:r>
              <a:rPr lang="ru-RU" sz="1050" b="1" strike="noStrike" spc="-1" dirty="0" err="1">
                <a:solidFill>
                  <a:srgbClr val="163470"/>
                </a:solidFill>
                <a:latin typeface="Calibri"/>
                <a:ea typeface="DejaVu Sans"/>
              </a:rPr>
              <a:t>е⁺е</a:t>
            </a:r>
            <a:r>
              <a:rPr lang="ru-RU" sz="1050" b="1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⁻ → </a:t>
            </a:r>
            <a:r>
              <a:rPr lang="el-GR" sz="1050" b="1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ωπ⁰ → π⁺π⁻π⁰π⁰ </a:t>
            </a:r>
            <a:r>
              <a:rPr lang="en-US" sz="1050" b="1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in the energy range 1.05–2.00 GeV with SND // Physical Review D </a:t>
            </a:r>
            <a:r>
              <a:rPr lang="ru-RU" sz="1050" b="1" i="1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статья принята к публикации</a:t>
            </a:r>
            <a:r>
              <a:rPr lang="ru-RU" sz="1050" b="1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 (2023)</a:t>
            </a:r>
            <a:r>
              <a:rPr lang="en-US" sz="1050" b="1" strike="noStrike" spc="-1" dirty="0">
                <a:solidFill>
                  <a:srgbClr val="000000"/>
                </a:solidFill>
                <a:latin typeface="Times New Roman"/>
                <a:ea typeface="Noto Sans CJK SC"/>
              </a:rPr>
              <a:t>; </a:t>
            </a:r>
            <a:r>
              <a:rPr lang="ru-RU" sz="1050" b="1" strike="noStrike" spc="-1" dirty="0">
                <a:solidFill>
                  <a:srgbClr val="163470"/>
                </a:solidFill>
                <a:latin typeface="Calibri"/>
                <a:hlinkClick r:id="rId3"/>
              </a:rPr>
              <a:t>arXiv:2309.00280 [</a:t>
            </a:r>
            <a:r>
              <a:rPr lang="ru-RU" sz="1050" b="1" strike="noStrike" spc="-1" dirty="0" err="1">
                <a:solidFill>
                  <a:srgbClr val="163470"/>
                </a:solidFill>
                <a:latin typeface="Calibri"/>
                <a:hlinkClick r:id="rId3"/>
              </a:rPr>
              <a:t>hep-ph</a:t>
            </a:r>
            <a:r>
              <a:rPr lang="ru-RU" sz="1050" b="1" strike="noStrike" spc="-1" dirty="0">
                <a:solidFill>
                  <a:srgbClr val="163470"/>
                </a:solidFill>
                <a:latin typeface="Calibri"/>
                <a:hlinkClick r:id="rId3"/>
              </a:rPr>
              <a:t>]</a:t>
            </a:r>
            <a:r>
              <a:rPr lang="ru-RU" sz="1050" b="1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.</a:t>
            </a:r>
            <a:endParaRPr lang="en-US" sz="105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en-US" sz="1050" b="0" strike="noStrike" spc="-1" dirty="0">
              <a:latin typeface="Arial"/>
            </a:endParaRPr>
          </a:p>
        </p:txBody>
      </p:sp>
      <p:sp>
        <p:nvSpPr>
          <p:cNvPr id="44" name="CustomShape 5"/>
          <p:cNvSpPr/>
          <p:nvPr/>
        </p:nvSpPr>
        <p:spPr>
          <a:xfrm>
            <a:off x="5245200" y="2224440"/>
            <a:ext cx="6577920" cy="3199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0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В эксперименте с детектором СНД на </a:t>
            </a:r>
            <a:r>
              <a:rPr lang="ru-RU" sz="1600" b="0" strike="noStrike" spc="-1" dirty="0" err="1">
                <a:solidFill>
                  <a:srgbClr val="163470"/>
                </a:solidFill>
                <a:latin typeface="Calibri"/>
                <a:ea typeface="DejaVu Sans"/>
              </a:rPr>
              <a:t>коллайдере</a:t>
            </a:r>
            <a:r>
              <a:rPr lang="ru-RU" sz="1600" b="0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 ВЭПП-2000 выполнено измерение сечения процесса </a:t>
            </a:r>
            <a:r>
              <a:rPr lang="ru-RU" sz="1600" b="0" strike="noStrike" spc="-1" dirty="0" err="1">
                <a:solidFill>
                  <a:srgbClr val="163470"/>
                </a:solidFill>
                <a:latin typeface="Calibri"/>
                <a:ea typeface="DejaVu Sans"/>
              </a:rPr>
              <a:t>е⁺е</a:t>
            </a:r>
            <a:r>
              <a:rPr lang="ru-RU" sz="1600" b="0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⁻ → ωπ⁰ → π⁺π⁻π⁰π⁰ в области энергии от 1050 до 2000 МэВ. Статистическая ошибка измерения составляет 2 – 23 % при систематической неопределенности 3 – 14 %. Анализ основан на выделении событий ωπ⁰ с использованием кинематической реконструкции и аппроксимации распределения по инвариантной массе трех пионов. Также производилось вычитание фоновых процессов и определение поправок к эффективности регистрации. Полученное сечение было аппроксимировано в модели векторной </a:t>
            </a:r>
            <a:r>
              <a:rPr lang="ru-RU" sz="1600" b="0" strike="noStrike" spc="-1" dirty="0" err="1">
                <a:solidFill>
                  <a:srgbClr val="163470"/>
                </a:solidFill>
                <a:latin typeface="Calibri"/>
                <a:ea typeface="DejaVu Sans"/>
              </a:rPr>
              <a:t>доминантности</a:t>
            </a:r>
            <a:r>
              <a:rPr lang="ru-RU" sz="1600" b="0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 с учетом возбужденных состояний ρ мезона. Результаты согласуются с предыдущими измерениями, но имеют лучшую точность.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45" name="CustomShape 6"/>
          <p:cNvSpPr/>
          <p:nvPr/>
        </p:nvSpPr>
        <p:spPr>
          <a:xfrm>
            <a:off x="470160" y="905040"/>
            <a:ext cx="11721840" cy="1236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b="1" spc="-1" dirty="0">
                <a:solidFill>
                  <a:srgbClr val="163470"/>
                </a:solidFill>
                <a:latin typeface="Calibri"/>
              </a:rPr>
              <a:t>Измерено с лучшей точностью </a:t>
            </a:r>
            <a:r>
              <a:rPr lang="ru-RU" b="1" spc="-1" dirty="0" smtClean="0">
                <a:solidFill>
                  <a:srgbClr val="163470"/>
                </a:solidFill>
                <a:latin typeface="Calibri"/>
              </a:rPr>
              <a:t>сечение процесса </a:t>
            </a:r>
            <a:r>
              <a:rPr lang="ru-RU" sz="1800" b="1" strike="noStrike" spc="-1" dirty="0" err="1">
                <a:solidFill>
                  <a:srgbClr val="163470"/>
                </a:solidFill>
                <a:latin typeface="Calibri"/>
              </a:rPr>
              <a:t>е⁺е</a:t>
            </a:r>
            <a:r>
              <a:rPr lang="ru-RU" sz="1800" b="1" strike="noStrike" spc="-1" dirty="0">
                <a:solidFill>
                  <a:srgbClr val="163470"/>
                </a:solidFill>
                <a:latin typeface="Calibri"/>
              </a:rPr>
              <a:t>⁻ → ωπ⁰ → π⁺π⁻π⁰π</a:t>
            </a:r>
            <a:r>
              <a:rPr lang="ru-RU" sz="1800" b="1" strike="noStrike" spc="-1" dirty="0" smtClean="0">
                <a:solidFill>
                  <a:srgbClr val="163470"/>
                </a:solidFill>
                <a:latin typeface="Calibri"/>
              </a:rPr>
              <a:t>⁰</a:t>
            </a:r>
            <a:r>
              <a:rPr lang="ru-RU" dirty="0" smtClean="0"/>
              <a:t> </a:t>
            </a:r>
            <a:r>
              <a:rPr lang="ru-RU" sz="1800" b="1" strike="noStrike" spc="-1" dirty="0" smtClean="0">
                <a:solidFill>
                  <a:srgbClr val="163470"/>
                </a:solidFill>
                <a:latin typeface="Calibri"/>
              </a:rPr>
              <a:t>с </a:t>
            </a:r>
            <a:r>
              <a:rPr lang="ru-RU" sz="1800" b="1" strike="noStrike" spc="-1" dirty="0">
                <a:solidFill>
                  <a:srgbClr val="163470"/>
                </a:solidFill>
                <a:latin typeface="Calibri"/>
              </a:rPr>
              <a:t>детектором СНД на ускорительном комплексе ВЭПП-2000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46" name="CustomShape 7"/>
          <p:cNvSpPr/>
          <p:nvPr/>
        </p:nvSpPr>
        <p:spPr>
          <a:xfrm>
            <a:off x="0" y="-184680"/>
            <a:ext cx="183960" cy="3686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" name="CustomShape 8"/>
          <p:cNvSpPr/>
          <p:nvPr/>
        </p:nvSpPr>
        <p:spPr>
          <a:xfrm>
            <a:off x="603720" y="5077080"/>
            <a:ext cx="4528800" cy="92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100" b="0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Сечение процесса  </a:t>
            </a:r>
            <a:r>
              <a:rPr lang="ru-RU" sz="1100" b="0" strike="noStrike" spc="-1" dirty="0" err="1">
                <a:solidFill>
                  <a:srgbClr val="163470"/>
                </a:solidFill>
                <a:latin typeface="Calibri"/>
                <a:ea typeface="DejaVu Sans"/>
              </a:rPr>
              <a:t>е⁺е</a:t>
            </a:r>
            <a:r>
              <a:rPr lang="ru-RU" sz="1100" b="0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⁻ → ωπ⁰ → π⁺π⁻π⁰π⁰, аппроксимированное в модели векторной </a:t>
            </a:r>
            <a:r>
              <a:rPr lang="ru-RU" sz="1100" b="0" strike="noStrike" spc="-1" dirty="0" err="1">
                <a:solidFill>
                  <a:srgbClr val="163470"/>
                </a:solidFill>
                <a:latin typeface="Calibri"/>
                <a:ea typeface="DejaVu Sans"/>
              </a:rPr>
              <a:t>доминантности</a:t>
            </a:r>
            <a:r>
              <a:rPr lang="ru-RU" sz="1100" b="0" strike="noStrike" spc="-1" dirty="0">
                <a:solidFill>
                  <a:srgbClr val="163470"/>
                </a:solidFill>
                <a:latin typeface="Calibri"/>
                <a:ea typeface="DejaVu Sans"/>
              </a:rPr>
              <a:t>, внизу — точки данных, деленные на аппроксимирующую функцию. Новые данные показаны в сравнении с существующими измерениями.</a:t>
            </a:r>
            <a:endParaRPr lang="en-US" sz="1100" b="0" strike="noStrike" spc="-1" dirty="0">
              <a:latin typeface="Arial"/>
            </a:endParaRPr>
          </a:p>
        </p:txBody>
      </p:sp>
      <p:pic>
        <p:nvPicPr>
          <p:cNvPr id="48" name="Picture 2" descr="D:\Архив\Лого ИЯФ\++ logo BINP new bold blue Прозрачный.gif"/>
          <p:cNvPicPr/>
          <p:nvPr/>
        </p:nvPicPr>
        <p:blipFill>
          <a:blip r:embed="rId4"/>
          <a:stretch/>
        </p:blipFill>
        <p:spPr>
          <a:xfrm>
            <a:off x="903240" y="271080"/>
            <a:ext cx="689400" cy="825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7908</TotalTime>
  <Words>203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DejaVu Sans</vt:lpstr>
      <vt:lpstr>Noto Sans CJK SC</vt:lpstr>
      <vt:lpstr>Times New Roman</vt:lpstr>
      <vt:lpstr>Verdana</vt:lpstr>
      <vt:lpstr>Office Theme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Анастасия Голышева</dc:creator>
  <dc:description/>
  <cp:lastModifiedBy>Aleksey V. Reznichenko</cp:lastModifiedBy>
  <cp:revision>648</cp:revision>
  <cp:lastPrinted>2020-01-14T01:52:00Z</cp:lastPrinted>
  <dcterms:created xsi:type="dcterms:W3CDTF">2019-05-20T10:35:54Z</dcterms:created>
  <dcterms:modified xsi:type="dcterms:W3CDTF">2023-11-28T10:29:46Z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diakov.net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Широкоэкранный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</vt:i4>
  </property>
</Properties>
</file>