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3E1"/>
    <a:srgbClr val="163470"/>
    <a:srgbClr val="FF3300"/>
    <a:srgbClr val="F43F06"/>
    <a:srgbClr val="00CC00"/>
    <a:srgbClr val="ECE890"/>
    <a:srgbClr val="B5C9F1"/>
    <a:srgbClr val="18397A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hyperlink" Target="https://arxiv.org/abs/2310.1157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85" y="3535680"/>
            <a:ext cx="3365577" cy="2363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29" y="1260448"/>
            <a:ext cx="3310633" cy="237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573732" y="186027"/>
            <a:ext cx="10397288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ядерной физики им. Г.И. </a:t>
            </a:r>
            <a:r>
              <a:rPr lang="ru-RU" sz="2000" dirty="0" err="1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Будкера</a:t>
            </a: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Сибирского отделения </a:t>
            </a:r>
            <a:endParaRPr lang="ru-RU" sz="2000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defRPr/>
            </a:pP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академии наук</a:t>
            </a:r>
            <a:endParaRPr lang="ru-RU" sz="2000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4822" y="1565248"/>
            <a:ext cx="754327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dirty="0" smtClean="0"/>
              <a:t>А.Г.</a:t>
            </a:r>
            <a:r>
              <a:rPr lang="en-US" sz="1400" dirty="0" smtClean="0"/>
              <a:t> </a:t>
            </a:r>
            <a:r>
              <a:rPr lang="ru-RU" sz="1400" dirty="0" smtClean="0"/>
              <a:t>Харламов</a:t>
            </a:r>
            <a:r>
              <a:rPr lang="ru-RU" sz="1400" dirty="0"/>
              <a:t>, Т.А</a:t>
            </a:r>
            <a:r>
              <a:rPr lang="ru-RU" sz="1400" dirty="0" smtClean="0"/>
              <a:t>.</a:t>
            </a:r>
            <a:r>
              <a:rPr lang="en-US" sz="1400" dirty="0" smtClean="0"/>
              <a:t> </a:t>
            </a:r>
            <a:r>
              <a:rPr lang="ru-RU" sz="1400" dirty="0" smtClean="0"/>
              <a:t>Харламова</a:t>
            </a:r>
            <a:r>
              <a:rPr lang="ru-RU" sz="1400" dirty="0"/>
              <a:t>, Ю.А. Тихонов, А.Л. Масленников, А.С. </a:t>
            </a:r>
            <a:r>
              <a:rPr lang="ru-RU" sz="1400" dirty="0" err="1"/>
              <a:t>Купич</a:t>
            </a:r>
            <a:r>
              <a:rPr lang="ru-RU" sz="1400" dirty="0"/>
              <a:t>, В.Н. </a:t>
            </a:r>
            <a:r>
              <a:rPr lang="ru-RU" sz="1400" dirty="0" err="1" smtClean="0"/>
              <a:t>Жабин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6442" y="5771926"/>
            <a:ext cx="6111239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G</a:t>
            </a:r>
            <a:r>
              <a:rPr lang="ru-RU" sz="1050" dirty="0"/>
              <a:t>. A</a:t>
            </a:r>
            <a:r>
              <a:rPr lang="en-US" sz="1050" dirty="0"/>
              <a:t>ad</a:t>
            </a:r>
            <a:r>
              <a:rPr lang="ru-RU" sz="1050" dirty="0"/>
              <a:t> </a:t>
            </a:r>
            <a:r>
              <a:rPr lang="ru-RU" sz="1050" dirty="0" err="1"/>
              <a:t>et</a:t>
            </a:r>
            <a:r>
              <a:rPr lang="ru-RU" sz="1050" dirty="0"/>
              <a:t> </a:t>
            </a:r>
            <a:r>
              <a:rPr lang="ru-RU" sz="1050" dirty="0" err="1"/>
              <a:t>al</a:t>
            </a:r>
            <a:r>
              <a:rPr lang="ru-RU" sz="1050" dirty="0"/>
              <a:t>. </a:t>
            </a:r>
            <a:r>
              <a:rPr lang="en-US" sz="1050" dirty="0"/>
              <a:t>(The ATLAS Collaboration) Study of </a:t>
            </a:r>
            <a:r>
              <a:rPr lang="en-US" sz="1050" dirty="0" err="1"/>
              <a:t>Z→llγ</a:t>
            </a:r>
            <a:r>
              <a:rPr lang="en-US" sz="1050" dirty="0"/>
              <a:t> decays at s√ = 8 </a:t>
            </a:r>
            <a:r>
              <a:rPr lang="en-US" sz="1050" dirty="0" err="1"/>
              <a:t>TeV</a:t>
            </a:r>
            <a:r>
              <a:rPr lang="en-US" sz="1050" dirty="0"/>
              <a:t> with the ATLAS detector // EPJC 2023, </a:t>
            </a:r>
            <a:r>
              <a:rPr lang="en-US" sz="1050" u="sng" dirty="0">
                <a:hlinkClick r:id="rId4"/>
              </a:rPr>
              <a:t>arXiv:2310.11574</a:t>
            </a:r>
            <a:r>
              <a:rPr lang="en-US" sz="1050" dirty="0"/>
              <a:t> [</a:t>
            </a:r>
            <a:r>
              <a:rPr lang="en-US" sz="1050" dirty="0" err="1"/>
              <a:t>hep</a:t>
            </a:r>
            <a:r>
              <a:rPr lang="en-US" sz="1050" dirty="0"/>
              <a:t>-ex]</a:t>
            </a:r>
            <a:endParaRPr lang="ru-RU" sz="1050" dirty="0"/>
          </a:p>
          <a:p>
            <a:r>
              <a:rPr lang="ru-RU" sz="1050" dirty="0" err="1"/>
              <a:t>А.Г.Харламов</a:t>
            </a:r>
            <a:r>
              <a:rPr lang="ru-RU" sz="1050" dirty="0"/>
              <a:t> и др. Поиск новой физики в процессе распада Z-бозона на лептонную пару и фотон по данным с детектора ATLAS на Большом </a:t>
            </a:r>
            <a:r>
              <a:rPr lang="ru-RU" sz="1050" dirty="0" err="1"/>
              <a:t>адронном</a:t>
            </a:r>
            <a:r>
              <a:rPr lang="ru-RU" sz="1050" dirty="0"/>
              <a:t> </a:t>
            </a:r>
            <a:r>
              <a:rPr lang="ru-RU" sz="1050" dirty="0" err="1"/>
              <a:t>коллайдере</a:t>
            </a:r>
            <a:r>
              <a:rPr lang="ru-RU" sz="1050" dirty="0"/>
              <a:t> // направлено в УФН 2023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16140" y="2111884"/>
            <a:ext cx="4671060" cy="3779394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ru-RU" sz="1400" b="1" dirty="0">
                <a:solidFill>
                  <a:srgbClr val="2C13E1"/>
                </a:solidFill>
              </a:rPr>
              <a:t>С высокой точностью измерены дифференциальные распределения по </a:t>
            </a:r>
            <a:r>
              <a:rPr lang="ru-RU" sz="1400" b="1" i="1" dirty="0" err="1">
                <a:solidFill>
                  <a:srgbClr val="2C13E1"/>
                </a:solidFill>
              </a:rPr>
              <a:t>M</a:t>
            </a:r>
            <a:r>
              <a:rPr lang="ru-RU" sz="1400" b="1" i="1" baseline="-25000" dirty="0" err="1">
                <a:solidFill>
                  <a:srgbClr val="2C13E1"/>
                </a:solidFill>
              </a:rPr>
              <a:t>l</a:t>
            </a:r>
            <a:r>
              <a:rPr lang="ru-RU" sz="1400" b="1" baseline="-25000" dirty="0" err="1">
                <a:solidFill>
                  <a:srgbClr val="2C13E1"/>
                </a:solidFill>
              </a:rPr>
              <a:t>±γ</a:t>
            </a:r>
            <a:r>
              <a:rPr lang="ru-RU" sz="1400" b="1" dirty="0">
                <a:solidFill>
                  <a:srgbClr val="2C13E1"/>
                </a:solidFill>
              </a:rPr>
              <a:t>, ∆</a:t>
            </a:r>
            <a:r>
              <a:rPr lang="ru-RU" sz="1400" b="1" i="1" dirty="0">
                <a:solidFill>
                  <a:srgbClr val="2C13E1"/>
                </a:solidFill>
              </a:rPr>
              <a:t>R</a:t>
            </a:r>
            <a:r>
              <a:rPr lang="ru-RU" sz="1400" b="1" dirty="0">
                <a:solidFill>
                  <a:srgbClr val="2C13E1"/>
                </a:solidFill>
              </a:rPr>
              <a:t>, </a:t>
            </a:r>
            <a:r>
              <a:rPr lang="ru-RU" sz="1400" b="1" i="1" dirty="0">
                <a:solidFill>
                  <a:srgbClr val="2C13E1"/>
                </a:solidFill>
              </a:rPr>
              <a:t>p</a:t>
            </a:r>
            <a:r>
              <a:rPr lang="en-US" sz="1400" b="1" i="1" baseline="-25000" dirty="0">
                <a:solidFill>
                  <a:srgbClr val="2C13E1"/>
                </a:solidFill>
              </a:rPr>
              <a:t>T</a:t>
            </a:r>
            <a:r>
              <a:rPr lang="ru-RU" sz="1400" b="1" baseline="30000" dirty="0">
                <a:solidFill>
                  <a:srgbClr val="2C13E1"/>
                </a:solidFill>
              </a:rPr>
              <a:t>γ</a:t>
            </a:r>
            <a:r>
              <a:rPr lang="ru-RU" sz="1400" b="1" dirty="0">
                <a:solidFill>
                  <a:srgbClr val="2C13E1"/>
                </a:solidFill>
              </a:rPr>
              <a:t>. Средняя систематическая неопределенность 0,6 %. Показано, что для описания этих распределений важны </a:t>
            </a:r>
            <a:r>
              <a:rPr lang="ru-RU" sz="1400" b="1" dirty="0" err="1">
                <a:solidFill>
                  <a:srgbClr val="2C13E1"/>
                </a:solidFill>
              </a:rPr>
              <a:t>однопетлевые</a:t>
            </a:r>
            <a:r>
              <a:rPr lang="ru-RU" sz="1400" b="1" dirty="0">
                <a:solidFill>
                  <a:srgbClr val="2C13E1"/>
                </a:solidFill>
              </a:rPr>
              <a:t> поправки.</a:t>
            </a:r>
          </a:p>
          <a:p>
            <a:pPr lvl="0"/>
            <a:r>
              <a:rPr lang="ru-RU" sz="1400" b="1" dirty="0">
                <a:solidFill>
                  <a:srgbClr val="2C13E1"/>
                </a:solidFill>
              </a:rPr>
              <a:t>Результаты согласуются с предсказаниями последних версий современных генераторов </a:t>
            </a:r>
            <a:r>
              <a:rPr lang="ru-RU" sz="1400" b="1" dirty="0" err="1">
                <a:solidFill>
                  <a:srgbClr val="2C13E1"/>
                </a:solidFill>
              </a:rPr>
              <a:t>PowHeg</a:t>
            </a:r>
            <a:r>
              <a:rPr lang="ru-RU" sz="1400" b="1" dirty="0">
                <a:solidFill>
                  <a:srgbClr val="2C13E1"/>
                </a:solidFill>
              </a:rPr>
              <a:t> + Pythia8 + PHOTOS, </a:t>
            </a:r>
            <a:r>
              <a:rPr lang="ru-RU" sz="1400" b="1" dirty="0" err="1">
                <a:solidFill>
                  <a:srgbClr val="2C13E1"/>
                </a:solidFill>
              </a:rPr>
              <a:t>Sherpa</a:t>
            </a:r>
            <a:r>
              <a:rPr lang="ru-RU" sz="1400" b="1" dirty="0">
                <a:solidFill>
                  <a:srgbClr val="2C13E1"/>
                </a:solidFill>
              </a:rPr>
              <a:t> 2.2.4 и </a:t>
            </a:r>
            <a:r>
              <a:rPr lang="ru-RU" sz="1400" b="1" dirty="0" err="1">
                <a:solidFill>
                  <a:srgbClr val="2C13E1"/>
                </a:solidFill>
              </a:rPr>
              <a:t>KKMChh</a:t>
            </a:r>
            <a:r>
              <a:rPr lang="ru-RU" sz="1400" b="1" dirty="0">
                <a:solidFill>
                  <a:srgbClr val="2C13E1"/>
                </a:solidFill>
              </a:rPr>
              <a:t>.  </a:t>
            </a:r>
          </a:p>
          <a:p>
            <a:pPr lvl="0"/>
            <a:r>
              <a:rPr lang="ru-RU" sz="1400" b="1" dirty="0">
                <a:solidFill>
                  <a:srgbClr val="2C13E1"/>
                </a:solidFill>
              </a:rPr>
              <a:t>Впервые наблюдался процесс </a:t>
            </a:r>
            <a:r>
              <a:rPr lang="en-US" sz="1400" b="1" dirty="0">
                <a:solidFill>
                  <a:srgbClr val="2C13E1"/>
                </a:solidFill>
              </a:rPr>
              <a:t>Z</a:t>
            </a:r>
            <a:r>
              <a:rPr lang="ru-RU" sz="1400" b="1" dirty="0">
                <a:solidFill>
                  <a:srgbClr val="2C13E1"/>
                </a:solidFill>
              </a:rPr>
              <a:t>→2</a:t>
            </a:r>
            <a:r>
              <a:rPr lang="en-US" sz="1400" b="1" dirty="0">
                <a:solidFill>
                  <a:srgbClr val="2C13E1"/>
                </a:solidFill>
              </a:rPr>
              <a:t>l</a:t>
            </a:r>
            <a:r>
              <a:rPr lang="ru-RU" sz="1400" b="1" dirty="0">
                <a:solidFill>
                  <a:srgbClr val="2C13E1"/>
                </a:solidFill>
              </a:rPr>
              <a:t>2</a:t>
            </a:r>
            <a:r>
              <a:rPr lang="el-GR" sz="1400" b="1" dirty="0">
                <a:solidFill>
                  <a:srgbClr val="2C13E1"/>
                </a:solidFill>
              </a:rPr>
              <a:t>γ</a:t>
            </a:r>
            <a:r>
              <a:rPr lang="ru-RU" sz="1400" b="1" dirty="0">
                <a:solidFill>
                  <a:srgbClr val="2C13E1"/>
                </a:solidFill>
              </a:rPr>
              <a:t>, дифференциальные распределения для него согласуются с древесным приближением и полное сечение совпадает с предсказанием </a:t>
            </a:r>
            <a:r>
              <a:rPr lang="en-US" sz="1400" b="1" dirty="0">
                <a:solidFill>
                  <a:srgbClr val="2C13E1"/>
                </a:solidFill>
              </a:rPr>
              <a:t>Sherpa</a:t>
            </a:r>
            <a:r>
              <a:rPr lang="ru-RU" sz="1400" b="1" dirty="0">
                <a:solidFill>
                  <a:srgbClr val="2C13E1"/>
                </a:solidFill>
              </a:rPr>
              <a:t> 2.2.4. </a:t>
            </a:r>
          </a:p>
          <a:p>
            <a:pPr lvl="0"/>
            <a:r>
              <a:rPr lang="ru-RU" sz="1400" b="1" dirty="0">
                <a:solidFill>
                  <a:srgbClr val="2C13E1"/>
                </a:solidFill>
              </a:rPr>
              <a:t>Небольшие отклонения в данных от предсказаний генераторов </a:t>
            </a:r>
            <a:r>
              <a:rPr lang="ru-RU" sz="1400" b="1" dirty="0" err="1">
                <a:solidFill>
                  <a:srgbClr val="2C13E1"/>
                </a:solidFill>
              </a:rPr>
              <a:t>PowHeg</a:t>
            </a:r>
            <a:r>
              <a:rPr lang="ru-RU" sz="1400" b="1" dirty="0">
                <a:solidFill>
                  <a:srgbClr val="2C13E1"/>
                </a:solidFill>
              </a:rPr>
              <a:t> + Pythia8 + PHOTOS, </a:t>
            </a:r>
            <a:r>
              <a:rPr lang="ru-RU" sz="1400" b="1" dirty="0" err="1">
                <a:solidFill>
                  <a:srgbClr val="2C13E1"/>
                </a:solidFill>
              </a:rPr>
              <a:t>Sherpa</a:t>
            </a:r>
            <a:r>
              <a:rPr lang="ru-RU" sz="1400" b="1" dirty="0">
                <a:solidFill>
                  <a:srgbClr val="2C13E1"/>
                </a:solidFill>
              </a:rPr>
              <a:t> 2.2.4 и </a:t>
            </a:r>
            <a:r>
              <a:rPr lang="ru-RU" sz="1400" b="1" dirty="0" err="1">
                <a:solidFill>
                  <a:srgbClr val="2C13E1"/>
                </a:solidFill>
              </a:rPr>
              <a:t>KKMChh</a:t>
            </a:r>
            <a:r>
              <a:rPr lang="ru-RU" sz="1400" b="1" dirty="0">
                <a:solidFill>
                  <a:srgbClr val="2C13E1"/>
                </a:solidFill>
              </a:rPr>
              <a:t> присутствуют вблизи границ фазового объема: 20 &lt; </a:t>
            </a:r>
            <a:r>
              <a:rPr lang="ru-RU" sz="1400" b="1" i="1" dirty="0" err="1">
                <a:solidFill>
                  <a:srgbClr val="2C13E1"/>
                </a:solidFill>
              </a:rPr>
              <a:t>M</a:t>
            </a:r>
            <a:r>
              <a:rPr lang="ru-RU" sz="1400" b="1" i="1" baseline="-25000" dirty="0" err="1">
                <a:solidFill>
                  <a:srgbClr val="2C13E1"/>
                </a:solidFill>
              </a:rPr>
              <a:t>ll</a:t>
            </a:r>
            <a:r>
              <a:rPr lang="ru-RU" sz="1400" b="1" baseline="-25000" dirty="0">
                <a:solidFill>
                  <a:srgbClr val="2C13E1"/>
                </a:solidFill>
              </a:rPr>
              <a:t> </a:t>
            </a:r>
            <a:r>
              <a:rPr lang="ru-RU" sz="1400" b="1" dirty="0">
                <a:solidFill>
                  <a:srgbClr val="2C13E1"/>
                </a:solidFill>
              </a:rPr>
              <a:t>&lt; 45 ГэВ, ∆</a:t>
            </a:r>
            <a:r>
              <a:rPr lang="ru-RU" sz="1400" b="1" i="1" dirty="0" err="1">
                <a:solidFill>
                  <a:srgbClr val="2C13E1"/>
                </a:solidFill>
              </a:rPr>
              <a:t>R</a:t>
            </a:r>
            <a:r>
              <a:rPr lang="ru-RU" sz="1400" b="1" i="1" baseline="-25000" dirty="0" err="1">
                <a:solidFill>
                  <a:srgbClr val="2C13E1"/>
                </a:solidFill>
              </a:rPr>
              <a:t>l</a:t>
            </a:r>
            <a:r>
              <a:rPr lang="ru-RU" sz="1400" b="1" baseline="-25000" dirty="0" err="1">
                <a:solidFill>
                  <a:srgbClr val="2C13E1"/>
                </a:solidFill>
              </a:rPr>
              <a:t>γ</a:t>
            </a:r>
            <a:r>
              <a:rPr lang="ru-RU" sz="1400" b="1" baseline="-25000" dirty="0">
                <a:solidFill>
                  <a:srgbClr val="2C13E1"/>
                </a:solidFill>
              </a:rPr>
              <a:t> </a:t>
            </a:r>
            <a:r>
              <a:rPr lang="ru-RU" sz="1400" b="1" dirty="0">
                <a:solidFill>
                  <a:srgbClr val="2C13E1"/>
                </a:solidFill>
              </a:rPr>
              <a:t>≈ 2.5, </a:t>
            </a:r>
            <a:r>
              <a:rPr lang="ru-RU" sz="1400" b="1" i="1" dirty="0" err="1">
                <a:solidFill>
                  <a:srgbClr val="2C13E1"/>
                </a:solidFill>
              </a:rPr>
              <a:t>M</a:t>
            </a:r>
            <a:r>
              <a:rPr lang="ru-RU" sz="1400" b="1" i="1" baseline="-25000" dirty="0" err="1">
                <a:solidFill>
                  <a:srgbClr val="2C13E1"/>
                </a:solidFill>
              </a:rPr>
              <a:t>l</a:t>
            </a:r>
            <a:r>
              <a:rPr lang="ru-RU" sz="1400" b="1" baseline="-25000" dirty="0" err="1">
                <a:solidFill>
                  <a:srgbClr val="2C13E1"/>
                </a:solidFill>
              </a:rPr>
              <a:t>γ</a:t>
            </a:r>
            <a:r>
              <a:rPr lang="ru-RU" sz="1400" b="1" dirty="0">
                <a:solidFill>
                  <a:srgbClr val="2C13E1"/>
                </a:solidFill>
              </a:rPr>
              <a:t> ≈ 80 ГэВ. Значимость отклонения при </a:t>
            </a:r>
            <a:r>
              <a:rPr lang="ru-RU" sz="1400" b="1" i="1" dirty="0" err="1">
                <a:solidFill>
                  <a:srgbClr val="2C13E1"/>
                </a:solidFill>
              </a:rPr>
              <a:t>M</a:t>
            </a:r>
            <a:r>
              <a:rPr lang="ru-RU" sz="1400" b="1" i="1" baseline="-25000" dirty="0" err="1">
                <a:solidFill>
                  <a:srgbClr val="2C13E1"/>
                </a:solidFill>
              </a:rPr>
              <a:t>l</a:t>
            </a:r>
            <a:r>
              <a:rPr lang="ru-RU" sz="1400" b="1" baseline="-25000" dirty="0" err="1">
                <a:solidFill>
                  <a:srgbClr val="2C13E1"/>
                </a:solidFill>
              </a:rPr>
              <a:t>γ</a:t>
            </a:r>
            <a:r>
              <a:rPr lang="ru-RU" sz="1400" b="1" dirty="0">
                <a:solidFill>
                  <a:srgbClr val="2C13E1"/>
                </a:solidFill>
              </a:rPr>
              <a:t> ≈ 80 ГэВ превышает 3σ.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2C13E1"/>
                </a:solidFill>
              </a:rPr>
              <a:t> </a:t>
            </a:r>
            <a:endParaRPr lang="ru-RU" sz="1400" b="1" dirty="0">
              <a:solidFill>
                <a:srgbClr val="2C13E1"/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039620" y="928556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С рекордной точностью проведен анализ </a:t>
            </a:r>
            <a:r>
              <a:rPr lang="ru-RU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процесса </a:t>
            </a:r>
            <a:r>
              <a:rPr lang="en-US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Z</a:t>
            </a:r>
            <a:r>
              <a:rPr lang="en-US" sz="1800" b="1" dirty="0">
                <a:solidFill>
                  <a:srgbClr val="2C13E1"/>
                </a:solidFill>
                <a:latin typeface="Comic Sans MS" panose="030F0702030302020204" pitchFamily="66" charset="0"/>
                <a:sym typeface="Symbol"/>
              </a:rPr>
              <a:t></a:t>
            </a:r>
            <a:r>
              <a:rPr lang="ru-RU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2</a:t>
            </a:r>
            <a:r>
              <a:rPr lang="en-US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L</a:t>
            </a:r>
            <a:r>
              <a:rPr lang="en-US" sz="1800" b="1" dirty="0">
                <a:solidFill>
                  <a:srgbClr val="2C13E1"/>
                </a:solidFill>
                <a:latin typeface="Comic Sans MS" panose="030F0702030302020204" pitchFamily="66" charset="0"/>
                <a:sym typeface="Symbol"/>
              </a:rPr>
              <a:t></a:t>
            </a:r>
            <a:r>
              <a:rPr lang="en-US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при </a:t>
            </a:r>
            <a:r>
              <a:rPr lang="ru-RU" sz="1800" b="1" dirty="0">
                <a:solidFill>
                  <a:srgbClr val="2C13E1"/>
                </a:solidFill>
                <a:latin typeface="Comic Sans MS" panose="030F0702030302020204" pitchFamily="66" charset="0"/>
                <a:sym typeface="Symbol"/>
              </a:rPr>
              <a:t></a:t>
            </a:r>
            <a:r>
              <a:rPr lang="ru-RU" sz="1800" b="1" dirty="0">
                <a:solidFill>
                  <a:srgbClr val="2C13E1"/>
                </a:solidFill>
                <a:latin typeface="Comic Sans MS" panose="030F0702030302020204" pitchFamily="66" charset="0"/>
              </a:rPr>
              <a:t>s=8 ТэВ с детектором АТЛАС на БАК</a:t>
            </a:r>
            <a:endParaRPr lang="ru-RU" sz="1800" b="1" dirty="0">
              <a:solidFill>
                <a:srgbClr val="2C13E1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1747" y="5951652"/>
            <a:ext cx="4880353" cy="76943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just"/>
            <a:r>
              <a:rPr lang="ru-RU" sz="1100" dirty="0"/>
              <a:t>Рис.1 Дифференциальные сечения инвариантной массы лептона и фотона </a:t>
            </a:r>
            <a:r>
              <a:rPr lang="en-US" sz="1100" i="1" dirty="0"/>
              <a:t>m</a:t>
            </a:r>
            <a:r>
              <a:rPr lang="en-US" sz="1100" i="1" baseline="-25000" dirty="0"/>
              <a:t>l</a:t>
            </a:r>
            <a:r>
              <a:rPr lang="ru-RU" sz="1100" baseline="-25000" dirty="0"/>
              <a:t>⁺</a:t>
            </a:r>
            <a:r>
              <a:rPr lang="en-US" sz="1100" baseline="-25000" dirty="0"/>
              <a:t>γ</a:t>
            </a:r>
            <a:r>
              <a:rPr lang="en-US" sz="1100" dirty="0"/>
              <a:t> </a:t>
            </a:r>
            <a:r>
              <a:rPr lang="ru-RU" sz="1100" dirty="0"/>
              <a:t>для процессов </a:t>
            </a:r>
            <a:r>
              <a:rPr lang="en-US" sz="1100" i="1" dirty="0"/>
              <a:t>Z</a:t>
            </a:r>
            <a:r>
              <a:rPr lang="en-US" sz="1100" dirty="0"/>
              <a:t> </a:t>
            </a:r>
            <a:r>
              <a:rPr lang="ru-RU" sz="1100" dirty="0"/>
              <a:t>→ </a:t>
            </a:r>
            <a:r>
              <a:rPr lang="en-US" sz="1100" i="1" dirty="0" err="1"/>
              <a:t>ee</a:t>
            </a:r>
            <a:r>
              <a:rPr lang="en-US" sz="1100" dirty="0" err="1"/>
              <a:t>γ</a:t>
            </a:r>
            <a:r>
              <a:rPr lang="ru-RU" sz="1100" dirty="0"/>
              <a:t> (слева) и </a:t>
            </a:r>
            <a:r>
              <a:rPr lang="en-US" sz="1100" i="1" dirty="0"/>
              <a:t>Z</a:t>
            </a:r>
            <a:r>
              <a:rPr lang="en-US" sz="1100" dirty="0"/>
              <a:t> </a:t>
            </a:r>
            <a:r>
              <a:rPr lang="ru-RU" sz="1100" dirty="0"/>
              <a:t>→ </a:t>
            </a:r>
            <a:r>
              <a:rPr lang="ru-RU" sz="1100" dirty="0" err="1"/>
              <a:t>μμ</a:t>
            </a:r>
            <a:r>
              <a:rPr lang="en-US" sz="1100" dirty="0"/>
              <a:t>γ</a:t>
            </a:r>
            <a:r>
              <a:rPr lang="ru-RU" sz="1100" dirty="0"/>
              <a:t> (справа). Показано сравнение экспериментальных данных с предсказаниями, полученными с помощью различных Монте-Карло генераторов. (Предсказания Стандартной модели</a:t>
            </a:r>
            <a:r>
              <a:rPr lang="ru-RU" sz="1100" dirty="0" smtClean="0"/>
              <a:t>.) </a:t>
            </a:r>
            <a:endParaRPr lang="ru-RU" sz="1100" dirty="0"/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27" y="11744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960" y="2034599"/>
            <a:ext cx="3300413" cy="26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787662" y="4828837"/>
            <a:ext cx="359473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Ри</a:t>
            </a:r>
            <a:r>
              <a:rPr kumimoji="0" lang="en-US" altLang="ru-RU" sz="11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2: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Распределение по инвариантной массе лептона и фотона в процессе 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 </a:t>
            </a:r>
            <a:r>
              <a:rPr kumimoji="0" lang="ru-RU" altLang="ru-RU" sz="11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→ 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Z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+ 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X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→ 2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γ + 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X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его отношение к моделированию в древесном приближении. Линии на нижнем рисунке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пример поиска резонансов, линии соответствуют резонансной формуле с массой </a:t>
            </a:r>
            <a:r>
              <a:rPr kumimoji="0" lang="en-US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en-US" altLang="ru-RU" sz="11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шириной Г</a:t>
            </a:r>
            <a:r>
              <a:rPr kumimoji="0" lang="en-US" altLang="ru-RU" sz="11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3" descr="D:\Alex\CERN_Miting\atlas_log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803363" y="7621"/>
            <a:ext cx="1388637" cy="523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" descr="M:\#СеминарИЯФ\CERN_logo.sv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0480" y="6126480"/>
            <a:ext cx="731520" cy="73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7935</TotalTime>
  <Words>214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Open Sans</vt:lpstr>
      <vt:lpstr>Symbol</vt:lpstr>
      <vt:lpstr>Times New Roman</vt:lpstr>
      <vt:lpstr>Verdana</vt:lpstr>
      <vt:lpstr>Wingdings</vt:lpstr>
      <vt:lpstr>1_Тема Office</vt:lpstr>
      <vt:lpstr>С рекордной точностью проведен анализ процесса Z2L при s=8 ТэВ с детектором АТЛАС на БАК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644</cp:revision>
  <cp:lastPrinted>2020-01-14T01:52:00Z</cp:lastPrinted>
  <dcterms:created xsi:type="dcterms:W3CDTF">2019-05-20T10:35:54Z</dcterms:created>
  <dcterms:modified xsi:type="dcterms:W3CDTF">2023-11-28T10:28:03Z</dcterms:modified>
</cp:coreProperties>
</file>