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B5C9F1"/>
    <a:srgbClr val="FF3300"/>
    <a:srgbClr val="F43F06"/>
    <a:srgbClr val="00CC00"/>
    <a:srgbClr val="ECE890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74" d="100"/>
          <a:sy n="74" d="100"/>
        </p:scale>
        <p:origin x="54" y="345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hyperlink" Target="https://doi.org/10.1016/j.nima.2023.168664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академии наук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695950" y="1633828"/>
            <a:ext cx="6018229" cy="523218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Авторы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: М.Н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Ачасов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, А.А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Ботов, В.П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Дружинин,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Л.В.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Кардапольцев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А.А.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Король,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Д.П.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Коврижин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Н.А.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Мельникова,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С.И.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Середняков,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И.К.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Сурин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20" y="6121838"/>
            <a:ext cx="10388480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indent="0">
              <a:buNone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Публикация:   </a:t>
            </a:r>
            <a:r>
              <a:rPr lang="en-US" sz="1050" dirty="0" smtClean="0"/>
              <a:t>N.A</a:t>
            </a:r>
            <a:r>
              <a:rPr lang="en-US" sz="1050" dirty="0"/>
              <a:t>. Melnikova et al, Electromagnetic calorimeter time measurement applications in the SND physics analysis, </a:t>
            </a:r>
            <a:r>
              <a:rPr lang="en-US" sz="1050" dirty="0" err="1"/>
              <a:t>Nucl</a:t>
            </a:r>
            <a:r>
              <a:rPr lang="en-US" sz="1050" dirty="0"/>
              <a:t>. </a:t>
            </a:r>
            <a:r>
              <a:rPr lang="en-US" sz="1050" dirty="0" err="1"/>
              <a:t>Instrum</a:t>
            </a:r>
            <a:r>
              <a:rPr lang="en-US" sz="1050" dirty="0"/>
              <a:t>. Methods Phys. Res. A, 1056 (2023), p. </a:t>
            </a:r>
            <a:r>
              <a:rPr lang="en-US" sz="1050" dirty="0" smtClean="0"/>
              <a:t>168664</a:t>
            </a:r>
            <a:r>
              <a:rPr lang="ru-RU" sz="1050" dirty="0"/>
              <a:t> </a:t>
            </a:r>
            <a:r>
              <a:rPr lang="ru-RU" sz="1050" dirty="0" smtClean="0"/>
              <a:t>- </a:t>
            </a:r>
            <a:r>
              <a:rPr lang="en-US" sz="1050" dirty="0" smtClean="0">
                <a:hlinkClick r:id="rId2"/>
              </a:rPr>
              <a:t>10.1016/j.nima.2023.168664</a:t>
            </a: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048375" y="2248308"/>
                <a:ext cx="5775319" cy="4038193"/>
              </a:xfrm>
              <a:prstGeom prst="rect">
                <a:avLst/>
              </a:prstGeom>
              <a:noFill/>
            </p:spPr>
            <p:txBody>
              <a:bodyPr vert="horz" lIns="91438" tIns="45719" rIns="91438" bIns="45719" rtlCol="0" anchor="ctr">
                <a:noAutofit/>
              </a:bodyPr>
              <a:lstStyle>
                <a:defPPr>
                  <a:defRPr lang="ru-RU"/>
                </a:defPPr>
                <a:lvl1pPr marL="171450" lvl="0" indent="-171450" algn="just">
                  <a:spcBef>
                    <a:spcPts val="600"/>
                  </a:spcBef>
                  <a:buClr>
                    <a:schemeClr val="accent6">
                      <a:lumMod val="75000"/>
                    </a:schemeClr>
                  </a:buClr>
                  <a:buFont typeface="Wingdings" panose="05000000000000000000" pitchFamily="2" charset="2"/>
                  <a:buChar char="§"/>
                  <a:defRPr sz="1300">
                    <a:solidFill>
                      <a:schemeClr val="accent6"/>
                    </a:solidFill>
                    <a:latin typeface="+mj-lt"/>
                  </a:defRPr>
                </a:lvl1pPr>
              </a:lstStyle>
              <a:p>
                <a:pPr marL="0" lvl="0" indent="0" algn="l">
                  <a:spcBef>
                    <a:spcPts val="0"/>
                  </a:spcBef>
                  <a:buClr>
                    <a:srgbClr val="70AD47">
                      <a:lumMod val="75000"/>
                    </a:srgbClr>
                  </a:buClr>
                  <a:buNone/>
                  <a:defRPr/>
                </a:pPr>
                <a:r>
                  <a:rPr lang="ru-RU" sz="1600" dirty="0">
                    <a:solidFill>
                      <a:srgbClr val="163470"/>
                    </a:solidFill>
                    <a:latin typeface="Calibri"/>
                  </a:rPr>
                  <a:t>Сферический Нейтральный Детектор (СНД) используется для проведения экспериментов в области физики высоких энергий на электрон-позитронном </a:t>
                </a:r>
                <a:r>
                  <a:rPr lang="ru-RU" sz="1600" dirty="0" err="1">
                    <a:solidFill>
                      <a:srgbClr val="163470"/>
                    </a:solidFill>
                    <a:latin typeface="Calibri"/>
                  </a:rPr>
                  <a:t>коллайдере</a:t>
                </a:r>
                <a:r>
                  <a:rPr lang="ru-RU" sz="1600" dirty="0">
                    <a:solidFill>
                      <a:srgbClr val="163470"/>
                    </a:solidFill>
                    <a:latin typeface="Calibri"/>
                  </a:rPr>
                  <a:t> ВЭПП-2000. Главная подсистема детектора </a:t>
                </a:r>
                <a:r>
                  <a:rPr lang="ru-RU" sz="1600" dirty="0">
                    <a:solidFill>
                      <a:srgbClr val="163470"/>
                    </a:solidFill>
                    <a:latin typeface="Calibri"/>
                    <a:cs typeface="Times New Roman" panose="02020603050405020304" pitchFamily="18" charset="0"/>
                  </a:rPr>
                  <a:t>‒</a:t>
                </a:r>
                <a:r>
                  <a:rPr lang="ru-RU" sz="1600" dirty="0" smtClean="0">
                    <a:solidFill>
                      <a:srgbClr val="163470"/>
                    </a:solidFill>
                    <a:latin typeface="Calibri"/>
                  </a:rPr>
                  <a:t> </a:t>
                </a:r>
                <a:r>
                  <a:rPr lang="ru-RU" sz="1600" dirty="0">
                    <a:solidFill>
                      <a:srgbClr val="163470"/>
                    </a:solidFill>
                    <a:latin typeface="Calibri"/>
                  </a:rPr>
                  <a:t>это сферический электромагнитный калориметр, предназначенный для измерения энергии и углов вылета фотонов и электронов. Калориметр состоит из сцинтилляционных кристаллов </a:t>
                </a:r>
                <a:r>
                  <a:rPr lang="ru-RU" sz="1600" dirty="0" err="1">
                    <a:solidFill>
                      <a:srgbClr val="163470"/>
                    </a:solidFill>
                    <a:latin typeface="Calibri"/>
                  </a:rPr>
                  <a:t>NaI</a:t>
                </a:r>
                <a:r>
                  <a:rPr lang="ru-RU" sz="1600" dirty="0">
                    <a:solidFill>
                      <a:srgbClr val="163470"/>
                    </a:solidFill>
                    <a:latin typeface="Calibri"/>
                  </a:rPr>
                  <a:t>(</a:t>
                </a:r>
                <a:r>
                  <a:rPr lang="ru-RU" sz="1600" dirty="0" err="1">
                    <a:solidFill>
                      <a:srgbClr val="163470"/>
                    </a:solidFill>
                    <a:latin typeface="Calibri"/>
                  </a:rPr>
                  <a:t>Tl</a:t>
                </a:r>
                <a:r>
                  <a:rPr lang="ru-RU" sz="1600" dirty="0">
                    <a:solidFill>
                      <a:srgbClr val="163470"/>
                    </a:solidFill>
                    <a:latin typeface="Calibri"/>
                  </a:rPr>
                  <a:t>) с временем высвечивания </a:t>
                </a:r>
                <a:r>
                  <a:rPr lang="ru-RU" sz="1600" dirty="0" smtClean="0">
                    <a:solidFill>
                      <a:srgbClr val="16347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~</a:t>
                </a:r>
                <a:r>
                  <a:rPr lang="ru-RU" sz="1600" dirty="0" smtClean="0">
                    <a:solidFill>
                      <a:srgbClr val="163470"/>
                    </a:solidFill>
                    <a:latin typeface="Calibri"/>
                  </a:rPr>
                  <a:t>250 </a:t>
                </a:r>
                <a:r>
                  <a:rPr lang="ru-RU" sz="1600" dirty="0" err="1">
                    <a:solidFill>
                      <a:srgbClr val="163470"/>
                    </a:solidFill>
                    <a:latin typeface="Calibri"/>
                  </a:rPr>
                  <a:t>нс</a:t>
                </a:r>
                <a:r>
                  <a:rPr lang="ru-RU" sz="1600" dirty="0">
                    <a:solidFill>
                      <a:srgbClr val="163470"/>
                    </a:solidFill>
                    <a:latin typeface="Calibri"/>
                  </a:rPr>
                  <a:t>.  Новая оцифровывающая электроника калориметра позволяет измерять амплитуды и время прихода сигналов. Полученное временное разрешение </a:t>
                </a:r>
                <a:r>
                  <a:rPr lang="ru-RU" sz="1600" dirty="0" smtClean="0">
                    <a:solidFill>
                      <a:srgbClr val="163470"/>
                    </a:solidFill>
                    <a:latin typeface="Calibri"/>
                  </a:rPr>
                  <a:t>составило </a:t>
                </a:r>
                <a:r>
                  <a:rPr lang="ru-RU" sz="1600" dirty="0">
                    <a:solidFill>
                      <a:srgbClr val="16347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~ </a:t>
                </a:r>
                <a:r>
                  <a:rPr lang="ru-RU" sz="1600" dirty="0" smtClean="0">
                    <a:solidFill>
                      <a:srgbClr val="163470"/>
                    </a:solidFill>
                    <a:latin typeface="Calibri"/>
                  </a:rPr>
                  <a:t>1 </a:t>
                </a:r>
                <a:r>
                  <a:rPr lang="ru-RU" sz="1600" dirty="0" err="1">
                    <a:solidFill>
                      <a:srgbClr val="163470"/>
                    </a:solidFill>
                    <a:latin typeface="Calibri"/>
                  </a:rPr>
                  <a:t>нс</a:t>
                </a:r>
                <a:r>
                  <a:rPr lang="ru-RU" sz="1600" dirty="0">
                    <a:solidFill>
                      <a:srgbClr val="163470"/>
                    </a:solidFill>
                    <a:latin typeface="Calibri"/>
                  </a:rPr>
                  <a:t> (Рисунок 1). Были изучены возможности и разработаны методики применения времени в физическом анализе. В результате, удалось улучшить реконструкцию в трековой системе детектора (Рисунок 2), дополнительно подавить пучковый фон, а также использовать время для отбора событий </a:t>
                </a:r>
                <a:r>
                  <a:rPr lang="ru-RU" sz="1600" dirty="0" smtClean="0">
                    <a:solidFill>
                      <a:srgbClr val="163470"/>
                    </a:solidFill>
                    <a:latin typeface="Calibri"/>
                  </a:rPr>
                  <a:t>процесса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600" i="1" smtClean="0">
                            <a:solidFill>
                              <a:srgbClr val="16347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1600" i="1">
                            <a:solidFill>
                              <a:srgbClr val="16347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ru-RU" sz="1600" i="1">
                            <a:solidFill>
                              <a:srgbClr val="16347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ru-RU" sz="1600" i="1">
                            <a:solidFill>
                              <a:srgbClr val="16347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1600" i="1">
                            <a:solidFill>
                              <a:srgbClr val="16347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ru-RU" sz="1600" i="1">
                            <a:solidFill>
                              <a:srgbClr val="16347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r>
                      <a:rPr lang="ru-RU" sz="1600" i="1">
                        <a:solidFill>
                          <a:srgbClr val="163470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ru-RU" sz="1600" i="1">
                        <a:solidFill>
                          <a:srgbClr val="16347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acc>
                      <m:accPr>
                        <m:chr m:val="̅"/>
                        <m:ctrlPr>
                          <a:rPr lang="ru-RU" sz="1600" i="1">
                            <a:solidFill>
                              <a:srgbClr val="16347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sz="1600" i="1">
                            <a:solidFill>
                              <a:srgbClr val="16347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acc>
                  </m:oMath>
                </a14:m>
                <a:r>
                  <a:rPr lang="ru-RU" sz="1600" dirty="0" smtClean="0">
                    <a:solidFill>
                      <a:srgbClr val="163470"/>
                    </a:solidFill>
                    <a:latin typeface="Calibri"/>
                  </a:rPr>
                  <a:t>.</a:t>
                </a:r>
                <a:endParaRPr lang="ru-RU" sz="1600" dirty="0">
                  <a:solidFill>
                    <a:srgbClr val="163470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8375" y="2248308"/>
                <a:ext cx="5775319" cy="4038193"/>
              </a:xfrm>
              <a:prstGeom prst="rect">
                <a:avLst/>
              </a:prstGeom>
              <a:blipFill>
                <a:blip r:embed="rId3"/>
                <a:stretch>
                  <a:fillRect l="-527" r="-738" b="-15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19247" y="1198772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Достигнуто прецизионное </a:t>
            </a:r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измерение времени в </a:t>
            </a:r>
            <a:r>
              <a:rPr lang="ru-RU" sz="1800" b="1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калориметре </a:t>
            </a:r>
            <a:r>
              <a:rPr lang="ru-RU" sz="1800" b="1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СНД</a:t>
            </a:r>
            <a:endParaRPr lang="ru-RU" sz="18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0020" y="5821026"/>
            <a:ext cx="5225930" cy="369330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>
              <a:defRPr/>
            </a:pPr>
            <a:r>
              <a:rPr lang="ru-RU" sz="900" dirty="0"/>
              <a:t>Рисунок 2: Параметры треков на  e^+ e^-  →e^+ e^- до (слева) и после (справа) корректировки времени дрейфа в событиях со сдвигом триггерного сигнала.</a:t>
            </a:r>
            <a:endParaRPr kumimoji="0" lang="ru-RU" sz="9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470020" y="3660680"/>
            <a:ext cx="5225930" cy="369330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>
              <a:defRPr/>
            </a:pPr>
            <a:r>
              <a:rPr lang="ru-RU" sz="900" dirty="0" smtClean="0"/>
              <a:t>Рисунок 1: Спектр </a:t>
            </a:r>
            <a:r>
              <a:rPr lang="ru-RU" sz="900" dirty="0"/>
              <a:t>измеренных времен. Слева: полный спектр. Справа: временное разрешение в одном канале калориметра на e^+ e^-→e^+ e^- событиях без сдвига триггерного сигнала.</a:t>
            </a:r>
            <a:endParaRPr kumimoji="0" lang="ru-RU" sz="9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99"/>
          <a:stretch/>
        </p:blipFill>
        <p:spPr>
          <a:xfrm>
            <a:off x="1108824" y="4029074"/>
            <a:ext cx="3938400" cy="1843525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6765" y="1545702"/>
            <a:ext cx="2880000" cy="2160000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740" y="1761624"/>
            <a:ext cx="2451600" cy="190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16240</TotalTime>
  <Words>283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Open Sans</vt:lpstr>
      <vt:lpstr>Times New Roman</vt:lpstr>
      <vt:lpstr>Verdana</vt:lpstr>
      <vt:lpstr>Wingdings</vt:lpstr>
      <vt:lpstr>1_Тема Office</vt:lpstr>
      <vt:lpstr>Достигнуто прецизионное измерение времени в калориметре СНД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652</cp:revision>
  <cp:lastPrinted>2020-01-14T01:52:00Z</cp:lastPrinted>
  <dcterms:created xsi:type="dcterms:W3CDTF">2019-05-20T10:35:54Z</dcterms:created>
  <dcterms:modified xsi:type="dcterms:W3CDTF">2023-11-28T10:26:25Z</dcterms:modified>
</cp:coreProperties>
</file>