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398520" cy="390240"/>
          </a:xfrm>
          <a:prstGeom prst="rect">
            <a:avLst/>
          </a:prstGeom>
          <a:ln w="0">
            <a:noFill/>
          </a:ln>
        </p:spPr>
      </p:pic>
      <p:sp>
        <p:nvSpPr>
          <p:cNvPr id="6" name="Line 1"/>
          <p:cNvSpPr/>
          <p:nvPr/>
        </p:nvSpPr>
        <p:spPr>
          <a:xfrm>
            <a:off x="438120" y="1228320"/>
            <a:ext cx="360" cy="5629680"/>
          </a:xfrm>
          <a:prstGeom prst="line">
            <a:avLst/>
          </a:prstGeom>
          <a:ln w="25560">
            <a:solidFill>
              <a:srgbClr val="1B408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Line 2"/>
          <p:cNvSpPr/>
          <p:nvPr/>
        </p:nvSpPr>
        <p:spPr>
          <a:xfrm>
            <a:off x="438120" y="0"/>
            <a:ext cx="360" cy="495000"/>
          </a:xfrm>
          <a:prstGeom prst="line">
            <a:avLst/>
          </a:prstGeom>
          <a:ln w="25560">
            <a:solidFill>
              <a:srgbClr val="1B408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CustomShape 2"/>
          <p:cNvSpPr/>
          <p:nvPr/>
        </p:nvSpPr>
        <p:spPr>
          <a:xfrm>
            <a:off x="1791360" y="128700"/>
            <a:ext cx="10266840" cy="616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</a:t>
            </a:r>
            <a:r>
              <a:rPr lang="ru-RU" sz="2400" b="1" strike="noStrike" spc="-1" dirty="0" err="1">
                <a:solidFill>
                  <a:srgbClr val="1F4E79"/>
                </a:solidFill>
                <a:latin typeface="Calibri"/>
                <a:ea typeface="Verdana"/>
              </a:rPr>
              <a:t>Будкера</a:t>
            </a: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 Сибирского отделения Российской </a:t>
            </a:r>
            <a:r>
              <a:rPr lang="ru-RU" sz="2400" b="1" strike="noStrike" spc="-1" dirty="0" smtClean="0">
                <a:solidFill>
                  <a:srgbClr val="1F4E79"/>
                </a:solidFill>
                <a:latin typeface="Calibri"/>
                <a:ea typeface="Verdana"/>
              </a:rPr>
              <a:t>академии наук</a:t>
            </a:r>
            <a:endParaRPr lang="ru-RU" sz="2400" b="0" strike="noStrike" spc="-1" dirty="0">
              <a:latin typeface="Arial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6530040" y="796680"/>
            <a:ext cx="5528160" cy="53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1400" b="1" i="1" strike="noStrike" spc="-1">
                <a:solidFill>
                  <a:srgbClr val="1B4089"/>
                </a:solidFill>
                <a:latin typeface="Calibri"/>
                <a:ea typeface="Verdana"/>
              </a:rPr>
              <a:t>                     </a:t>
            </a:r>
            <a:endParaRPr lang="ru-RU" sz="1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400" b="1" i="1" strike="noStrike" spc="-1">
                <a:solidFill>
                  <a:srgbClr val="1B4089"/>
                </a:solidFill>
                <a:latin typeface="Calibri"/>
                <a:ea typeface="Verdana"/>
              </a:rPr>
              <a:t>                      Авторы: </a:t>
            </a:r>
            <a:r>
              <a:rPr lang="ru-RU" sz="1800" b="1" i="1" strike="noStrike" spc="-1">
                <a:solidFill>
                  <a:srgbClr val="1B4089"/>
                </a:solidFill>
                <a:latin typeface="Calibri"/>
                <a:ea typeface="Verdana"/>
              </a:rPr>
              <a:t>Участники коллаборации КЕДР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0" y="-184680"/>
            <a:ext cx="181440" cy="36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672328" y="-1620"/>
            <a:ext cx="686880" cy="823320"/>
          </a:xfrm>
          <a:prstGeom prst="rect">
            <a:avLst/>
          </a:prstGeom>
          <a:ln w="0">
            <a:noFill/>
          </a:ln>
        </p:spPr>
      </p:pic>
      <p:sp>
        <p:nvSpPr>
          <p:cNvPr id="46" name="CustomShape 5"/>
          <p:cNvSpPr/>
          <p:nvPr/>
        </p:nvSpPr>
        <p:spPr>
          <a:xfrm>
            <a:off x="1791360" y="695018"/>
            <a:ext cx="10184289" cy="53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600" b="1" spc="-1" dirty="0">
                <a:solidFill>
                  <a:srgbClr val="000080"/>
                </a:solidFill>
                <a:latin typeface="Calibri"/>
                <a:ea typeface="Times New Roman"/>
              </a:rPr>
              <a:t>С наилучшей в мире точностью измерены вероятности  </a:t>
            </a:r>
            <a:r>
              <a:rPr lang="ru-RU" sz="1600" b="1" strike="noStrike" spc="-1" dirty="0">
                <a:solidFill>
                  <a:srgbClr val="000080"/>
                </a:solidFill>
                <a:latin typeface="Calibri"/>
                <a:ea typeface="Times New Roman"/>
              </a:rPr>
              <a:t>распадов  </a:t>
            </a:r>
            <a:r>
              <a:rPr lang="ru-RU" sz="1600" b="1" i="1" strike="noStrike" spc="-1" dirty="0">
                <a:solidFill>
                  <a:srgbClr val="000080"/>
                </a:solidFill>
                <a:latin typeface="Calibri"/>
                <a:ea typeface="Times New Roman"/>
              </a:rPr>
              <a:t>J/ψ</a:t>
            </a:r>
            <a:r>
              <a:rPr lang="ru-RU" sz="1600" b="1" i="1" strike="noStrike" spc="-1" dirty="0">
                <a:solidFill>
                  <a:srgbClr val="000080"/>
                </a:solidFill>
                <a:latin typeface="Calibri"/>
                <a:ea typeface="DejaVu Sans Light"/>
              </a:rPr>
              <a:t>→</a:t>
            </a:r>
            <a:r>
              <a:rPr lang="ru-RU" sz="1600" b="1" i="1" strike="noStrike" spc="-1" dirty="0">
                <a:solidFill>
                  <a:srgbClr val="000080"/>
                </a:solidFill>
                <a:latin typeface="Calibri"/>
                <a:ea typeface="Times New Roman"/>
              </a:rPr>
              <a:t>π </a:t>
            </a:r>
            <a:r>
              <a:rPr lang="ru-RU" sz="1600" b="1" i="1" strike="noStrike" spc="-1" baseline="14000000" dirty="0">
                <a:solidFill>
                  <a:srgbClr val="000080"/>
                </a:solidFill>
                <a:latin typeface="Calibri"/>
                <a:ea typeface="Times New Roman"/>
              </a:rPr>
              <a:t>+</a:t>
            </a:r>
            <a:r>
              <a:rPr lang="ru-RU" sz="1600" b="1" i="1" strike="noStrike" spc="-1" dirty="0">
                <a:solidFill>
                  <a:srgbClr val="000080"/>
                </a:solidFill>
                <a:latin typeface="Calibri"/>
                <a:ea typeface="Times New Roman"/>
              </a:rPr>
              <a:t>π</a:t>
            </a:r>
            <a:r>
              <a:rPr lang="ru-RU" sz="1600" b="1" i="1" strike="noStrike" spc="-1" baseline="14000000" dirty="0">
                <a:solidFill>
                  <a:srgbClr val="000080"/>
                </a:solidFill>
                <a:latin typeface="Calibri"/>
                <a:ea typeface="Times New Roman"/>
              </a:rPr>
              <a:t>  -</a:t>
            </a:r>
            <a:r>
              <a:rPr lang="ru-RU" sz="1600" b="1" i="1" strike="noStrike" spc="-1" dirty="0">
                <a:solidFill>
                  <a:srgbClr val="000080"/>
                </a:solidFill>
                <a:latin typeface="Calibri"/>
                <a:ea typeface="Times New Roman"/>
              </a:rPr>
              <a:t>π </a:t>
            </a:r>
            <a:r>
              <a:rPr lang="ru-RU" sz="1600" b="1" i="1" strike="noStrike" spc="-1" baseline="14000000" dirty="0">
                <a:solidFill>
                  <a:srgbClr val="000080"/>
                </a:solidFill>
                <a:latin typeface="Calibri"/>
                <a:ea typeface="Times New Roman"/>
              </a:rPr>
              <a:t>0</a:t>
            </a:r>
            <a:r>
              <a:rPr lang="ru-RU" sz="1600" b="1" i="1" strike="noStrike" spc="-1" dirty="0">
                <a:solidFill>
                  <a:srgbClr val="000080"/>
                </a:solidFill>
                <a:latin typeface="Calibri"/>
                <a:ea typeface="Times New Roman"/>
              </a:rPr>
              <a:t>  и   J/</a:t>
            </a:r>
            <a:r>
              <a:rPr lang="ru-RU" sz="1600" b="1" i="1" strike="noStrike" spc="-1" dirty="0" err="1">
                <a:solidFill>
                  <a:srgbClr val="000080"/>
                </a:solidFill>
                <a:latin typeface="Calibri"/>
                <a:ea typeface="Times New Roman"/>
              </a:rPr>
              <a:t>ψ</a:t>
            </a:r>
            <a:r>
              <a:rPr lang="ru-RU" sz="1600" b="1" i="1" strike="noStrike" spc="-1" dirty="0" err="1">
                <a:solidFill>
                  <a:srgbClr val="000080"/>
                </a:solidFill>
                <a:latin typeface="Calibri"/>
                <a:ea typeface="DejaVu Sans Light"/>
              </a:rPr>
              <a:t>→</a:t>
            </a:r>
            <a:r>
              <a:rPr lang="ru-RU" sz="1600" b="1" i="1" strike="noStrike" spc="-1" dirty="0" err="1">
                <a:solidFill>
                  <a:srgbClr val="000080"/>
                </a:solidFill>
                <a:latin typeface="Calibri"/>
                <a:ea typeface="Times New Roman"/>
              </a:rPr>
              <a:t>ρ</a:t>
            </a:r>
            <a:r>
              <a:rPr lang="ru-RU" sz="1600" b="1" i="1" strike="noStrike" spc="-1" dirty="0">
                <a:solidFill>
                  <a:srgbClr val="000080"/>
                </a:solidFill>
                <a:latin typeface="Calibri"/>
                <a:ea typeface="Times New Roman"/>
              </a:rPr>
              <a:t>π </a:t>
            </a:r>
            <a:r>
              <a:rPr lang="ru-RU" sz="1600" b="1" strike="noStrike" spc="-1" dirty="0">
                <a:solidFill>
                  <a:srgbClr val="000080"/>
                </a:solidFill>
                <a:latin typeface="Calibri"/>
                <a:ea typeface="Times New Roman"/>
              </a:rPr>
              <a:t> в эксперименте КЕДР на коллайдере ВЭПП-4М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3600000" y="1222560"/>
            <a:ext cx="8458200" cy="252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 	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В эксперименте КЕДР на </a:t>
            </a:r>
            <a:r>
              <a:rPr lang="ru-RU" sz="1600" b="1" strike="noStrike" spc="-1" dirty="0" err="1">
                <a:solidFill>
                  <a:srgbClr val="0000FF"/>
                </a:solidFill>
                <a:latin typeface="Calibri"/>
                <a:ea typeface="Times New Roman"/>
              </a:rPr>
              <a:t>коллайдере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 ВЭПП-4М выполнен анализ распада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DejaVu Sans"/>
              </a:rPr>
              <a:t>  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J/ψ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DejaVu Sans Light"/>
              </a:rPr>
              <a:t>-мезона на три 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π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-мезона, с наилучшей в мире точностью измерены величины вероятностей процессов 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J/ψ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DejaVu Sans Light"/>
              </a:rPr>
              <a:t>→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π</a:t>
            </a:r>
            <a:r>
              <a:rPr lang="ru-RU" sz="1600" b="1" i="1" strike="noStrike" spc="-1" baseline="14000000" dirty="0">
                <a:solidFill>
                  <a:srgbClr val="0000FF"/>
                </a:solidFill>
                <a:latin typeface="Calibri"/>
                <a:ea typeface="Times New Roman"/>
              </a:rPr>
              <a:t>+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π</a:t>
            </a:r>
            <a:r>
              <a:rPr lang="ru-RU" sz="1600" b="1" i="1" strike="noStrike" spc="-1" baseline="14000000" dirty="0">
                <a:solidFill>
                  <a:srgbClr val="0000FF"/>
                </a:solidFill>
                <a:latin typeface="Calibri"/>
                <a:ea typeface="Times New Roman"/>
              </a:rPr>
              <a:t> -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π</a:t>
            </a:r>
            <a:r>
              <a:rPr lang="ru-RU" sz="1600" b="1" i="1" strike="noStrike" spc="-1" baseline="14000000" dirty="0">
                <a:solidFill>
                  <a:srgbClr val="0000FF"/>
                </a:solidFill>
                <a:latin typeface="Calibri"/>
                <a:ea typeface="Times New Roman"/>
              </a:rPr>
              <a:t>0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  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и 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  J/</a:t>
            </a:r>
            <a:r>
              <a:rPr lang="ru-RU" sz="1600" b="1" i="1" strike="noStrike" spc="-1" dirty="0" err="1">
                <a:solidFill>
                  <a:srgbClr val="0000FF"/>
                </a:solidFill>
                <a:latin typeface="Calibri"/>
                <a:ea typeface="Times New Roman"/>
              </a:rPr>
              <a:t>ψ</a:t>
            </a:r>
            <a:r>
              <a:rPr lang="ru-RU" sz="1600" b="1" i="1" strike="noStrike" spc="-1" dirty="0" err="1">
                <a:solidFill>
                  <a:srgbClr val="0000FF"/>
                </a:solidFill>
                <a:latin typeface="Calibri"/>
                <a:ea typeface="DejaVu Sans Light"/>
              </a:rPr>
              <a:t>→</a:t>
            </a:r>
            <a:r>
              <a:rPr lang="ru-RU" sz="1600" b="1" i="1" strike="noStrike" spc="-1" dirty="0" err="1">
                <a:solidFill>
                  <a:srgbClr val="0000FF"/>
                </a:solidFill>
                <a:latin typeface="Calibri"/>
                <a:ea typeface="Times New Roman"/>
              </a:rPr>
              <a:t>ρ</a:t>
            </a:r>
            <a:r>
              <a:rPr lang="ru-RU" sz="1600" b="1" i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π.  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Times New Roman"/>
              </a:rPr>
              <a:t>Получены следующие результаты:</a:t>
            </a:r>
            <a:endParaRPr lang="ru-RU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355E00"/>
                </a:solidFill>
                <a:latin typeface="Z003"/>
                <a:ea typeface="Times New Roman"/>
              </a:rPr>
              <a:t>	B </a:t>
            </a:r>
            <a:r>
              <a:rPr lang="ru-RU" sz="1600" b="1" strike="noStrike" spc="-1" dirty="0">
                <a:solidFill>
                  <a:srgbClr val="355E00"/>
                </a:solidFill>
                <a:latin typeface="Calibri"/>
                <a:ea typeface="Times New Roman"/>
              </a:rPr>
              <a:t>(J/ψ</a:t>
            </a:r>
            <a:r>
              <a:rPr lang="ru-RU" sz="1600" b="1" strike="noStrike" spc="-1" dirty="0">
                <a:solidFill>
                  <a:srgbClr val="355E00"/>
                </a:solidFill>
                <a:latin typeface="Calibri"/>
                <a:ea typeface="DejaVu Sans Light"/>
              </a:rPr>
              <a:t>→</a:t>
            </a:r>
            <a:r>
              <a:rPr lang="ru-RU" sz="1600" b="1" strike="noStrike" spc="-1" dirty="0">
                <a:solidFill>
                  <a:srgbClr val="355E00"/>
                </a:solidFill>
                <a:latin typeface="Calibri"/>
                <a:ea typeface="Times New Roman"/>
              </a:rPr>
              <a:t>π</a:t>
            </a:r>
            <a:r>
              <a:rPr lang="ru-RU" sz="1600" b="1" strike="noStrike" spc="-1" baseline="14000000" dirty="0">
                <a:solidFill>
                  <a:srgbClr val="355E00"/>
                </a:solidFill>
                <a:latin typeface="Calibri"/>
                <a:ea typeface="Times New Roman"/>
              </a:rPr>
              <a:t>+</a:t>
            </a:r>
            <a:r>
              <a:rPr lang="ru-RU" sz="1600" b="1" strike="noStrike" spc="-1" dirty="0">
                <a:solidFill>
                  <a:srgbClr val="355E00"/>
                </a:solidFill>
                <a:latin typeface="Calibri"/>
                <a:ea typeface="Times New Roman"/>
              </a:rPr>
              <a:t>π</a:t>
            </a:r>
            <a:r>
              <a:rPr lang="ru-RU" sz="1600" b="1" strike="noStrike" spc="-1" baseline="14000000" dirty="0">
                <a:solidFill>
                  <a:srgbClr val="355E00"/>
                </a:solidFill>
                <a:latin typeface="Calibri"/>
                <a:ea typeface="Times New Roman"/>
              </a:rPr>
              <a:t> -</a:t>
            </a:r>
            <a:r>
              <a:rPr lang="ru-RU" sz="1600" b="1" strike="noStrike" spc="-1" dirty="0">
                <a:solidFill>
                  <a:srgbClr val="355E00"/>
                </a:solidFill>
                <a:latin typeface="Calibri"/>
                <a:ea typeface="Times New Roman"/>
              </a:rPr>
              <a:t>π</a:t>
            </a:r>
            <a:r>
              <a:rPr lang="ru-RU" sz="1600" b="1" strike="noStrike" spc="-1" baseline="14000000" dirty="0">
                <a:solidFill>
                  <a:srgbClr val="355E00"/>
                </a:solidFill>
                <a:latin typeface="Calibri"/>
                <a:ea typeface="Times New Roman"/>
              </a:rPr>
              <a:t>0</a:t>
            </a:r>
            <a:r>
              <a:rPr lang="ru-RU" sz="1600" b="1" strike="noStrike" spc="-1" dirty="0">
                <a:solidFill>
                  <a:srgbClr val="355E00"/>
                </a:solidFill>
                <a:latin typeface="Calibri"/>
                <a:ea typeface="Times New Roman"/>
              </a:rPr>
              <a:t> )=(1.878 ± 0.013 ± 0.051)%,</a:t>
            </a:r>
            <a:r>
              <a:rPr lang="ru-RU" sz="1600" b="1" strike="noStrike" spc="-1" dirty="0">
                <a:solidFill>
                  <a:srgbClr val="355E00"/>
                </a:solidFill>
                <a:latin typeface="Z003"/>
                <a:ea typeface="Times New Roman"/>
              </a:rPr>
              <a:t>   B</a:t>
            </a:r>
            <a:r>
              <a:rPr lang="ru-RU" sz="1600" b="1" strike="noStrike" spc="-1" dirty="0">
                <a:solidFill>
                  <a:srgbClr val="355E00"/>
                </a:solidFill>
                <a:latin typeface="Calibri"/>
                <a:ea typeface="Times New Roman"/>
              </a:rPr>
              <a:t> (J/ψ</a:t>
            </a:r>
            <a:r>
              <a:rPr lang="ru-RU" sz="1600" b="1" strike="noStrike" spc="-1" dirty="0">
                <a:solidFill>
                  <a:srgbClr val="355E00"/>
                </a:solidFill>
                <a:latin typeface="Calibri"/>
                <a:ea typeface="DejaVu Sans Light"/>
              </a:rPr>
              <a:t>→</a:t>
            </a:r>
            <a:r>
              <a:rPr lang="ru-RU" sz="1600" b="1" strike="noStrike" spc="-1" dirty="0">
                <a:solidFill>
                  <a:srgbClr val="355E00"/>
                </a:solidFill>
                <a:latin typeface="Calibri"/>
                <a:ea typeface="Times New Roman"/>
              </a:rPr>
              <a:t> ρπ )=  (2.072 ±   0.017 ± 0.062)%  </a:t>
            </a: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endParaRPr lang="ru-RU" sz="1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	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Вероятность распада 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J/ψ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 Light"/>
              </a:rPr>
              <a:t>-мезона на три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π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-мезона имеет наибольшую величину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 Light"/>
              </a:rPr>
              <a:t> среди всех </a:t>
            </a:r>
            <a:r>
              <a:rPr lang="ru-RU" sz="1600" b="0" strike="noStrike" spc="-1" dirty="0" err="1">
                <a:solidFill>
                  <a:srgbClr val="000000"/>
                </a:solidFill>
                <a:latin typeface="Calibri"/>
                <a:ea typeface="DejaVu Sans Light"/>
              </a:rPr>
              <a:t>адронных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 Light"/>
              </a:rPr>
              <a:t> распадов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J/ψ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-резонанса, при этом основной вклад в данный процесс определяется распадом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J/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Times New Roman"/>
              </a:rPr>
              <a:t>ψ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DejaVu Sans Light"/>
              </a:rPr>
              <a:t>→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Times New Roman"/>
              </a:rPr>
              <a:t>ρ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π 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с последующим распадом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ρ-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мезона на два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π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-мезона. Процесс </a:t>
            </a:r>
            <a:r>
              <a:rPr lang="ru-RU" sz="1600" b="0" strike="noStrike" spc="-1" dirty="0" err="1">
                <a:solidFill>
                  <a:srgbClr val="000000"/>
                </a:solidFill>
                <a:latin typeface="Calibri"/>
                <a:ea typeface="Times New Roman"/>
              </a:rPr>
              <a:t>трёхпионного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 распада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J/ψ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 Light"/>
              </a:rPr>
              <a:t>-мезона исследован во многих 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экспериментах, однако до настоящего времени полученные результаты носят достаточно противоречивый характер и требуется дальнейшая работа по изучению столь интересного процесса. Сложность анализа связана с необходимостью учёта интерференции основной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ρπ-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моды распада с модами, содержащими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Calibri"/>
                <a:ea typeface="Times New Roman"/>
              </a:rPr>
              <a:t>более 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высокие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ρ-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резонансы, а также с аккуратной оценкой систематических неопределённостей результата.</a:t>
            </a:r>
            <a:endParaRPr lang="ru-RU" sz="16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	В ходе работы предложен  метод анализа событий, соответствующих модам распада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J/ψ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DejaVu Sans Light"/>
              </a:rPr>
              <a:t>→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ρ</a:t>
            </a:r>
            <a:r>
              <a:rPr lang="ru-RU" sz="1600" b="0" i="1" strike="noStrike" spc="-1" baseline="14000000" dirty="0">
                <a:solidFill>
                  <a:srgbClr val="000000"/>
                </a:solidFill>
                <a:latin typeface="Calibri"/>
                <a:ea typeface="Times New Roman"/>
              </a:rPr>
              <a:t>0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π</a:t>
            </a:r>
            <a:r>
              <a:rPr lang="ru-RU" sz="1600" b="0" i="1" strike="noStrike" spc="-1" baseline="14000000" dirty="0">
                <a:solidFill>
                  <a:srgbClr val="000000"/>
                </a:solidFill>
                <a:latin typeface="Calibri"/>
                <a:ea typeface="DejaVu Sans"/>
              </a:rPr>
              <a:t>0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J/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Times New Roman"/>
              </a:rPr>
              <a:t>ψ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DejaVu Sans Light"/>
              </a:rPr>
              <a:t>→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Times New Roman"/>
              </a:rPr>
              <a:t>ρ</a:t>
            </a:r>
            <a:r>
              <a:rPr lang="ru-RU" sz="1600" b="0" i="1" strike="noStrike" spc="-1" baseline="14000000" dirty="0">
                <a:solidFill>
                  <a:srgbClr val="000000"/>
                </a:solidFill>
                <a:latin typeface="Calibri"/>
                <a:ea typeface="Times New Roman"/>
              </a:rPr>
              <a:t>+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π</a:t>
            </a:r>
            <a:r>
              <a:rPr lang="ru-RU" sz="1600" b="0" i="1" strike="noStrike" spc="-1" baseline="14000000" dirty="0">
                <a:solidFill>
                  <a:srgbClr val="000000"/>
                </a:solidFill>
                <a:latin typeface="Calibri"/>
                <a:ea typeface="Times New Roman"/>
              </a:rPr>
              <a:t>-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и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J/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Times New Roman"/>
              </a:rPr>
              <a:t>ψ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DejaVu Sans Light"/>
              </a:rPr>
              <a:t>→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Times New Roman"/>
              </a:rPr>
              <a:t>ρ</a:t>
            </a:r>
            <a:r>
              <a:rPr lang="ru-RU" sz="1600" b="0" i="1" strike="noStrike" spc="-1" baseline="14000000" dirty="0">
                <a:solidFill>
                  <a:srgbClr val="000000"/>
                </a:solidFill>
                <a:latin typeface="Calibri"/>
                <a:ea typeface="Times New Roman"/>
              </a:rPr>
              <a:t>-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π</a:t>
            </a:r>
            <a:r>
              <a:rPr lang="ru-RU" sz="1600" b="0" i="1" strike="noStrike" spc="-1" baseline="14000000" dirty="0">
                <a:solidFill>
                  <a:srgbClr val="000000"/>
                </a:solidFill>
                <a:latin typeface="Calibri"/>
                <a:ea typeface="Times New Roman"/>
              </a:rPr>
              <a:t>+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основанный на рассмотрении углов разлёта конечных пар </a:t>
            </a:r>
            <a:r>
              <a:rPr lang="ru-RU" sz="1600" spc="-1" dirty="0">
                <a:latin typeface="Arial"/>
              </a:rPr>
              <a:t> </a:t>
            </a:r>
            <a:r>
              <a:rPr lang="ru-RU" sz="1600" b="0" i="1" strike="noStrike" spc="-1" dirty="0" smtClean="0">
                <a:solidFill>
                  <a:srgbClr val="000000"/>
                </a:solidFill>
                <a:latin typeface="Calibri"/>
                <a:ea typeface="Times New Roman"/>
              </a:rPr>
              <a:t>π-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мезонов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 Метод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является 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альтернативой двумерной подгонки диаграмм </a:t>
            </a:r>
            <a:r>
              <a:rPr lang="ru-RU" sz="1600" b="0" strike="noStrike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Далитца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 Данный подход позволяет эффективно провести отбор событий как нейтральной, так и зарядово-сопряжённых мод распада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J/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Times New Roman"/>
              </a:rPr>
              <a:t>ψ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DejaVu Sans Light"/>
              </a:rPr>
              <a:t>→</a:t>
            </a:r>
            <a:r>
              <a:rPr lang="ru-RU" sz="1600" b="0" i="1" strike="noStrike" spc="-1" dirty="0" err="1">
                <a:solidFill>
                  <a:srgbClr val="000000"/>
                </a:solidFill>
                <a:latin typeface="Calibri"/>
                <a:ea typeface="Times New Roman"/>
              </a:rPr>
              <a:t>ρ</a:t>
            </a:r>
            <a:r>
              <a:rPr lang="ru-RU" sz="1600" b="0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π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 Применение метода для анализа подобных </a:t>
            </a:r>
            <a:r>
              <a:rPr lang="ru-RU" sz="16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трёхчастичных</a:t>
            </a: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распадов  в ряде случаев  позволит упростить анализ и уточнить современные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результаты.</a:t>
            </a:r>
            <a:r>
              <a:rPr lang="ru-RU" sz="1600" spc="-1" dirty="0" smtClean="0">
                <a:latin typeface="Arial"/>
              </a:rPr>
              <a:t> </a:t>
            </a:r>
            <a:r>
              <a:rPr lang="ru-RU" sz="1600" b="1" strike="noStrike" spc="-1" dirty="0" err="1" smtClean="0">
                <a:solidFill>
                  <a:srgbClr val="0000FF"/>
                </a:solidFill>
                <a:latin typeface="Calibri"/>
                <a:ea typeface="DejaVu Sans"/>
              </a:rPr>
              <a:t>Результаты</a:t>
            </a:r>
            <a:r>
              <a:rPr lang="ru-RU" sz="1600" b="1" strike="noStrike" spc="-1" dirty="0" smtClean="0">
                <a:solidFill>
                  <a:srgbClr val="0000FF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DejaVu Sans"/>
              </a:rPr>
              <a:t>эксперимента важны для понимания процессов </a:t>
            </a:r>
            <a:r>
              <a:rPr lang="ru-RU" sz="1600" b="1" strike="noStrike" spc="-1" dirty="0" err="1">
                <a:solidFill>
                  <a:srgbClr val="0000FF"/>
                </a:solidFill>
                <a:latin typeface="Calibri"/>
                <a:ea typeface="DejaVu Sans"/>
              </a:rPr>
              <a:t>адронизации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DejaVu Sans"/>
              </a:rPr>
              <a:t> в распадах </a:t>
            </a:r>
            <a:r>
              <a:rPr lang="ru-RU" sz="1600" b="1" strike="noStrike" spc="-1" dirty="0" err="1">
                <a:solidFill>
                  <a:srgbClr val="0000FF"/>
                </a:solidFill>
                <a:latin typeface="Calibri"/>
                <a:ea typeface="DejaVu Sans"/>
              </a:rPr>
              <a:t>чармония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DejaVu Sans"/>
              </a:rPr>
              <a:t> и построения более точной модели </a:t>
            </a:r>
            <a:r>
              <a:rPr lang="ru-RU" sz="1600" b="1" strike="noStrike" spc="-1" dirty="0" err="1">
                <a:solidFill>
                  <a:srgbClr val="0000FF"/>
                </a:solidFill>
                <a:latin typeface="Calibri"/>
                <a:ea typeface="DejaVu Sans"/>
              </a:rPr>
              <a:t>кваркониевых</a:t>
            </a:r>
            <a:r>
              <a:rPr lang="ru-RU" sz="1600" b="1" strike="noStrike" spc="-1" dirty="0">
                <a:solidFill>
                  <a:srgbClr val="0000FF"/>
                </a:solidFill>
                <a:latin typeface="Calibri"/>
                <a:ea typeface="DejaVu Sans"/>
              </a:rPr>
              <a:t> резонансов.</a:t>
            </a:r>
            <a:r>
              <a:rPr lang="ru-RU" sz="1600" b="1" strike="noStrike" spc="-1" dirty="0">
                <a:solidFill>
                  <a:srgbClr val="0084D1"/>
                </a:solidFill>
                <a:latin typeface="Calibri"/>
                <a:ea typeface="DejaVu Sans"/>
              </a:rPr>
              <a:t>  </a:t>
            </a:r>
            <a:endParaRPr lang="ru-RU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endParaRPr lang="ru-RU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600" b="0" strike="noStrike" spc="-1" dirty="0">
              <a:latin typeface="Arial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528081" y="5413972"/>
            <a:ext cx="3174786" cy="94254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На рисунке представлены результаты по  измерению величины вероятности распада  </a:t>
            </a:r>
            <a:r>
              <a:rPr lang="ru-RU" sz="1400" b="1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J/ψ </a:t>
            </a:r>
            <a:r>
              <a:rPr lang="ru-RU" sz="1400" b="1" i="1" strike="noStrike" spc="-1" dirty="0">
                <a:solidFill>
                  <a:srgbClr val="000000"/>
                </a:solidFill>
                <a:latin typeface="Calibri"/>
                <a:ea typeface="DejaVu Sans Light"/>
              </a:rPr>
              <a:t>→ </a:t>
            </a:r>
            <a:r>
              <a:rPr lang="ru-RU" sz="1400" b="1" i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ρπ, по данным эксперимента КЕДР и предыдущих  экспериментов.</a:t>
            </a:r>
            <a:endParaRPr lang="ru-RU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400" b="0" strike="noStrike" spc="-1" dirty="0">
              <a:latin typeface="Arial"/>
            </a:endParaRPr>
          </a:p>
        </p:txBody>
      </p:sp>
      <p:pic>
        <p:nvPicPr>
          <p:cNvPr id="49" name="Рисунок 48"/>
          <p:cNvPicPr/>
          <p:nvPr/>
        </p:nvPicPr>
        <p:blipFill>
          <a:blip r:embed="rId3"/>
          <a:stretch/>
        </p:blipFill>
        <p:spPr>
          <a:xfrm>
            <a:off x="1079999" y="1222560"/>
            <a:ext cx="2450851" cy="4191412"/>
          </a:xfrm>
          <a:prstGeom prst="rect">
            <a:avLst/>
          </a:prstGeom>
          <a:ln w="0">
            <a:noFill/>
          </a:ln>
        </p:spPr>
      </p:pic>
      <p:sp>
        <p:nvSpPr>
          <p:cNvPr id="11" name="CustomShape 5"/>
          <p:cNvSpPr/>
          <p:nvPr/>
        </p:nvSpPr>
        <p:spPr>
          <a:xfrm>
            <a:off x="2299854" y="6458182"/>
            <a:ext cx="9596633" cy="2601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200" dirty="0" smtClean="0"/>
              <a:t>V.V</a:t>
            </a:r>
            <a:r>
              <a:rPr lang="en-US" sz="1200" dirty="0"/>
              <a:t>. Anashin et al. [KEDR  Collab.], Measurement of the branching fraction of J/</a:t>
            </a:r>
            <a:r>
              <a:rPr lang="ru-RU" sz="1200" dirty="0"/>
              <a:t>ψ</a:t>
            </a:r>
            <a:r>
              <a:rPr lang="en-US" sz="1200" dirty="0"/>
              <a:t> → </a:t>
            </a:r>
            <a:r>
              <a:rPr lang="ru-RU" sz="1200" dirty="0"/>
              <a:t>ρπ</a:t>
            </a:r>
            <a:r>
              <a:rPr lang="en-US" sz="1200" dirty="0"/>
              <a:t> at KEDR. JHEP 06 (2023) 196, [</a:t>
            </a:r>
            <a:r>
              <a:rPr lang="en-US" sz="1200"/>
              <a:t>arXiv:2211.13520</a:t>
            </a:r>
            <a:r>
              <a:rPr lang="en-US" sz="1200" smtClean="0"/>
              <a:t>] </a:t>
            </a:r>
            <a:endParaRPr lang="ru-RU" sz="1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7925</TotalTime>
  <Words>101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</vt:lpstr>
      <vt:lpstr>Calibri</vt:lpstr>
      <vt:lpstr>DejaVu Sans</vt:lpstr>
      <vt:lpstr>DejaVu Sans Light</vt:lpstr>
      <vt:lpstr>Symbol</vt:lpstr>
      <vt:lpstr>Times New Roman</vt:lpstr>
      <vt:lpstr>Verdana</vt:lpstr>
      <vt:lpstr>Wingdings</vt:lpstr>
      <vt:lpstr>Z003</vt:lpstr>
      <vt:lpstr>Office Theme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651</cp:revision>
  <cp:lastPrinted>2020-01-14T01:52:00Z</cp:lastPrinted>
  <dcterms:created xsi:type="dcterms:W3CDTF">2019-05-20T10:35:54Z</dcterms:created>
  <dcterms:modified xsi:type="dcterms:W3CDTF">2023-11-28T10:24:10Z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Произвольный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i4>1</vt:i4>
  </property>
</Properties>
</file>