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797675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74" d="100"/>
          <a:sy n="74" d="100"/>
        </p:scale>
        <p:origin x="54" y="345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400" cy="496808"/>
          </a:xfrm>
          <a:prstGeom prst="rect">
            <a:avLst/>
          </a:prstGeom>
        </p:spPr>
        <p:txBody>
          <a:bodyPr vert="horz" lIns="91439" tIns="45720" rIns="91439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9" y="1"/>
            <a:ext cx="2946400" cy="496808"/>
          </a:xfrm>
          <a:prstGeom prst="rect">
            <a:avLst/>
          </a:prstGeom>
        </p:spPr>
        <p:txBody>
          <a:bodyPr vert="horz" lIns="91439" tIns="45720" rIns="91439" bIns="45720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9" tIns="45720" rIns="91439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122"/>
            <a:ext cx="5438775" cy="4466510"/>
          </a:xfrm>
          <a:prstGeom prst="rect">
            <a:avLst/>
          </a:prstGeom>
        </p:spPr>
        <p:txBody>
          <a:bodyPr vert="horz" lIns="91439" tIns="45720" rIns="91439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6656"/>
            <a:ext cx="2946400" cy="496807"/>
          </a:xfrm>
          <a:prstGeom prst="rect">
            <a:avLst/>
          </a:prstGeom>
        </p:spPr>
        <p:txBody>
          <a:bodyPr vert="horz" lIns="91439" tIns="45720" rIns="91439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9" y="9426656"/>
            <a:ext cx="2946400" cy="496807"/>
          </a:xfrm>
          <a:prstGeom prst="rect">
            <a:avLst/>
          </a:prstGeom>
        </p:spPr>
        <p:txBody>
          <a:bodyPr vert="horz" lIns="91439" tIns="45720" rIns="91439" bIns="45720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64904" y="191738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70133" y="1663694"/>
            <a:ext cx="3089265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Авторы: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</a:t>
            </a:r>
            <a:r>
              <a:rPr kumimoji="0" lang="ru-RU" sz="1400" b="1" i="1" u="none" strike="noStrike" kern="1200" cap="none" spc="0" normalizeH="0" baseline="0" noProof="0" dirty="0" err="1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коллаборация</a:t>
            </a:r>
            <a:r>
              <a:rPr kumimoji="0" lang="ru-RU" sz="1400" b="1" i="1" u="none" strike="noStrike" kern="1200" cap="none" spc="0" normalizeH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СНД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70133" y="1842649"/>
            <a:ext cx="5443017" cy="4143614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работа продолжает серию публикаций по изучению процесса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е+е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аннигиляции в пару нейтрон-антинейтрон (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на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коллайдере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ВЭПП-2000. В этом измерении </a:t>
            </a:r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[1]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примерно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4 раза увеличена статистика  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событий, что позволило улучшить точность измерений в 8 точках по энергии выше нуклонного порога.  Для регистрации событий 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была разработана система измерения времени задержки сигнала от медленных антинейтронов на основе 1650 флэш-АЦП, установленных на каждый элемент калориметра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СНД</a:t>
            </a:r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[2]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эксперимента были зарегистрированы около 6000 пар 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что позволило измерить сечение процесса 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- 0.3-0.5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нб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(рис.1).  Эффективный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времениподобный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формфактор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нейтрона извлекался из измеренного сечения. Измеренные сечение и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формфактор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показаны на рисунках 1 и 2 в сравнении с предыдущими данными.  Важные выводы из полученных результатов следующие: нейтронный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формфактор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меньше протонного и квазилинейно падает с импульсом нейтрона,  при энергии 2 ГэВ данные СНД согласуются с результатом эксперимента 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BESIII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816450" y="1017363"/>
            <a:ext cx="11196700" cy="6463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Проведено измерение с лучшей точностью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времениподобного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электромагнитного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формфактора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нейтрона на детекторе СНД</a:t>
            </a:r>
            <a:endParaRPr lang="ru-RU" sz="2000" b="1" dirty="0">
              <a:solidFill>
                <a:srgbClr val="18397A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98" y="1725620"/>
            <a:ext cx="2789933" cy="1904427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1531" y="1719521"/>
            <a:ext cx="2789932" cy="1904427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969679" y="3636146"/>
            <a:ext cx="22814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Рис.1. Измеренное сечение </a:t>
            </a:r>
          </a:p>
          <a:p>
            <a:r>
              <a:rPr lang="ru-RU" sz="1400" dirty="0"/>
              <a:t>п</a:t>
            </a:r>
            <a:r>
              <a:rPr lang="ru-RU" sz="1400" dirty="0" smtClean="0"/>
              <a:t>роцесса </a:t>
            </a:r>
            <a:r>
              <a:rPr lang="en-US" sz="1400" dirty="0" err="1" smtClean="0"/>
              <a:t>e+e</a:t>
            </a:r>
            <a:r>
              <a:rPr lang="en-US" sz="1400" dirty="0" err="1" smtClean="0">
                <a:sym typeface="Wingdings" panose="05000000000000000000" pitchFamily="2" charset="2"/>
              </a:rPr>
              <a:t>n+anti-n</a:t>
            </a:r>
            <a:r>
              <a:rPr lang="en-US" sz="1400" dirty="0" smtClean="0">
                <a:sym typeface="Wingdings" panose="05000000000000000000" pitchFamily="2" charset="2"/>
              </a:rPr>
              <a:t> </a:t>
            </a:r>
          </a:p>
          <a:p>
            <a:r>
              <a:rPr lang="en-US" sz="1400" dirty="0" smtClean="0">
                <a:sym typeface="Wingdings" panose="05000000000000000000" pitchFamily="2" charset="2"/>
              </a:rPr>
              <a:t>(</a:t>
            </a:r>
            <a:r>
              <a:rPr lang="ru-RU" sz="1400" dirty="0" smtClean="0">
                <a:sym typeface="Wingdings" panose="05000000000000000000" pitchFamily="2" charset="2"/>
              </a:rPr>
              <a:t>черные точки)</a:t>
            </a:r>
            <a:r>
              <a:rPr lang="ru-RU" sz="1400" dirty="0" smtClean="0"/>
              <a:t> </a:t>
            </a:r>
            <a:endParaRPr lang="ru-RU" sz="14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366800" y="3677775"/>
            <a:ext cx="6096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dirty="0" smtClean="0"/>
              <a:t>Рис.2. Измеренный эффективный </a:t>
            </a:r>
            <a:endParaRPr lang="ru-RU" sz="1400" dirty="0"/>
          </a:p>
          <a:p>
            <a:r>
              <a:rPr lang="ru-RU" sz="1400" dirty="0" err="1">
                <a:sym typeface="Wingdings" panose="05000000000000000000" pitchFamily="2" charset="2"/>
              </a:rPr>
              <a:t>в</a:t>
            </a:r>
            <a:r>
              <a:rPr lang="ru-RU" sz="1400" dirty="0" err="1" smtClean="0">
                <a:sym typeface="Wingdings" panose="05000000000000000000" pitchFamily="2" charset="2"/>
              </a:rPr>
              <a:t>ремениподобный</a:t>
            </a:r>
            <a:r>
              <a:rPr lang="ru-RU" sz="1400" dirty="0" smtClean="0">
                <a:sym typeface="Wingdings" panose="05000000000000000000" pitchFamily="2" charset="2"/>
              </a:rPr>
              <a:t> </a:t>
            </a:r>
            <a:r>
              <a:rPr lang="ru-RU" sz="1400" dirty="0" err="1" smtClean="0">
                <a:sym typeface="Wingdings" panose="05000000000000000000" pitchFamily="2" charset="2"/>
              </a:rPr>
              <a:t>формфактор</a:t>
            </a:r>
            <a:r>
              <a:rPr lang="ru-RU" sz="1400" dirty="0" smtClean="0">
                <a:sym typeface="Wingdings" panose="05000000000000000000" pitchFamily="2" charset="2"/>
              </a:rPr>
              <a:t> </a:t>
            </a:r>
          </a:p>
          <a:p>
            <a:r>
              <a:rPr lang="ru-RU" sz="1400" dirty="0">
                <a:sym typeface="Wingdings" panose="05000000000000000000" pitchFamily="2" charset="2"/>
              </a:rPr>
              <a:t>н</a:t>
            </a:r>
            <a:r>
              <a:rPr lang="ru-RU" sz="1400" dirty="0" smtClean="0">
                <a:sym typeface="Wingdings" panose="05000000000000000000" pitchFamily="2" charset="2"/>
              </a:rPr>
              <a:t>ейтрона </a:t>
            </a:r>
            <a:r>
              <a:rPr lang="en-US" sz="1400" dirty="0" smtClean="0">
                <a:sym typeface="Wingdings" panose="05000000000000000000" pitchFamily="2" charset="2"/>
              </a:rPr>
              <a:t>(</a:t>
            </a:r>
            <a:r>
              <a:rPr lang="ru-RU" sz="1400" dirty="0">
                <a:sym typeface="Wingdings" panose="05000000000000000000" pitchFamily="2" charset="2"/>
              </a:rPr>
              <a:t>черные точки)</a:t>
            </a:r>
            <a:r>
              <a:rPr lang="ru-RU" sz="1400" dirty="0"/>
              <a:t> 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776370" y="4430637"/>
            <a:ext cx="5881268" cy="21786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2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Публикации:</a:t>
            </a:r>
            <a:r>
              <a:rPr lang="ru-RU" sz="1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286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ru-RU" sz="1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Ачасов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М.Н., </a:t>
            </a:r>
            <a:r>
              <a:rPr lang="ru-RU" sz="1200" dirty="0" err="1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Барняков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А.Ю.,  </a:t>
            </a:r>
            <a:r>
              <a:rPr lang="ru-RU" sz="1200" dirty="0" err="1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Бедарев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Е.В.,  Белобородов К.И.,  </a:t>
            </a:r>
            <a:r>
              <a:rPr lang="ru-RU" sz="1200" dirty="0" err="1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Бердюгин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А.В.,  </a:t>
            </a:r>
            <a:r>
              <a:rPr lang="ru-RU" sz="1200" dirty="0" err="1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Беркаев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Д.Е., Богданчиков А.Г.  и </a:t>
            </a:r>
            <a:r>
              <a:rPr lang="ru-RU" sz="1200" dirty="0" err="1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лругие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(34 автора), Измерение </a:t>
            </a:r>
            <a:r>
              <a:rPr lang="ru-RU" sz="1200" dirty="0" err="1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времениподобного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электромагнитного  </a:t>
            </a:r>
            <a:r>
              <a:rPr lang="ru-RU" sz="1200" dirty="0" err="1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формфактора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нейтрона  на детекторе СНД, </a:t>
            </a:r>
            <a:r>
              <a:rPr lang="ru-RU" sz="1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Ядерная физика, том 86, №6   (2023)  </a:t>
            </a:r>
            <a:r>
              <a:rPr lang="ru-RU" sz="12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с.1–9.</a:t>
            </a:r>
            <a:endParaRPr lang="ru-RU" sz="1100" dirty="0" smtClean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286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1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Melnikova</a:t>
            </a: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N.A.  </a:t>
            </a:r>
            <a:r>
              <a:rPr lang="en-US" sz="1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Achasov</a:t>
            </a: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M.N., </a:t>
            </a:r>
            <a:r>
              <a:rPr lang="en-US" sz="1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Botov</a:t>
            </a: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A.A. 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и </a:t>
            </a:r>
            <a:r>
              <a:rPr lang="ru-RU" sz="1200" dirty="0" err="1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лругие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(9 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авторов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), Electromagnetic calorimeter time measurement applications in the SND physics analysis , </a:t>
            </a:r>
            <a:r>
              <a:rPr lang="en-US" sz="1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Nuclear Instruments and Methods in Physics Research A 1056 (2023) 168664.</a:t>
            </a:r>
            <a:endParaRPr lang="ru-RU" sz="11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50" dirty="0">
                <a:solidFill>
                  <a:srgbClr val="000000"/>
                </a:solidFill>
                <a:latin typeface="CharisSIL"/>
                <a:ea typeface="Calibri" panose="020F0502020204030204" pitchFamily="34" charset="0"/>
                <a:cs typeface="CharisSIL"/>
              </a:rPr>
              <a:t> 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Данная 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работа поддерживается грантом </a:t>
            </a:r>
            <a:r>
              <a:rPr lang="ru-RU" sz="1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РНФ  </a:t>
            </a:r>
            <a:r>
              <a:rPr lang="en-US" sz="1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</a:t>
            </a:r>
            <a:r>
              <a:rPr lang="ru-RU" sz="1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23-22-00011</a:t>
            </a:r>
            <a:endParaRPr lang="ru-RU" sz="1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8175</TotalTime>
  <Words>326</Words>
  <Application>Microsoft Office PowerPoint</Application>
  <PresentationFormat>Широкоэкранный</PresentationFormat>
  <Paragraphs>15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CharisSIL</vt:lpstr>
      <vt:lpstr>Open Sans</vt:lpstr>
      <vt:lpstr>Times New Roman</vt:lpstr>
      <vt:lpstr>Verdana</vt:lpstr>
      <vt:lpstr>Wingdings</vt:lpstr>
      <vt:lpstr>1_Тема Office</vt:lpstr>
      <vt:lpstr>Проведено измерение с лучшей точностью времениподобного электромагнитного формфактора нейтрона на детекторе СНД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662</cp:revision>
  <cp:lastPrinted>2023-11-14T04:30:57Z</cp:lastPrinted>
  <dcterms:created xsi:type="dcterms:W3CDTF">2019-05-20T10:35:54Z</dcterms:created>
  <dcterms:modified xsi:type="dcterms:W3CDTF">2023-11-28T09:54:16Z</dcterms:modified>
</cp:coreProperties>
</file>