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772400" cy="10058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0320" cy="392040"/>
          </a:xfrm>
          <a:prstGeom prst="rect">
            <a:avLst/>
          </a:prstGeom>
          <a:ln w="0">
            <a:noFill/>
          </a:ln>
        </p:spPr>
      </p:pic>
      <p:sp>
        <p:nvSpPr>
          <p:cNvPr id="6" name="Прямая соединительная линия 7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Прямая соединительная линия 8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Num" idx="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DFAE27AC-17B6-4F39-A706-F3F316529F03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2" name="Заголовок 3"/>
          <p:cNvSpPr/>
          <p:nvPr/>
        </p:nvSpPr>
        <p:spPr>
          <a:xfrm>
            <a:off x="1794600" y="246960"/>
            <a:ext cx="10268640" cy="10569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 Сибирского отделения Российской </a:t>
            </a:r>
            <a:r>
              <a:rPr lang="ru-RU" sz="2400" b="1" strike="noStrike" spc="-1" dirty="0" smtClean="0">
                <a:solidFill>
                  <a:srgbClr val="1F4E79"/>
                </a:solidFill>
                <a:latin typeface="Calibri"/>
                <a:ea typeface="Verdana"/>
              </a:rPr>
              <a:t>академии наук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3" name="Прямоугольник 7"/>
          <p:cNvSpPr/>
          <p:nvPr/>
        </p:nvSpPr>
        <p:spPr>
          <a:xfrm>
            <a:off x="5245200" y="1669680"/>
            <a:ext cx="6467400" cy="30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Авторы: А. И. </a:t>
            </a:r>
            <a:r>
              <a:rPr lang="ru-RU" sz="1400" b="1" i="1" strike="noStrike" spc="-1" dirty="0" err="1">
                <a:solidFill>
                  <a:srgbClr val="1B4089"/>
                </a:solidFill>
                <a:latin typeface="Calibri"/>
                <a:ea typeface="Verdana"/>
              </a:rPr>
              <a:t>Мильштейн</a:t>
            </a: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, С. Г. Сальников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TextBox 9"/>
          <p:cNvSpPr/>
          <p:nvPr/>
        </p:nvSpPr>
        <p:spPr>
          <a:xfrm>
            <a:off x="470160" y="5744520"/>
            <a:ext cx="11441520" cy="100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Публикации: </a:t>
            </a: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DejaVu Sans"/>
              </a:rPr>
              <a:t>A.I. Milstein, S.G. Salnikov, Final-state interaction in the process 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lang="en-US" sz="1050" b="1" strike="noStrike" spc="-1" baseline="33000" dirty="0" err="1">
                <a:solidFill>
                  <a:srgbClr val="163470"/>
                </a:solidFill>
                <a:latin typeface="Times New Roman"/>
                <a:ea typeface="DejaVu Sans"/>
              </a:rPr>
              <a:t>+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lang="en-US" sz="1050" b="1" strike="noStrike" spc="-1" baseline="33000" dirty="0">
                <a:solidFill>
                  <a:srgbClr val="163470"/>
                </a:solidFill>
                <a:latin typeface="Times New Roman"/>
                <a:ea typeface="DejaVu Sans"/>
              </a:rPr>
              <a:t>-</a:t>
            </a: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CMU Sans Serif"/>
              </a:rPr>
              <a:t>→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Λ</a:t>
            </a:r>
            <a:r>
              <a:rPr lang="en-US" sz="1050" b="1" strike="noStrike" spc="-1" baseline="-8000" dirty="0" err="1">
                <a:solidFill>
                  <a:srgbClr val="163470"/>
                </a:solidFill>
                <a:latin typeface="Times New Roman"/>
                <a:ea typeface="DejaVu Sans"/>
              </a:rPr>
              <a:t>c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Λ</a:t>
            </a:r>
            <a:r>
              <a:rPr lang="en-US" sz="1050" b="1" strike="noStrike" spc="-1" baseline="-8000" dirty="0" err="1">
                <a:solidFill>
                  <a:srgbClr val="163470"/>
                </a:solidFill>
                <a:latin typeface="Times New Roman"/>
                <a:ea typeface="DejaVu Sans"/>
              </a:rPr>
              <a:t>c</a:t>
            </a: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DejaVu Sans"/>
              </a:rPr>
              <a:t>. Phys. Rev. D 105, 074002 (2022).</a:t>
            </a:r>
            <a:endParaRPr lang="en-US" sz="10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DejaVu Sans"/>
              </a:rPr>
              <a:t>A.I. Milstein, S.G. Salnikov, Invariant-mass spectrum of ΛΛ pair in the process 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lang="en-US" sz="1050" b="1" strike="noStrike" spc="-1" baseline="33000" dirty="0" err="1">
                <a:solidFill>
                  <a:srgbClr val="163470"/>
                </a:solidFill>
                <a:latin typeface="Times New Roman"/>
                <a:ea typeface="DejaVu Sans"/>
              </a:rPr>
              <a:t>+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lang="en-US" sz="1050" b="1" strike="noStrike" spc="-1" baseline="33000" dirty="0">
                <a:solidFill>
                  <a:srgbClr val="163470"/>
                </a:solidFill>
                <a:latin typeface="Times New Roman"/>
                <a:ea typeface="DejaVu Sans"/>
              </a:rPr>
              <a:t>-</a:t>
            </a: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CMU Sans Serif"/>
              </a:rPr>
              <a:t>→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CMU Sans Serif"/>
              </a:rPr>
              <a:t>φ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ΛΛ</a:t>
            </a: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DejaVu Sans"/>
              </a:rPr>
              <a:t>. Phys. Rev. D. 105, L031501 (2022).</a:t>
            </a:r>
            <a:endParaRPr lang="en-US" sz="10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DejaVu Sans"/>
              </a:rPr>
              <a:t> A.I. Milstein, S.G. Salnikov, NN production in 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lang="en-US" sz="1050" b="1" strike="noStrike" spc="-1" baseline="33000" dirty="0" err="1">
                <a:solidFill>
                  <a:srgbClr val="163470"/>
                </a:solidFill>
                <a:latin typeface="Times New Roman"/>
                <a:ea typeface="DejaVu Sans"/>
              </a:rPr>
              <a:t>+</a:t>
            </a:r>
            <a:r>
              <a:rPr lang="en-US" sz="1050" b="1" strike="noStrike" spc="-1" dirty="0" err="1">
                <a:solidFill>
                  <a:srgbClr val="163470"/>
                </a:solidFill>
                <a:latin typeface="Times New Roman"/>
                <a:ea typeface="DejaVu Sans"/>
              </a:rPr>
              <a:t>e</a:t>
            </a:r>
            <a:r>
              <a:rPr lang="en-US" sz="1050" b="1" strike="noStrike" spc="-1" baseline="33000" dirty="0">
                <a:solidFill>
                  <a:srgbClr val="163470"/>
                </a:solidFill>
                <a:latin typeface="Times New Roman"/>
                <a:ea typeface="DejaVu Sans"/>
              </a:rPr>
              <a:t>-</a:t>
            </a:r>
            <a:r>
              <a:rPr lang="en-US" sz="1050" b="1" strike="noStrike" spc="-1" dirty="0">
                <a:solidFill>
                  <a:srgbClr val="163470"/>
                </a:solidFill>
                <a:latin typeface="Times New Roman"/>
                <a:ea typeface="DejaVu Sans"/>
              </a:rPr>
              <a:t> annihilation near the threshold revisited. Phys. Rev. D. 106, 074012 (2022).</a:t>
            </a:r>
            <a:endParaRPr lang="en-US" sz="10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050" b="0" strike="noStrike" spc="-1" dirty="0">
              <a:latin typeface="Arial"/>
            </a:endParaRPr>
          </a:p>
        </p:txBody>
      </p:sp>
      <p:sp>
        <p:nvSpPr>
          <p:cNvPr id="45" name="TextBox 12"/>
          <p:cNvSpPr/>
          <p:nvPr/>
        </p:nvSpPr>
        <p:spPr>
          <a:xfrm>
            <a:off x="5245200" y="2099520"/>
            <a:ext cx="6577200" cy="319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Aft>
                <a:spcPts val="601"/>
              </a:spcAft>
              <a:buNone/>
            </a:pP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Впервые показано, что взаимодействие в конечном состоянии объясняет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припороговое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 усиление вероятности рождения пары очарованных лямбда- и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антилямбда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-гиперонов в электрон-позитронной аннигиляции. Учёт взаимодействия между лямбда- и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антилямбда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-гиперонами также позволил описать нетривиальную зависимость от энергии сечения аннигиляции электрон-позитронной пары в лямбда-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антилямбда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 и фи-мезон. Уточнено описание нуклон-антинуклонного взаимодействия в конечном состоянии в процессах с рождением реальных или виртуальных нуклон-антинуклонных пар. Для этого использованы новые экспериментальные данные, полученные в ИЯФ и других научных центрах. Нуклон-антинуклонное взаимодействие в промежуточном состоянии объясняет сильную энергетическую зависимость сечений рождения шести пионов, а также двух пионов и двух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каонов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1219320" y="1233000"/>
            <a:ext cx="9929880" cy="493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ru-RU" sz="1800" b="1" strike="noStrike" spc="-1">
                <a:solidFill>
                  <a:srgbClr val="163470"/>
                </a:solidFill>
                <a:latin typeface="Calibri"/>
                <a:ea typeface="Calibri"/>
              </a:rPr>
              <a:t>Взаимодействие в конечном состоянии в процессах с рождением барион-антибарионных пар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7" name="Rectangle 7"/>
          <p:cNvSpPr/>
          <p:nvPr/>
        </p:nvSpPr>
        <p:spPr>
          <a:xfrm>
            <a:off x="0" y="-184680"/>
            <a:ext cx="183240" cy="3679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TextBox 14"/>
          <p:cNvSpPr/>
          <p:nvPr/>
        </p:nvSpPr>
        <p:spPr>
          <a:xfrm>
            <a:off x="753480" y="5299920"/>
            <a:ext cx="4528080" cy="42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100" b="0" strike="noStrike" spc="-1">
                <a:solidFill>
                  <a:srgbClr val="163470"/>
                </a:solidFill>
                <a:latin typeface="Calibri"/>
                <a:ea typeface="DejaVu Sans"/>
              </a:rPr>
              <a:t>Зависимость сечений процессов e+e-→pp (слева) и e+e-→nn (справа) от энергии нуклон-антинуклонной пары.</a:t>
            </a:r>
            <a:endParaRPr lang="en-US" sz="1100" b="0" strike="noStrike" spc="-1">
              <a:latin typeface="Arial"/>
            </a:endParaRPr>
          </a:p>
        </p:txBody>
      </p:sp>
      <p:pic>
        <p:nvPicPr>
          <p:cNvPr id="49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896040" y="246960"/>
            <a:ext cx="688680" cy="825120"/>
          </a:xfrm>
          <a:prstGeom prst="rect">
            <a:avLst/>
          </a:prstGeom>
          <a:ln w="0">
            <a:noFill/>
          </a:ln>
        </p:spPr>
      </p:pic>
      <p:pic>
        <p:nvPicPr>
          <p:cNvPr id="50" name="Рисунок 49"/>
          <p:cNvPicPr/>
          <p:nvPr/>
        </p:nvPicPr>
        <p:blipFill>
          <a:blip r:embed="rId3"/>
          <a:stretch/>
        </p:blipFill>
        <p:spPr>
          <a:xfrm>
            <a:off x="457200" y="3803400"/>
            <a:ext cx="2372040" cy="1511640"/>
          </a:xfrm>
          <a:prstGeom prst="rect">
            <a:avLst/>
          </a:prstGeom>
          <a:ln w="0">
            <a:noFill/>
          </a:ln>
        </p:spPr>
      </p:pic>
      <p:pic>
        <p:nvPicPr>
          <p:cNvPr id="51" name="Рисунок 50"/>
          <p:cNvPicPr/>
          <p:nvPr/>
        </p:nvPicPr>
        <p:blipFill>
          <a:blip r:embed="rId4"/>
          <a:stretch/>
        </p:blipFill>
        <p:spPr>
          <a:xfrm>
            <a:off x="2833200" y="3803400"/>
            <a:ext cx="2318040" cy="1511640"/>
          </a:xfrm>
          <a:prstGeom prst="rect">
            <a:avLst/>
          </a:prstGeom>
          <a:ln w="0">
            <a:noFill/>
          </a:ln>
        </p:spPr>
      </p:pic>
      <p:pic>
        <p:nvPicPr>
          <p:cNvPr id="52" name="Рисунок 51"/>
          <p:cNvPicPr/>
          <p:nvPr/>
        </p:nvPicPr>
        <p:blipFill>
          <a:blip r:embed="rId5"/>
          <a:stretch/>
        </p:blipFill>
        <p:spPr>
          <a:xfrm>
            <a:off x="451800" y="1763280"/>
            <a:ext cx="2354040" cy="1547640"/>
          </a:xfrm>
          <a:prstGeom prst="rect">
            <a:avLst/>
          </a:prstGeom>
          <a:ln w="0">
            <a:noFill/>
          </a:ln>
        </p:spPr>
      </p:pic>
      <p:pic>
        <p:nvPicPr>
          <p:cNvPr id="53" name="Рисунок 52"/>
          <p:cNvPicPr/>
          <p:nvPr/>
        </p:nvPicPr>
        <p:blipFill>
          <a:blip r:embed="rId6"/>
          <a:stretch/>
        </p:blipFill>
        <p:spPr>
          <a:xfrm>
            <a:off x="2872800" y="1701000"/>
            <a:ext cx="2206440" cy="1547640"/>
          </a:xfrm>
          <a:prstGeom prst="rect">
            <a:avLst/>
          </a:prstGeom>
          <a:ln w="0">
            <a:noFill/>
          </a:ln>
        </p:spPr>
      </p:pic>
      <p:sp>
        <p:nvSpPr>
          <p:cNvPr id="54" name="TextBox 1"/>
          <p:cNvSpPr/>
          <p:nvPr/>
        </p:nvSpPr>
        <p:spPr>
          <a:xfrm>
            <a:off x="685800" y="3264480"/>
            <a:ext cx="4528080" cy="42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100" b="0" strike="noStrike" spc="-1">
                <a:solidFill>
                  <a:srgbClr val="163470"/>
                </a:solidFill>
                <a:latin typeface="Calibri"/>
                <a:ea typeface="DejaVu Sans"/>
              </a:rPr>
              <a:t>Зависимость сечений процессов e+e-→Λ</a:t>
            </a:r>
            <a:r>
              <a:rPr lang="ru-RU" sz="1100" b="0" strike="noStrike" spc="-1" baseline="-8000">
                <a:solidFill>
                  <a:srgbClr val="163470"/>
                </a:solidFill>
                <a:latin typeface="Calibri"/>
                <a:ea typeface="DejaVu Sans"/>
              </a:rPr>
              <a:t>c</a:t>
            </a:r>
            <a:r>
              <a:rPr lang="ru-RU" sz="1100" b="0" strike="noStrike" spc="-1">
                <a:solidFill>
                  <a:srgbClr val="163470"/>
                </a:solidFill>
                <a:latin typeface="Calibri"/>
                <a:ea typeface="DejaVu Sans"/>
              </a:rPr>
              <a:t>Λ</a:t>
            </a:r>
            <a:r>
              <a:rPr lang="ru-RU" sz="1100" b="0" strike="noStrike" spc="-1" baseline="-8000">
                <a:solidFill>
                  <a:srgbClr val="163470"/>
                </a:solidFill>
                <a:latin typeface="Calibri"/>
                <a:ea typeface="DejaVu Sans"/>
              </a:rPr>
              <a:t>c</a:t>
            </a:r>
            <a:r>
              <a:rPr lang="ru-RU" sz="1100" b="0" strike="noStrike" spc="-1">
                <a:solidFill>
                  <a:srgbClr val="163470"/>
                </a:solidFill>
                <a:latin typeface="Calibri"/>
                <a:ea typeface="DejaVu Sans"/>
              </a:rPr>
              <a:t> (слева) и e+e-→φΛΛ (справа) от энергии пары соответствующих гиперонов.</a:t>
            </a:r>
            <a:endParaRPr lang="en-US" sz="1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7923</TotalTime>
  <Words>271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CMU Sans Serif</vt:lpstr>
      <vt:lpstr>DejaVu Sans</vt:lpstr>
      <vt:lpstr>Symbol</vt:lpstr>
      <vt:lpstr>Times New Roman</vt:lpstr>
      <vt:lpstr>Verdana</vt:lpstr>
      <vt:lpstr>Wingdings</vt:lpstr>
      <vt:lpstr>Office Theme</vt:lpstr>
      <vt:lpstr>Взаимодействие в конечном состоянии в процессах с рождением барион-антибарионных пар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650</cp:revision>
  <cp:lastPrinted>2020-01-14T01:52:00Z</cp:lastPrinted>
  <dcterms:created xsi:type="dcterms:W3CDTF">2019-05-20T10:35:54Z</dcterms:created>
  <dcterms:modified xsi:type="dcterms:W3CDTF">2022-12-05T09:25:47Z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