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397A"/>
    <a:srgbClr val="163470"/>
    <a:srgbClr val="455472"/>
    <a:srgbClr val="FF3300"/>
    <a:srgbClr val="F43F06"/>
    <a:srgbClr val="00CC00"/>
    <a:srgbClr val="ECE890"/>
    <a:srgbClr val="B5C9F1"/>
    <a:srgbClr val="1B4089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82" d="100"/>
          <a:sy n="82" d="100"/>
        </p:scale>
        <p:origin x="1308" y="9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04.12.2022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04.12.2022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04.12.2022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04.12.2022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04.12.2022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04.12.2022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hyperlink" Target="https://opg.optica.org/josab/abstract.cfm?uri=josab-39-3-81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</a:t>
            </a:r>
            <a:r>
              <a:rPr lang="ru-RU" sz="2400">
                <a:solidFill>
                  <a:srgbClr val="5B9BD5">
                    <a:lumMod val="50000"/>
                  </a:srgbClr>
                </a:solidFill>
                <a:latin typeface="Calibri"/>
              </a:rPr>
              <a:t>Российской </a:t>
            </a:r>
            <a:r>
              <a:rPr lang="ru-RU" sz="240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443784" y="1661447"/>
            <a:ext cx="10282330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dirty="0"/>
              <a:t>Авторы: А.В. Резниченко (ИЯФ СО РАН), Е.В. Седов (НГУ), И.С. Терехов (ИЯФ СО РАН), А.И. Черных (</a:t>
            </a:r>
            <a:r>
              <a:rPr lang="ru-RU" sz="1400" dirty="0" err="1"/>
              <a:t>ИАиЭ</a:t>
            </a:r>
            <a:r>
              <a:rPr lang="ru-RU" sz="1400" dirty="0"/>
              <a:t> СО РАН)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24436" y="5817344"/>
            <a:ext cx="9501604" cy="415496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err="1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</a:t>
            </a:r>
            <a:r>
              <a:rPr lang="ru-RU" sz="1050" b="1" i="0" dirty="0">
                <a:solidFill>
                  <a:srgbClr val="163470"/>
                </a:solidFill>
                <a:latin typeface="Calibri"/>
              </a:rPr>
              <a:t>я</a:t>
            </a:r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  <a:r>
              <a:rPr kumimoji="0" lang="en-US" sz="1050" b="1" i="0" u="none" strike="noStrike" kern="1200" cap="none" spc="0" normalizeH="0" baseline="0" noProof="0" dirty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  <a:r>
              <a:rPr lang="en-US" sz="1050" dirty="0"/>
              <a:t>A. I. </a:t>
            </a:r>
            <a:r>
              <a:rPr lang="en-US" sz="1050" dirty="0" err="1"/>
              <a:t>Chernykh</a:t>
            </a:r>
            <a:r>
              <a:rPr lang="en-US" sz="1050" dirty="0"/>
              <a:t>, E. V. </a:t>
            </a:r>
            <a:r>
              <a:rPr lang="en-US" sz="1050" dirty="0" err="1"/>
              <a:t>Sedov</a:t>
            </a:r>
            <a:r>
              <a:rPr lang="en-US" sz="1050" dirty="0"/>
              <a:t>, A.V. Reznichenko, I. S. Terekhov, Optimal input signal distribution for nonlinear optical fiber channel with small Kerr nonlinearity, Journal of the Optical Society of America B Vol. 39, Issue 3, pp. 810-820 (2022) </a:t>
            </a:r>
            <a:r>
              <a:rPr lang="en-US" sz="1050" dirty="0">
                <a:hlinkClick r:id="rId2"/>
              </a:rPr>
              <a:t>https://</a:t>
            </a:r>
            <a:r>
              <a:rPr lang="en-US" sz="1050" dirty="0" smtClean="0">
                <a:hlinkClick r:id="rId2"/>
              </a:rPr>
              <a:t>opg.optica.org/josab/abstract.cfm?uri=josab-39-3-810</a:t>
            </a:r>
            <a:r>
              <a:rPr lang="ru-RU" sz="1050" dirty="0" smtClean="0"/>
              <a:t> 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873262" y="2061792"/>
            <a:ext cx="5539204" cy="3632035"/>
          </a:xfrm>
          <a:prstGeom prst="rect">
            <a:avLst/>
          </a:prstGeom>
          <a:noFill/>
        </p:spPr>
        <p:txBody>
          <a:bodyPr vert="horz" lIns="91438" tIns="45719" rIns="91438" bIns="45719" rtlCol="0" anchor="ctr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indent="0">
              <a:buNone/>
            </a:pP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Мы рассмотрели информационный оптический канал связи, описываемый нелинейным уравнением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Шрёдингера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с аддитивным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гауссовским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шумом. Используя представление через интеграл по траекториями для функционала плотности условной вероятности P[Y|X], по аналогии с квантовой теорией поля нами была развита теория возмущений по малому параметру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керровской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 нелинейности (γ). Вычислены три первые члена разложения данного функционала.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Вычислена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условная энтропия H[Y|X] и взаимная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информация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в ведущем и следующем за ведущим порядке по нелинейности. На основе явного аналитического выражения для взаимной информации канала вариационной процедурой получено оптимальное распределение </a:t>
            </a:r>
            <a:r>
              <a:rPr lang="ru-RU" sz="1600" b="1" dirty="0" err="1">
                <a:solidFill>
                  <a:schemeClr val="accent1">
                    <a:lumMod val="75000"/>
                  </a:schemeClr>
                </a:solidFill>
              </a:rPr>
              <a:t>Popt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</a:rPr>
              <a:t>[X] функционала плотности вероятности входного сигнала P[X].</a:t>
            </a:r>
            <a:endParaRPr lang="en-US" sz="16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94712" y="1099621"/>
            <a:ext cx="9931400" cy="590931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/>
              <a:t>Оптимальное распределение входного сигнала канала связи, моделируемого нелинейным стохастическим уравнением Шредингера, с малой </a:t>
            </a:r>
            <a:r>
              <a:rPr lang="ru-RU" sz="1800" b="1" dirty="0" err="1"/>
              <a:t>керровской</a:t>
            </a:r>
            <a:r>
              <a:rPr lang="ru-RU" sz="1800" b="1" dirty="0"/>
              <a:t> </a:t>
            </a:r>
            <a:r>
              <a:rPr lang="ru-RU" sz="1800" b="1" dirty="0" smtClean="0"/>
              <a:t>нелинейностью</a:t>
            </a:r>
            <a:endParaRPr lang="ru-RU" sz="1800" b="1" dirty="0">
              <a:solidFill>
                <a:srgbClr val="18397A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1064BFBE-718E-4752-A019-5CA02D421BB5}"/>
              </a:ext>
            </a:extLst>
          </p:cNvPr>
          <p:cNvSpPr/>
          <p:nvPr/>
        </p:nvSpPr>
        <p:spPr>
          <a:xfrm>
            <a:off x="1443783" y="4908996"/>
            <a:ext cx="4710832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900" dirty="0"/>
              <a:t>Характерная зависимость полученной оптимальной функции распределения входного сигнала от нормированной (</a:t>
            </a:r>
            <a:r>
              <a:rPr lang="en-US" sz="900" dirty="0"/>
              <a:t>P</a:t>
            </a:r>
            <a:r>
              <a:rPr lang="ru-RU" sz="900" dirty="0"/>
              <a:t>=1) амплитуды сигнала для разных параметров (безразмерной) второй дисперсии β для (γ</a:t>
            </a:r>
            <a:r>
              <a:rPr lang="en-US" sz="900" dirty="0"/>
              <a:t>LP</a:t>
            </a:r>
            <a:r>
              <a:rPr lang="ru-RU" sz="900" dirty="0"/>
              <a:t>)</a:t>
            </a:r>
            <a:r>
              <a:rPr lang="ru-RU" sz="900" baseline="30000" dirty="0"/>
              <a:t>2</a:t>
            </a:r>
            <a:r>
              <a:rPr lang="ru-RU" sz="900" dirty="0"/>
              <a:t>=0.2: точечная (β=1), пунктирная (β=5) и длинная пунктирная (β=10) линии соответствуют разным значения β. Сплошная линия соответствует невозмущенному (</a:t>
            </a:r>
            <a:r>
              <a:rPr lang="ru-RU" sz="900" dirty="0" err="1"/>
              <a:t>гауссовскому</a:t>
            </a:r>
            <a:r>
              <a:rPr lang="ru-RU" sz="900" dirty="0"/>
              <a:t>) оптимальному распределению</a:t>
            </a:r>
            <a:endParaRPr lang="en-US" sz="900" dirty="0"/>
          </a:p>
        </p:txBody>
      </p:sp>
      <p:pic>
        <p:nvPicPr>
          <p:cNvPr id="15" name="Рисунок 14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436" y="2115832"/>
            <a:ext cx="4648826" cy="26061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8147</TotalTime>
  <Words>282</Words>
  <Application>Microsoft Office PowerPoint</Application>
  <PresentationFormat>Широкоэкранный</PresentationFormat>
  <Paragraphs>7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Оптимальное распределение входного сигнала канала связи, моделируемого нелинейным стохастическим уравнением Шредингера, с малой керровской нелинейностью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655</cp:revision>
  <cp:lastPrinted>2020-01-14T01:52:00Z</cp:lastPrinted>
  <dcterms:created xsi:type="dcterms:W3CDTF">2019-05-20T10:35:54Z</dcterms:created>
  <dcterms:modified xsi:type="dcterms:W3CDTF">2022-12-04T12:11:00Z</dcterms:modified>
</cp:coreProperties>
</file>