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9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4038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anchor="ctr"/>
          <a:lstStyle/>
          <a:p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текста заголовка щёлкните мышью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18397A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текста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85800" lvl="1" indent="-228240">
              <a:lnSpc>
                <a:spcPct val="10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</a:t>
            </a: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143000" lvl="2" indent="-228240">
              <a:lnSpc>
                <a:spcPct val="10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600200" lvl="3" indent="-228240">
              <a:lnSpc>
                <a:spcPct val="10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Четвертый уровень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057400" lvl="4" indent="-228240">
              <a:lnSpc>
                <a:spcPct val="10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329579E1-D1CC-489F-A605-7912F3C3181C}" type="datetime1">
              <a:rPr lang="ru-RU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05.12.2022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7ED2D09A-834D-4CC2-B68B-507A0E94BF67}" type="slidenum">
              <a:rPr lang="ru-RU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5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>
            <a:noFill/>
          </a:ln>
        </p:spPr>
      </p:pic>
      <p:sp>
        <p:nvSpPr>
          <p:cNvPr id="6" name="Line 6"/>
          <p:cNvSpPr/>
          <p:nvPr/>
        </p:nvSpPr>
        <p:spPr>
          <a:xfrm>
            <a:off x="438120" y="1228320"/>
            <a:ext cx="360" cy="562968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Line 7"/>
          <p:cNvSpPr/>
          <p:nvPr/>
        </p:nvSpPr>
        <p:spPr>
          <a:xfrm>
            <a:off x="438120" y="0"/>
            <a:ext cx="360" cy="49500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2BFB4383-467B-4135-94FF-6A7F33F9D2BB}" type="slidenum">
              <a:rPr lang="ru-RU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1794600" y="246960"/>
            <a:ext cx="10269720" cy="10580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1F4E7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Институт ядерной физики им. Г.И. </a:t>
            </a:r>
            <a:r>
              <a:rPr lang="ru-RU" sz="2400" b="1" strike="noStrike" spc="-1" dirty="0" err="1">
                <a:solidFill>
                  <a:srgbClr val="1F4E7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Будкера</a:t>
            </a:r>
            <a:r>
              <a:rPr lang="ru-RU" sz="2400" b="1" strike="noStrike" spc="-1" dirty="0">
                <a:solidFill>
                  <a:srgbClr val="1F4E7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 Сибирского отделения Российской </a:t>
            </a:r>
            <a:r>
              <a:rPr lang="ru-RU" sz="2400" b="1" strike="noStrike" spc="-1" dirty="0" smtClean="0">
                <a:solidFill>
                  <a:srgbClr val="1F4E7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академии наук</a:t>
            </a:r>
            <a:endParaRPr lang="ru-RU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3"/>
          <p:cNvSpPr/>
          <p:nvPr/>
        </p:nvSpPr>
        <p:spPr>
          <a:xfrm>
            <a:off x="1368000" y="1872000"/>
            <a:ext cx="9288000" cy="30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/>
            <a:r>
              <a:rPr lang="ru-RU" sz="1400" b="1" i="1" strike="noStrike" spc="-1">
                <a:solidFill>
                  <a:srgbClr val="1B408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А. Г. Шалашов, Е. Д. Господчиков, Т. А. Хусаинов, А. Л. Соломахин, Д. В. Яковлев, Л. В. Лубяко (совместно с ИПФ РАН)</a:t>
            </a:r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504000" y="6408000"/>
            <a:ext cx="5002200" cy="41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r>
              <a:rPr lang="ru-RU" sz="1050" b="0" strike="noStrike" spc="-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Исследование выполнено при финансовой поддержке гранта РНФ № </a:t>
            </a:r>
            <a:r>
              <a:rPr lang="ru-RU" sz="1050" b="0" strike="noStrike" spc="-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19-72-20139</a:t>
            </a:r>
            <a:r>
              <a:rPr lang="ru-RU" sz="1050" b="0" strike="noStrike" spc="-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ru-RU" sz="10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1050" b="0" strike="noStrike" spc="-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1.3.4.1. Физика высокотемпературной плазмы и управляемый ядерный синтез.</a:t>
            </a:r>
            <a:endParaRPr lang="ru-RU" sz="10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5334120" y="2544120"/>
            <a:ext cx="6578280" cy="3200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TextShape 6"/>
          <p:cNvSpPr txBox="1"/>
          <p:nvPr/>
        </p:nvSpPr>
        <p:spPr>
          <a:xfrm>
            <a:off x="1219320" y="970200"/>
            <a:ext cx="9930960" cy="1236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1800" b="1" strike="noStrike" spc="-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  <a:ea typeface="WenQuanYi Zen Hei Sharp"/>
              </a:rPr>
              <a:t>Диагностика быстрых ионов методом коллективного томсоновского рассеяния микроволнового излучения в открытой магнитной ловушке ГДЛ</a:t>
            </a:r>
            <a:endParaRPr lang="ru-RU" sz="18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0" y="-184680"/>
            <a:ext cx="184320" cy="369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Picture 2"/>
          <p:cNvPicPr/>
          <p:nvPr/>
        </p:nvPicPr>
        <p:blipFill>
          <a:blip r:embed="rId2"/>
          <a:stretch/>
        </p:blipFill>
        <p:spPr>
          <a:xfrm>
            <a:off x="753480" y="60480"/>
            <a:ext cx="689760" cy="826200"/>
          </a:xfrm>
          <a:prstGeom prst="rect">
            <a:avLst/>
          </a:prstGeom>
          <a:ln>
            <a:noFill/>
          </a:ln>
        </p:spPr>
      </p:pic>
      <p:pic>
        <p:nvPicPr>
          <p:cNvPr id="52" name="Рисунок 51"/>
          <p:cNvPicPr/>
          <p:nvPr/>
        </p:nvPicPr>
        <p:blipFill>
          <a:blip r:embed="rId3"/>
          <a:stretch/>
        </p:blipFill>
        <p:spPr>
          <a:xfrm>
            <a:off x="576000" y="2232000"/>
            <a:ext cx="5720400" cy="2880000"/>
          </a:xfrm>
          <a:prstGeom prst="rect">
            <a:avLst/>
          </a:prstGeom>
          <a:ln>
            <a:noFill/>
          </a:ln>
        </p:spPr>
      </p:pic>
      <p:sp>
        <p:nvSpPr>
          <p:cNvPr id="53" name="TextShape 8"/>
          <p:cNvSpPr txBox="1"/>
          <p:nvPr/>
        </p:nvSpPr>
        <p:spPr>
          <a:xfrm>
            <a:off x="504000" y="5112000"/>
            <a:ext cx="5832000" cy="548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/>
            <a:r>
              <a:rPr lang="ru-RU" sz="1200" b="0" i="1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  <a:ea typeface="Lohit Devanagari"/>
              </a:rPr>
              <a:t>Динамический спектр рассеяния </a:t>
            </a:r>
            <a:r>
              <a:rPr lang="ru-RU" sz="1200" b="0" i="1" strike="noStrike" spc="-1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  <a:ea typeface="Lohit Devanagari"/>
              </a:rPr>
              <a:t>гиротрона</a:t>
            </a:r>
            <a:r>
              <a:rPr lang="ru-RU" sz="1200" b="0" i="1" strike="noStrike" spc="-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  <a:ea typeface="Lohit Devanagari"/>
              </a:rPr>
              <a:t> в плазме ГДЛ: 1 - рассеяние на быстрых ионах; 2 - рассеяние на кинетических неустойчивостях плазмы; 3 - рассеяние на холодной плазме и нерассеянное излучение.</a:t>
            </a:r>
            <a:endParaRPr lang="ru-RU" sz="1200" b="0" strike="noStrike" spc="-1">
              <a:solidFill>
                <a:srgbClr val="16347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TextShape 9"/>
          <p:cNvSpPr txBox="1"/>
          <p:nvPr/>
        </p:nvSpPr>
        <p:spPr>
          <a:xfrm>
            <a:off x="6552000" y="2304000"/>
            <a:ext cx="5112000" cy="29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/>
            <a:r>
              <a:rPr lang="ru-RU" sz="1200" b="0" strike="noStrike" spc="-1" dirty="0">
                <a:solidFill>
                  <a:srgbClr val="A800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Zen Hei Sharp"/>
              </a:rPr>
              <a:t>Для крупномасштабной магнитной ловушки ГДЛ (ИЯФ СО РАН им. Г. И. </a:t>
            </a:r>
            <a:r>
              <a:rPr lang="ru-RU" sz="1200" b="0" strike="noStrike" spc="-1" dirty="0" err="1">
                <a:solidFill>
                  <a:srgbClr val="A800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Zen Hei Sharp"/>
              </a:rPr>
              <a:t>Будкера</a:t>
            </a:r>
            <a:r>
              <a:rPr lang="ru-RU" sz="1200" b="0" strike="noStrike" spc="-1" dirty="0">
                <a:solidFill>
                  <a:srgbClr val="A800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Zen Hei Sharp"/>
              </a:rPr>
              <a:t>, Новосибирск) разработана система регистрации спектров коллективного рассеяния микроволнового излучения, позволяющая исследовать функцию распределения быстрых ионов по скоростям и неустойчивости высокотемпературной плазмы с </a:t>
            </a:r>
            <a:r>
              <a:rPr lang="ru-RU" sz="1200" b="0" strike="noStrike" spc="-1" dirty="0" err="1">
                <a:solidFill>
                  <a:srgbClr val="A800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Zen Hei Sharp"/>
              </a:rPr>
              <a:t>субтермоядерными</a:t>
            </a:r>
            <a:r>
              <a:rPr lang="ru-RU" sz="1200" b="0" strike="noStrike" spc="-1" dirty="0">
                <a:solidFill>
                  <a:srgbClr val="A800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Zen Hei Sharp"/>
              </a:rPr>
              <a:t> параметрами. Создан диагностический комплекс, включающий мощный 450 </a:t>
            </a:r>
            <a:r>
              <a:rPr lang="ru-RU" sz="1200" b="0" strike="noStrike" spc="-1" dirty="0" err="1">
                <a:solidFill>
                  <a:srgbClr val="A800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Zen Hei Sharp"/>
              </a:rPr>
              <a:t>кВ</a:t>
            </a:r>
            <a:r>
              <a:rPr lang="ru-RU" sz="1200" b="0" strike="noStrike" spc="-1" dirty="0">
                <a:solidFill>
                  <a:srgbClr val="A800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Zen Hei Sharp"/>
              </a:rPr>
              <a:t> / 54.5 ГГц </a:t>
            </a:r>
            <a:r>
              <a:rPr lang="ru-RU" sz="1200" b="0" strike="noStrike" spc="-1" dirty="0" err="1">
                <a:solidFill>
                  <a:srgbClr val="A800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Zen Hei Sharp"/>
              </a:rPr>
              <a:t>гиротрон</a:t>
            </a:r>
            <a:r>
              <a:rPr lang="ru-RU" sz="1200" b="0" strike="noStrike" spc="-1" dirty="0">
                <a:solidFill>
                  <a:srgbClr val="A8005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Zen Hei Sharp"/>
              </a:rPr>
              <a:t> в качестве источника зондирующего излучения, два независимых высокочувствительных радиометра диапазона 54.47±0.55 ГГц для одновременной регистрации рассеянного излучения в «ортогональных» геометриях, квазиоптические системы фокусировки зондирующего и рассеянного излучения. Развиты методы для моделирования распространения и рассеяния микроволновых пучков в неоднородной плазме с необходимой для интерпретации эксперимента точностью. В пилотных экспериментах на ГДЛ с нагревом плазмы нейтральными пучками отработана методика измерений и, впервые для открытых ловушек такого масштаба, зарегистрированы сигналы рассеяния от быстрых ионов.</a:t>
            </a:r>
            <a:endParaRPr lang="ru-RU" sz="1200" b="0" strike="noStrike" spc="-1" dirty="0">
              <a:solidFill>
                <a:srgbClr val="A80053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5" name="TextShape 10"/>
          <p:cNvSpPr txBox="1"/>
          <p:nvPr/>
        </p:nvSpPr>
        <p:spPr>
          <a:xfrm>
            <a:off x="464400" y="5688000"/>
            <a:ext cx="11127600" cy="699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/>
            <a:r>
              <a:rPr lang="ru-RU" sz="1100" b="0" strike="noStrike" spc="-1">
                <a:solidFill>
                  <a:srgbClr val="00803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1. А. Г. Шалашов, Е. Д. Господчиков, Л. В. Лубяко, Т. А. Хусаинов, А. Л. Соломахин, М. Е. Викторов. Диагностика быстрых ионов методом коллективного томсоновского рассеяния микроволнового излучения в открытой магнитной ловушке ГДЛ. Изв. вузов: Радиофизика. Т. 65 № 5-6. С. 353–369</a:t>
            </a:r>
            <a:r>
              <a:rPr lang="en-US" sz="1100" b="0" strike="noStrike" spc="-1">
                <a:solidFill>
                  <a:srgbClr val="00803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(</a:t>
            </a:r>
            <a:r>
              <a:rPr lang="ru-RU" sz="1100" b="0" strike="noStrike" spc="-1">
                <a:solidFill>
                  <a:srgbClr val="00803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2022</a:t>
            </a:r>
            <a:r>
              <a:rPr lang="en-US" sz="1100" b="0" strike="noStrike" spc="-1">
                <a:solidFill>
                  <a:srgbClr val="00803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);</a:t>
            </a:r>
            <a:endParaRPr lang="ru-RU" sz="1100" b="0" strike="noStrike" spc="-1">
              <a:solidFill>
                <a:srgbClr val="00803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just"/>
            <a:r>
              <a:rPr lang="en-US" sz="1100" b="0" strike="noStrike" spc="-1">
                <a:solidFill>
                  <a:srgbClr val="00803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2. A. G. Shalashov, E. D. Gospodchikov, T. A. Khusainov, L. V. Lubyako, A. L. Solomakhin, D. V. Yakovlev. First results of collective Thomson scattering diagnostic of fast ions at the GDT open magnetic trap. </a:t>
            </a:r>
            <a:r>
              <a:rPr lang="ru-RU" sz="1100" b="0" strike="noStrike" spc="-1">
                <a:solidFill>
                  <a:srgbClr val="00803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Phys. Plasmas, Vol. 29, P. 080702 (2022).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7974</TotalTime>
  <Words>398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Lohit Devanagari</vt:lpstr>
      <vt:lpstr>Times New Roman</vt:lpstr>
      <vt:lpstr>Verdana</vt:lpstr>
      <vt:lpstr>WenQuanYi Zen Hei Sharp</vt:lpstr>
      <vt:lpstr>Office Theme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646</cp:revision>
  <cp:lastPrinted>2020-01-14T01:52:00Z</cp:lastPrinted>
  <dcterms:created xsi:type="dcterms:W3CDTF">2019-05-20T10:35:54Z</dcterms:created>
  <dcterms:modified xsi:type="dcterms:W3CDTF">2022-12-05T12:44:37Z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Широкоэкранный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