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DFF"/>
    <a:srgbClr val="F494FE"/>
    <a:srgbClr val="CC99FF"/>
    <a:srgbClr val="FF00FF"/>
    <a:srgbClr val="9900FF"/>
    <a:srgbClr val="FF7C80"/>
    <a:srgbClr val="9999FF"/>
    <a:srgbClr val="9933FF"/>
    <a:srgbClr val="FF99FF"/>
    <a:srgbClr val="CC8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74" cy="497683"/>
          </a:xfrm>
          <a:prstGeom prst="rect">
            <a:avLst/>
          </a:prstGeom>
        </p:spPr>
        <p:txBody>
          <a:bodyPr vert="horz" lIns="91339" tIns="45670" rIns="91339" bIns="4567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2" y="1"/>
            <a:ext cx="2930574" cy="497683"/>
          </a:xfrm>
          <a:prstGeom prst="rect">
            <a:avLst/>
          </a:prstGeom>
        </p:spPr>
        <p:txBody>
          <a:bodyPr vert="horz" lIns="91339" tIns="45670" rIns="91339" bIns="45670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9" tIns="45670" rIns="91339" bIns="4567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22417"/>
            <a:ext cx="5409562" cy="4474369"/>
          </a:xfrm>
          <a:prstGeom prst="rect">
            <a:avLst/>
          </a:prstGeom>
        </p:spPr>
        <p:txBody>
          <a:bodyPr vert="horz" lIns="91339" tIns="45670" rIns="91339" bIns="4567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242"/>
            <a:ext cx="2930574" cy="497682"/>
          </a:xfrm>
          <a:prstGeom prst="rect">
            <a:avLst/>
          </a:prstGeom>
        </p:spPr>
        <p:txBody>
          <a:bodyPr vert="horz" lIns="91339" tIns="45670" rIns="91339" bIns="4567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2" y="9443242"/>
            <a:ext cx="2930574" cy="497682"/>
          </a:xfrm>
          <a:prstGeom prst="rect">
            <a:avLst/>
          </a:prstGeom>
        </p:spPr>
        <p:txBody>
          <a:bodyPr vert="horz" lIns="91339" tIns="45670" rIns="91339" bIns="45670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12783" y="23391"/>
            <a:ext cx="10270067" cy="7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7141" y="6280921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dirty="0" err="1"/>
              <a:t>Воинцев</a:t>
            </a:r>
            <a:r>
              <a:rPr lang="ru-RU" sz="1050" dirty="0"/>
              <a:t> В. А., Гаврисенко Д. Ю., Кондаков А. А., Сотников О. З., Финашин Р. А. Исследование высокочастотного генератора плазмы с многосекундной длительностью работы // Сибирский физический журнал. 2022. Т. 17, № 3</a:t>
            </a:r>
            <a:endParaRPr kumimoji="0" lang="ru-RU" sz="1050" b="1" i="0" u="non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3939" y="2081630"/>
                <a:ext cx="7436020" cy="4199291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sz="1600" b="1" dirty="0">
                    <a:solidFill>
                      <a:schemeClr val="tx1"/>
                    </a:solidFill>
                  </a:rPr>
                  <a:t>Разработан и экспериментально испытан высокочастотный плазменный эмиттер для работы с многосекундными атомарными пучками на основе положительных и отрицательных ионов.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Увеличение длительности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работы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достигнуто за счет использования защитного молибденового экрана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с профилированными щелями. Экран, установленный внутрь плазменной камеры, препятствует нагреву керамической стенки эмиттера плазмой. Время работы составляет несколько десятков секунд и в экспериментах ограничивалось программным обеспечением. 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sz="1600" b="1" dirty="0" smtClean="0">
                    <a:solidFill>
                      <a:schemeClr val="tx1"/>
                    </a:solidFill>
                  </a:rPr>
                  <a:t>Достигнута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стабильная многосекундная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работа при выходной мощности ВЧ генератора 38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кВт.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Мощность, отводимая водяным охлаждением от эмиттера,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составляет 19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кВт и выходит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на стационар за 15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секунд. 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sz="1600" b="1" dirty="0" smtClean="0">
                    <a:solidFill>
                      <a:schemeClr val="tx1"/>
                    </a:solidFill>
                  </a:rPr>
                  <a:t>Выполнено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моделирование тепловых нагрузок на экран в пакете COMSOL. При тепловом потоке мощностью 20 кВт температура экрана не превышает 140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℃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sz="1600" b="1" dirty="0" smtClean="0">
                    <a:solidFill>
                      <a:schemeClr val="tx1"/>
                    </a:solidFill>
                  </a:rPr>
                  <a:t>Применена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новая схема согласования высокочастотного плазменного эмиттера с использованием индуктивного делителя, которая позволяет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увеличить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напряжение на концах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антенны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и работать при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давлении 0.3 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Па </a:t>
                </a:r>
                <a:r>
                  <a:rPr lang="ru-RU" sz="1600" b="1" dirty="0" smtClean="0">
                    <a:solidFill>
                      <a:schemeClr val="tx1"/>
                    </a:solidFill>
                  </a:rPr>
                  <a:t>внутри плазменной камеры. </a:t>
                </a:r>
                <a:endParaRPr lang="ru-RU" sz="1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39" y="2081630"/>
                <a:ext cx="7436020" cy="4199291"/>
              </a:xfrm>
              <a:prstGeom prst="rect">
                <a:avLst/>
              </a:prstGeom>
              <a:blipFill>
                <a:blip r:embed="rId2"/>
                <a:stretch>
                  <a:fillRect l="-245" r="-40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781403" y="881794"/>
            <a:ext cx="9228556" cy="590931"/>
          </a:xfr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800" b="1" dirty="0"/>
              <a:t>Высокочастотный плазменный эмиттер с охлаждаемым </a:t>
            </a:r>
            <a:r>
              <a:rPr lang="ru-RU" sz="1800" b="1" dirty="0" err="1"/>
              <a:t>фарадеевским</a:t>
            </a:r>
            <a:r>
              <a:rPr lang="ru-RU" sz="1800" b="1" dirty="0"/>
              <a:t> экраном с профилированными </a:t>
            </a:r>
            <a:r>
              <a:rPr lang="ru-RU" sz="1800" b="1" dirty="0" smtClean="0"/>
              <a:t>щелями</a:t>
            </a:r>
            <a:endParaRPr lang="ru-RU" sz="1600" b="1" strike="sngStrike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5543" y="3780323"/>
            <a:ext cx="3564724" cy="64632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srgbClr val="163470"/>
                </a:solidFill>
                <a:latin typeface="Calibri"/>
              </a:rPr>
              <a:t>Временная зависимость напряжения на антенне, мощности, подаваемой на эмиттер, и мощности охлаждения эмиттера </a:t>
            </a:r>
            <a:r>
              <a:rPr lang="ru-RU" sz="1200" b="1" noProof="0" dirty="0">
                <a:solidFill>
                  <a:srgbClr val="163470"/>
                </a:solidFill>
                <a:latin typeface="Calibri"/>
              </a:rPr>
              <a:t> 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45543" y="5659603"/>
            <a:ext cx="3564724" cy="27699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200" b="1" dirty="0">
                <a:solidFill>
                  <a:srgbClr val="163470"/>
                </a:solidFill>
              </a:rPr>
              <a:t>Молибденовый экран с z-образными щелями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0" name="Рисунок 19"/>
          <p:cNvPicPr/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6939"/>
          <a:stretch/>
        </p:blipFill>
        <p:spPr bwMode="auto">
          <a:xfrm>
            <a:off x="1310552" y="4426651"/>
            <a:ext cx="1004461" cy="12329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/>
          <p:cNvPicPr/>
          <p:nvPr/>
        </p:nvPicPr>
        <p:blipFill>
          <a:blip r:embed="rId5"/>
          <a:stretch>
            <a:fillRect/>
          </a:stretch>
        </p:blipFill>
        <p:spPr>
          <a:xfrm>
            <a:off x="3087689" y="4484637"/>
            <a:ext cx="384174" cy="117496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13" y="1691213"/>
            <a:ext cx="3834384" cy="19202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2305" y="1496855"/>
            <a:ext cx="7304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smtClean="0">
                <a:latin typeface="+mj-lt"/>
              </a:rPr>
              <a:t>Авторы: Ю.И</a:t>
            </a:r>
            <a:r>
              <a:rPr lang="ru-RU" sz="1600" dirty="0">
                <a:latin typeface="+mj-lt"/>
              </a:rPr>
              <a:t>. Бельченко, В.А. </a:t>
            </a:r>
            <a:r>
              <a:rPr lang="ru-RU" sz="1600" dirty="0" err="1">
                <a:latin typeface="+mj-lt"/>
              </a:rPr>
              <a:t>Воинцев</a:t>
            </a:r>
            <a:r>
              <a:rPr lang="ru-RU" sz="1600" dirty="0">
                <a:latin typeface="+mj-lt"/>
              </a:rPr>
              <a:t>, Д.Ю. Гаврисенко, А.И. Горбовский, В.А. Капитонов, А.А. Кондаков, О.З. Сотников, Р.А. Финашин, И.В. </a:t>
            </a:r>
            <a:r>
              <a:rPr lang="ru-RU" sz="1600" dirty="0" err="1">
                <a:latin typeface="+mj-lt"/>
              </a:rPr>
              <a:t>Шиховцев</a:t>
            </a:r>
            <a:endParaRPr lang="ru-R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8191</TotalTime>
  <Words>271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Высокочастотный плазменный эмиттер с охлаждаемым фарадеевским экраном с профилированными щелями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671</cp:revision>
  <cp:lastPrinted>2021-12-06T04:53:38Z</cp:lastPrinted>
  <dcterms:created xsi:type="dcterms:W3CDTF">2019-05-20T10:35:54Z</dcterms:created>
  <dcterms:modified xsi:type="dcterms:W3CDTF">2022-12-05T12:37:30Z</dcterms:modified>
</cp:coreProperties>
</file>