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440" r:id="rId2"/>
  </p:sldIdLst>
  <p:sldSz cx="12192000" cy="6858000"/>
  <p:notesSz cx="6805613" cy="99441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  <p15:guide id="3" orient="horz" pos="215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Rg st="1" end="31"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63470"/>
    <a:srgbClr val="FF3300"/>
    <a:srgbClr val="F43F06"/>
    <a:srgbClr val="00CC00"/>
    <a:srgbClr val="ECE890"/>
    <a:srgbClr val="B5C9F1"/>
    <a:srgbClr val="18397A"/>
    <a:srgbClr val="1B4089"/>
    <a:srgbClr val="008A3E"/>
    <a:srgbClr val="F0FA7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5332" autoAdjust="0"/>
  </p:normalViewPr>
  <p:slideViewPr>
    <p:cSldViewPr snapToGrid="0">
      <p:cViewPr varScale="1">
        <p:scale>
          <a:sx n="82" d="100"/>
          <a:sy n="82" d="100"/>
        </p:scale>
        <p:origin x="1308" y="90"/>
      </p:cViewPr>
      <p:guideLst>
        <p:guide orient="horz" pos="2160"/>
        <p:guide pos="3840"/>
        <p:guide orient="horz" pos="2155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1667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9841" cy="497762"/>
          </a:xfrm>
          <a:prstGeom prst="rect">
            <a:avLst/>
          </a:prstGeom>
        </p:spPr>
        <p:txBody>
          <a:bodyPr vert="horz" lIns="91595" tIns="45798" rIns="91595" bIns="45798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4184" y="1"/>
            <a:ext cx="2949841" cy="497762"/>
          </a:xfrm>
          <a:prstGeom prst="rect">
            <a:avLst/>
          </a:prstGeom>
        </p:spPr>
        <p:txBody>
          <a:bodyPr vert="horz" lIns="91595" tIns="45798" rIns="91595" bIns="45798" rtlCol="0"/>
          <a:lstStyle>
            <a:lvl1pPr algn="r">
              <a:defRPr sz="1200"/>
            </a:lvl1pPr>
          </a:lstStyle>
          <a:p>
            <a:fld id="{CE29251B-1858-4AD5-9EA0-DC4B5B393A0E}" type="datetimeFigureOut">
              <a:rPr lang="ru-RU" smtClean="0"/>
              <a:pPr/>
              <a:t>05.12.2022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88900" y="746125"/>
            <a:ext cx="6627813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95" tIns="45798" rIns="91595" bIns="45798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0244" y="4723170"/>
            <a:ext cx="5445126" cy="4475083"/>
          </a:xfrm>
          <a:prstGeom prst="rect">
            <a:avLst/>
          </a:prstGeom>
        </p:spPr>
        <p:txBody>
          <a:bodyPr vert="horz" lIns="91595" tIns="45798" rIns="91595" bIns="45798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4749"/>
            <a:ext cx="2949841" cy="497761"/>
          </a:xfrm>
          <a:prstGeom prst="rect">
            <a:avLst/>
          </a:prstGeom>
        </p:spPr>
        <p:txBody>
          <a:bodyPr vert="horz" lIns="91595" tIns="45798" rIns="91595" bIns="45798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4184" y="9444749"/>
            <a:ext cx="2949841" cy="497761"/>
          </a:xfrm>
          <a:prstGeom prst="rect">
            <a:avLst/>
          </a:prstGeom>
        </p:spPr>
        <p:txBody>
          <a:bodyPr vert="horz" lIns="91595" tIns="45798" rIns="91595" bIns="45798" rtlCol="0" anchor="b"/>
          <a:lstStyle>
            <a:lvl1pPr algn="r">
              <a:defRPr sz="1200"/>
            </a:lvl1pPr>
          </a:lstStyle>
          <a:p>
            <a:fld id="{1D82E099-6EB9-476F-A11A-21E927E2E52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87248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01526" y="1880317"/>
            <a:ext cx="9766479" cy="2099257"/>
          </a:xfrm>
        </p:spPr>
        <p:txBody>
          <a:bodyPr anchor="b"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Tx/>
              <a:buSzTx/>
              <a:buFontTx/>
              <a:buNone/>
              <a:tabLst/>
              <a:defRPr sz="4400"/>
            </a:lvl1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tabLst/>
              <a:defRPr/>
            </a:pP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27280" y="4413407"/>
            <a:ext cx="10547799" cy="1655762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cxnSp>
        <p:nvCxnSpPr>
          <p:cNvPr id="8" name="Прямая соединительная линия 7"/>
          <p:cNvCxnSpPr/>
          <p:nvPr userDrawn="1"/>
        </p:nvCxnSpPr>
        <p:spPr>
          <a:xfrm>
            <a:off x="8340957" y="868753"/>
            <a:ext cx="3866283" cy="15092"/>
          </a:xfrm>
          <a:prstGeom prst="line">
            <a:avLst/>
          </a:prstGeom>
          <a:ln w="28575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 userDrawn="1"/>
        </p:nvCxnSpPr>
        <p:spPr>
          <a:xfrm>
            <a:off x="5" y="876299"/>
            <a:ext cx="885825" cy="0"/>
          </a:xfrm>
          <a:prstGeom prst="line">
            <a:avLst/>
          </a:prstGeom>
          <a:ln w="28575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рямоугольник 10"/>
          <p:cNvSpPr/>
          <p:nvPr userDrawn="1"/>
        </p:nvSpPr>
        <p:spPr>
          <a:xfrm>
            <a:off x="0" y="6492240"/>
            <a:ext cx="12192000" cy="365760"/>
          </a:xfrm>
          <a:prstGeom prst="rect">
            <a:avLst/>
          </a:prstGeom>
          <a:solidFill>
            <a:srgbClr val="1B40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/>
          <p:cNvSpPr txBox="1"/>
          <p:nvPr userDrawn="1"/>
        </p:nvSpPr>
        <p:spPr>
          <a:xfrm>
            <a:off x="1949395" y="691634"/>
            <a:ext cx="63915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1B408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Сибирское отделение Российской академии наук</a:t>
            </a:r>
            <a:endParaRPr lang="ru-RU" b="1" dirty="0">
              <a:solidFill>
                <a:srgbClr val="1B4089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5854" y="505562"/>
            <a:ext cx="756865" cy="74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31029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02197-A36F-47E6-BE32-E303756AC480}" type="datetime1">
              <a:rPr lang="ru-RU" smtClean="0"/>
              <a:pPr/>
              <a:t>05.12.2022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0581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3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F463C-CDD0-4E8F-BEFA-9741EA96CC46}" type="datetime1">
              <a:rPr lang="ru-RU" smtClean="0"/>
              <a:pPr/>
              <a:t>05.12.2022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9281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1246"/>
          </a:xfrm>
        </p:spPr>
        <p:txBody>
          <a:bodyPr/>
          <a:lstStyle>
            <a:lvl1pPr>
              <a:defRPr sz="4400" b="1"/>
            </a:lvl1pPr>
          </a:lstStyle>
          <a:p>
            <a:pPr>
              <a:lnSpc>
                <a:spcPct val="130000"/>
              </a:lnSpc>
              <a:spcAft>
                <a:spcPts val="1800"/>
              </a:spcAft>
            </a:pPr>
            <a:endParaRPr lang="ru-RU" sz="3600" dirty="0" smtClean="0">
              <a:solidFill>
                <a:srgbClr val="18397A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6E91F-E900-459C-A1E8-AECCDFC75A7C}" type="datetime1">
              <a:rPr lang="ru-RU" smtClean="0"/>
              <a:pPr/>
              <a:t>05.12.2022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7" name="Рисунок 6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8" name="Прямая соединительная линия 7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283723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49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49" y="4589471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F3A7D-C416-4D5C-BEB9-4425ED7004C9}" type="datetime1">
              <a:rPr lang="ru-RU" smtClean="0"/>
              <a:pPr/>
              <a:t>05.12.2022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68515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1246"/>
          </a:xfrm>
        </p:spPr>
        <p:txBody>
          <a:bodyPr/>
          <a:lstStyle>
            <a:lvl1pPr>
              <a:defRPr sz="4400" b="1"/>
            </a:lvl1pPr>
          </a:lstStyle>
          <a:p>
            <a:pPr>
              <a:lnSpc>
                <a:spcPct val="130000"/>
              </a:lnSpc>
              <a:spcAft>
                <a:spcPts val="1800"/>
              </a:spcAft>
            </a:pPr>
            <a:endParaRPr lang="ru-RU" sz="3600" dirty="0" smtClean="0">
              <a:solidFill>
                <a:srgbClr val="18397A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0" name="Дата 3"/>
          <p:cNvSpPr>
            <a:spLocks noGrp="1"/>
          </p:cNvSpPr>
          <p:nvPr>
            <p:ph type="dt" sz="half" idx="10"/>
          </p:nvPr>
        </p:nvSpPr>
        <p:spPr>
          <a:xfrm>
            <a:off x="838200" y="6356358"/>
            <a:ext cx="2743200" cy="365125"/>
          </a:xfrm>
        </p:spPr>
        <p:txBody>
          <a:bodyPr/>
          <a:lstStyle/>
          <a:p>
            <a:fld id="{51609B3F-C195-44F7-A3A0-7C709B132E91}" type="datetime1">
              <a:rPr lang="ru-RU" smtClean="0"/>
              <a:pPr/>
              <a:t>05.12.2022</a:t>
            </a:fld>
            <a:endParaRPr lang="ru-RU"/>
          </a:p>
        </p:txBody>
      </p:sp>
      <p:sp>
        <p:nvSpPr>
          <p:cNvPr id="11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038600" y="6356358"/>
            <a:ext cx="4114800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12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610600" y="6356358"/>
            <a:ext cx="2743200" cy="365125"/>
          </a:xfrm>
        </p:spPr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13" name="Рисунок 1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14" name="Прямая соединительная линия 13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Объект 2"/>
          <p:cNvSpPr>
            <a:spLocks noGrp="1"/>
          </p:cNvSpPr>
          <p:nvPr>
            <p:ph idx="13"/>
          </p:nvPr>
        </p:nvSpPr>
        <p:spPr>
          <a:xfrm>
            <a:off x="838203" y="1800912"/>
            <a:ext cx="5010665" cy="4351338"/>
          </a:xfrm>
        </p:spPr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17" name="Объект 2"/>
          <p:cNvSpPr>
            <a:spLocks noGrp="1"/>
          </p:cNvSpPr>
          <p:nvPr>
            <p:ph idx="14"/>
          </p:nvPr>
        </p:nvSpPr>
        <p:spPr>
          <a:xfrm>
            <a:off x="6248941" y="1800912"/>
            <a:ext cx="5104865" cy="4351338"/>
          </a:xfrm>
        </p:spPr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3169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3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97A76-B6F5-4FDC-8567-F7A3644CFB61}" type="datetime1">
              <a:rPr lang="ru-RU" smtClean="0"/>
              <a:pPr/>
              <a:t>05.12.2022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15979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CB5EE-DA7F-437D-8311-4E7EB9AB0342}" type="datetime1">
              <a:rPr lang="ru-RU" smtClean="0"/>
              <a:pPr/>
              <a:t>05.12.2022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21751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7" name="Прямая соединительная линия 6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904228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2F43A-DB89-49F5-B935-D9C310B01F4C}" type="datetime1">
              <a:rPr lang="ru-RU" smtClean="0"/>
              <a:pPr/>
              <a:t>05.12.2022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908212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8DF59-95A2-4F24-875A-203E0D626C22}" type="datetime1">
              <a:rPr lang="ru-RU" smtClean="0"/>
              <a:pPr/>
              <a:t>05.12.2022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67138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3A5067-C6A7-4832-B49B-CFC8B49033E9}" type="datetime1">
              <a:rPr lang="ru-RU" smtClean="0"/>
              <a:pPr/>
              <a:t>05.12.2022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8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26801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E6F39FA-1456-4AEA-A082-130B38B49F0B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Заголовок 3"/>
          <p:cNvSpPr txBox="1">
            <a:spLocks/>
          </p:cNvSpPr>
          <p:nvPr/>
        </p:nvSpPr>
        <p:spPr bwMode="auto">
          <a:xfrm>
            <a:off x="1794712" y="246987"/>
            <a:ext cx="10270067" cy="10583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8" tIns="45719" rIns="91438" bIns="45719" numCol="1" anchor="ctr" anchorCtr="0" compatLnSpc="1">
            <a:prstTxWarp prst="textNoShape">
              <a:avLst/>
            </a:prstTxWarp>
          </a:bodyPr>
          <a:lstStyle>
            <a:lvl1pPr marL="903288" indent="0" algn="l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lvl="0" algn="ctr">
              <a:defRPr/>
            </a:pPr>
            <a:r>
              <a:rPr lang="ru-RU" sz="2400" dirty="0">
                <a:solidFill>
                  <a:srgbClr val="5B9BD5">
                    <a:lumMod val="50000"/>
                  </a:srgbClr>
                </a:solidFill>
                <a:latin typeface="Calibri"/>
              </a:rPr>
              <a:t>Институт ядерной физики им. Г.И. </a:t>
            </a:r>
            <a:r>
              <a:rPr lang="ru-RU" sz="2400" dirty="0" err="1">
                <a:solidFill>
                  <a:srgbClr val="5B9BD5">
                    <a:lumMod val="50000"/>
                  </a:srgbClr>
                </a:solidFill>
                <a:latin typeface="Calibri"/>
              </a:rPr>
              <a:t>Будкера</a:t>
            </a:r>
            <a:r>
              <a:rPr lang="ru-RU" sz="2400" dirty="0">
                <a:solidFill>
                  <a:srgbClr val="5B9BD5">
                    <a:lumMod val="50000"/>
                  </a:srgbClr>
                </a:solidFill>
                <a:latin typeface="Calibri"/>
              </a:rPr>
              <a:t> Сибирского отделения Российской </a:t>
            </a:r>
            <a:r>
              <a:rPr lang="ru-RU" sz="2400" dirty="0" smtClean="0">
                <a:solidFill>
                  <a:srgbClr val="5B9BD5">
                    <a:lumMod val="50000"/>
                  </a:srgbClr>
                </a:solidFill>
                <a:latin typeface="Calibri"/>
              </a:rPr>
              <a:t>академии наук</a:t>
            </a:r>
            <a:endParaRPr lang="ru-RU" sz="2400" dirty="0">
              <a:solidFill>
                <a:srgbClr val="5B9BD5">
                  <a:lumMod val="50000"/>
                </a:srgbClr>
              </a:solidFill>
              <a:latin typeface="Calibri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354285" y="1878305"/>
            <a:ext cx="7359893" cy="492440"/>
          </a:xfrm>
          <a:prstGeom prst="rect">
            <a:avLst/>
          </a:prstGeom>
        </p:spPr>
        <p:txBody>
          <a:bodyPr wrap="square" lIns="91438" tIns="45719" rIns="91438" bIns="45719">
            <a:spAutoFit/>
          </a:bodyPr>
          <a:lstStyle/>
          <a:p>
            <a:pPr lvl="0" algn="just">
              <a:defRPr/>
            </a:pPr>
            <a:r>
              <a:rPr lang="ru-RU" sz="1400" b="1" i="1" dirty="0">
                <a:solidFill>
                  <a:srgbClr val="1B4089"/>
                </a:solidFill>
                <a:ea typeface="Verdana" pitchFamily="34" charset="0"/>
              </a:rPr>
              <a:t>Авторы</a:t>
            </a:r>
            <a:r>
              <a:rPr lang="ru-RU" sz="1400" b="1" i="1" dirty="0" smtClean="0">
                <a:solidFill>
                  <a:srgbClr val="1B4089"/>
                </a:solidFill>
                <a:ea typeface="Verdana" pitchFamily="34" charset="0"/>
              </a:rPr>
              <a:t>: </a:t>
            </a:r>
            <a:r>
              <a:rPr lang="ru-RU" sz="1200" i="1" dirty="0" smtClean="0">
                <a:solidFill>
                  <a:srgbClr val="1B4089"/>
                </a:solidFill>
                <a:ea typeface="Verdana" pitchFamily="34" charset="0"/>
              </a:rPr>
              <a:t>С.В</a:t>
            </a:r>
            <a:r>
              <a:rPr lang="ru-RU" sz="1200" i="1" dirty="0">
                <a:solidFill>
                  <a:srgbClr val="1B4089"/>
                </a:solidFill>
                <a:ea typeface="Verdana" pitchFamily="34" charset="0"/>
              </a:rPr>
              <a:t>. Иваненко, А.Л. Соломахин, К.А. </a:t>
            </a:r>
            <a:r>
              <a:rPr lang="ru-RU" sz="1200" i="1" dirty="0" err="1">
                <a:solidFill>
                  <a:srgbClr val="1B4089"/>
                </a:solidFill>
                <a:ea typeface="Verdana" pitchFamily="34" charset="0"/>
              </a:rPr>
              <a:t>Гринемайер</a:t>
            </a:r>
            <a:r>
              <a:rPr lang="ru-RU" sz="1200" i="1" dirty="0">
                <a:solidFill>
                  <a:srgbClr val="1B4089"/>
                </a:solidFill>
                <a:ea typeface="Verdana" pitchFamily="34" charset="0"/>
              </a:rPr>
              <a:t>, П.В. Зубарев, Ю.В. Коваленко, В.В. </a:t>
            </a:r>
            <a:r>
              <a:rPr lang="ru-RU" sz="1200" i="1" dirty="0" err="1" smtClean="0">
                <a:solidFill>
                  <a:srgbClr val="1B4089"/>
                </a:solidFill>
                <a:ea typeface="Verdana" pitchFamily="34" charset="0"/>
              </a:rPr>
              <a:t>Солоха</a:t>
            </a:r>
            <a:r>
              <a:rPr lang="ru-RU" sz="1200" i="1" dirty="0" smtClean="0">
                <a:solidFill>
                  <a:srgbClr val="1B4089"/>
                </a:solidFill>
                <a:ea typeface="Verdana" pitchFamily="34" charset="0"/>
              </a:rPr>
              <a:t>, </a:t>
            </a:r>
          </a:p>
          <a:p>
            <a:pPr lvl="0" algn="just">
              <a:defRPr/>
            </a:pPr>
            <a:r>
              <a:rPr lang="ru-RU" sz="1200" i="1" dirty="0" smtClean="0">
                <a:solidFill>
                  <a:srgbClr val="1B4089"/>
                </a:solidFill>
                <a:ea typeface="Verdana" pitchFamily="34" charset="0"/>
              </a:rPr>
              <a:t>К.Д. </a:t>
            </a:r>
            <a:r>
              <a:rPr lang="ru-RU" sz="1200" i="1" dirty="0" err="1" smtClean="0">
                <a:solidFill>
                  <a:srgbClr val="1B4089"/>
                </a:solidFill>
                <a:ea typeface="Verdana" pitchFamily="34" charset="0"/>
              </a:rPr>
              <a:t>Шулятьев</a:t>
            </a:r>
            <a:r>
              <a:rPr lang="ru-RU" sz="1200" i="1" dirty="0">
                <a:solidFill>
                  <a:srgbClr val="1B4089"/>
                </a:solidFill>
                <a:ea typeface="Verdana" pitchFamily="34" charset="0"/>
              </a:rPr>
              <a:t>, Е.А. </a:t>
            </a:r>
            <a:r>
              <a:rPr lang="ru-RU" sz="1200" i="1" dirty="0" err="1">
                <a:solidFill>
                  <a:srgbClr val="1B4089"/>
                </a:solidFill>
                <a:ea typeface="Verdana" pitchFamily="34" charset="0"/>
              </a:rPr>
              <a:t>Пурыга</a:t>
            </a:r>
            <a:r>
              <a:rPr lang="ru-RU" sz="1200" i="1" dirty="0">
                <a:solidFill>
                  <a:srgbClr val="1B4089"/>
                </a:solidFill>
                <a:ea typeface="Verdana" pitchFamily="34" charset="0"/>
              </a:rPr>
              <a:t>, А.Д. Хильченко, В.Б. Минаев, П.А. </a:t>
            </a:r>
            <a:r>
              <a:rPr lang="ru-RU" sz="1200" i="1" dirty="0" err="1">
                <a:solidFill>
                  <a:srgbClr val="1B4089"/>
                </a:solidFill>
                <a:ea typeface="Verdana" pitchFamily="34" charset="0"/>
              </a:rPr>
              <a:t>Багрянский</a:t>
            </a:r>
            <a:endParaRPr kumimoji="0" lang="ru-RU" sz="1200" i="1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Calibri"/>
              <a:ea typeface="Verdana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70020" y="5884424"/>
            <a:ext cx="11442818" cy="900244"/>
          </a:xfrm>
          <a:prstGeom prst="rect">
            <a:avLst/>
          </a:prstGeom>
        </p:spPr>
        <p:txBody>
          <a:bodyPr wrap="square" lIns="91438" tIns="45719" rIns="91438" bIns="45719">
            <a:spAutoFit/>
          </a:bodyPr>
          <a:lstStyle>
            <a:defPPr>
              <a:defRPr lang="ru-RU"/>
            </a:defPPr>
            <a:lvl1pPr marL="171450" lvl="0" indent="-171450"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ü"/>
              <a:defRPr sz="900" i="1"/>
            </a:lvl1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0AD47">
                  <a:lumMod val="75000"/>
                </a:srgbClr>
              </a:buClr>
              <a:buSzTx/>
              <a:buFont typeface="Wingdings" panose="05000000000000000000" pitchFamily="2" charset="2"/>
              <a:buNone/>
              <a:tabLst/>
              <a:defRPr/>
            </a:pPr>
            <a:endParaRPr kumimoji="0" lang="ru-RU" sz="1050" b="1" i="0" u="none" strike="noStrike" kern="1200" cap="none" spc="0" normalizeH="0" baseline="0" noProof="0" dirty="0" smtClean="0">
              <a:ln>
                <a:noFill/>
              </a:ln>
              <a:solidFill>
                <a:srgbClr val="16347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lvl="0" indent="0" algn="just">
              <a:buClr>
                <a:srgbClr val="70AD47">
                  <a:lumMod val="75000"/>
                </a:srgbClr>
              </a:buClr>
              <a:buNone/>
              <a:tabLst>
                <a:tab pos="892175" algn="l"/>
                <a:tab pos="2776538" algn="l"/>
                <a:tab pos="6727825" algn="l"/>
              </a:tabLst>
              <a:defRPr/>
            </a:pPr>
            <a:r>
              <a:rPr kumimoji="0" lang="ru-RU" sz="1050" b="1" i="0" u="none" strike="noStrike" kern="1200" cap="none" spc="0" normalizeH="0" baseline="0" noProof="0" dirty="0" smtClean="0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Публикации</a:t>
            </a:r>
            <a:r>
              <a:rPr kumimoji="0" lang="ru-RU" sz="1050" b="1" i="0" u="none" strike="noStrike" kern="1200" cap="none" spc="0" normalizeH="0" baseline="0" noProof="0" dirty="0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: </a:t>
            </a:r>
            <a:r>
              <a:rPr kumimoji="0" lang="ru-RU" sz="1050" b="1" i="0" u="none" strike="noStrike" kern="1200" cap="none" spc="0" normalizeH="0" baseline="0" noProof="0" dirty="0" smtClean="0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	</a:t>
            </a:r>
            <a:r>
              <a:rPr lang="ru-RU" sz="1050" i="0" dirty="0" smtClean="0">
                <a:solidFill>
                  <a:srgbClr val="163470"/>
                </a:solidFill>
              </a:rPr>
              <a:t>Иваненко </a:t>
            </a:r>
            <a:r>
              <a:rPr lang="ru-RU" sz="1050" i="0" dirty="0">
                <a:solidFill>
                  <a:srgbClr val="163470"/>
                </a:solidFill>
              </a:rPr>
              <a:t>С.В., </a:t>
            </a:r>
            <a:r>
              <a:rPr lang="ru-RU" sz="1050" i="0" dirty="0" smtClean="0">
                <a:solidFill>
                  <a:srgbClr val="163470"/>
                </a:solidFill>
              </a:rPr>
              <a:t>	</a:t>
            </a:r>
            <a:r>
              <a:rPr lang="ru-RU" sz="1050" i="0" dirty="0">
                <a:solidFill>
                  <a:srgbClr val="163470"/>
                </a:solidFill>
              </a:rPr>
              <a:t>Измерительный модуль дисперсионного интерферометра </a:t>
            </a:r>
            <a:r>
              <a:rPr lang="ru-RU" sz="1050" i="0" dirty="0" smtClean="0">
                <a:solidFill>
                  <a:srgbClr val="163470"/>
                </a:solidFill>
              </a:rPr>
              <a:t>	// ВАНТ</a:t>
            </a:r>
            <a:r>
              <a:rPr lang="ru-RU" sz="1050" i="0" dirty="0">
                <a:solidFill>
                  <a:srgbClr val="163470"/>
                </a:solidFill>
              </a:rPr>
              <a:t>. Сер. Термоядерный </a:t>
            </a:r>
            <a:r>
              <a:rPr lang="ru-RU" sz="1050" i="0" dirty="0" smtClean="0">
                <a:solidFill>
                  <a:srgbClr val="163470"/>
                </a:solidFill>
              </a:rPr>
              <a:t>синтез. - </a:t>
            </a:r>
            <a:r>
              <a:rPr lang="ru-RU" sz="1050" i="0" dirty="0">
                <a:solidFill>
                  <a:srgbClr val="163470"/>
                </a:solidFill>
              </a:rPr>
              <a:t>2022, т. 45, </a:t>
            </a:r>
            <a:r>
              <a:rPr lang="ru-RU" sz="1050" i="0" dirty="0" err="1">
                <a:solidFill>
                  <a:srgbClr val="163470"/>
                </a:solidFill>
              </a:rPr>
              <a:t>вып</a:t>
            </a:r>
            <a:r>
              <a:rPr lang="ru-RU" sz="1050" i="0" dirty="0">
                <a:solidFill>
                  <a:srgbClr val="163470"/>
                </a:solidFill>
              </a:rPr>
              <a:t>. 1, с.67 </a:t>
            </a:r>
            <a:r>
              <a:rPr lang="ru-RU" sz="1050" i="0" dirty="0" smtClean="0">
                <a:solidFill>
                  <a:srgbClr val="163470"/>
                </a:solidFill>
              </a:rPr>
              <a:t>– 78.</a:t>
            </a:r>
          </a:p>
          <a:p>
            <a:pPr marL="0" indent="0" algn="just">
              <a:buClr>
                <a:srgbClr val="70AD47">
                  <a:lumMod val="75000"/>
                </a:srgbClr>
              </a:buClr>
              <a:buNone/>
              <a:tabLst>
                <a:tab pos="892175" algn="l"/>
                <a:tab pos="2776538" algn="l"/>
                <a:tab pos="6727825" algn="l"/>
              </a:tabLst>
              <a:defRPr/>
            </a:pPr>
            <a:r>
              <a:rPr lang="ru-RU" sz="1050" i="0" dirty="0">
                <a:solidFill>
                  <a:srgbClr val="163470"/>
                </a:solidFill>
              </a:rPr>
              <a:t>	</a:t>
            </a:r>
            <a:r>
              <a:rPr lang="ru-RU" sz="1050" i="0" dirty="0" err="1" smtClean="0">
                <a:solidFill>
                  <a:srgbClr val="163470"/>
                </a:solidFill>
              </a:rPr>
              <a:t>Гринемайер</a:t>
            </a:r>
            <a:r>
              <a:rPr lang="ru-RU" sz="1050" i="0" dirty="0" smtClean="0">
                <a:solidFill>
                  <a:srgbClr val="163470"/>
                </a:solidFill>
              </a:rPr>
              <a:t> </a:t>
            </a:r>
            <a:r>
              <a:rPr lang="ru-RU" sz="1050" i="0" dirty="0">
                <a:solidFill>
                  <a:srgbClr val="163470"/>
                </a:solidFill>
              </a:rPr>
              <a:t>К.А. и др. </a:t>
            </a:r>
            <a:r>
              <a:rPr lang="ru-RU" sz="1050" i="0" dirty="0" smtClean="0">
                <a:solidFill>
                  <a:srgbClr val="163470"/>
                </a:solidFill>
              </a:rPr>
              <a:t>	на </a:t>
            </a:r>
            <a:r>
              <a:rPr lang="ru-RU" sz="1050" i="0" dirty="0">
                <a:solidFill>
                  <a:srgbClr val="163470"/>
                </a:solidFill>
              </a:rPr>
              <a:t>основе СО2 лазера для управления плотностью </a:t>
            </a:r>
            <a:r>
              <a:rPr lang="ru-RU" sz="1050" i="0" dirty="0" smtClean="0">
                <a:solidFill>
                  <a:srgbClr val="163470"/>
                </a:solidFill>
              </a:rPr>
              <a:t>плазмы</a:t>
            </a:r>
          </a:p>
          <a:p>
            <a:pPr marL="0" lvl="0" indent="0" algn="just">
              <a:buClr>
                <a:srgbClr val="70AD47">
                  <a:lumMod val="75000"/>
                </a:srgbClr>
              </a:buClr>
              <a:buNone/>
              <a:tabLst>
                <a:tab pos="892175" algn="l"/>
                <a:tab pos="2776538" algn="l"/>
                <a:tab pos="6727825" algn="l"/>
              </a:tabLst>
              <a:defRPr/>
            </a:pPr>
            <a:r>
              <a:rPr lang="ru-RU" sz="1050" i="0" dirty="0">
                <a:solidFill>
                  <a:srgbClr val="163470"/>
                </a:solidFill>
              </a:rPr>
              <a:t>	</a:t>
            </a:r>
            <a:r>
              <a:rPr lang="ru-RU" sz="1050" i="0" dirty="0" smtClean="0">
                <a:solidFill>
                  <a:srgbClr val="163470"/>
                </a:solidFill>
              </a:rPr>
              <a:t>Иваненко </a:t>
            </a:r>
            <a:r>
              <a:rPr lang="ru-RU" sz="1050" i="0" dirty="0">
                <a:solidFill>
                  <a:srgbClr val="163470"/>
                </a:solidFill>
              </a:rPr>
              <a:t>С.В., Соломахин А.Л</a:t>
            </a:r>
            <a:r>
              <a:rPr lang="ru-RU" sz="1050" i="0" dirty="0" smtClean="0">
                <a:solidFill>
                  <a:srgbClr val="163470"/>
                </a:solidFill>
              </a:rPr>
              <a:t>.</a:t>
            </a:r>
            <a:r>
              <a:rPr lang="ru-RU" sz="1050" i="0" dirty="0">
                <a:solidFill>
                  <a:srgbClr val="163470"/>
                </a:solidFill>
              </a:rPr>
              <a:t> </a:t>
            </a:r>
            <a:r>
              <a:rPr lang="ru-RU" sz="1050" i="0" dirty="0" smtClean="0">
                <a:solidFill>
                  <a:srgbClr val="163470"/>
                </a:solidFill>
              </a:rPr>
              <a:t>	Дисперсионный </a:t>
            </a:r>
            <a:r>
              <a:rPr lang="ru-RU" sz="1050" i="0" dirty="0">
                <a:solidFill>
                  <a:srgbClr val="163470"/>
                </a:solidFill>
              </a:rPr>
              <a:t>интерферометр для </a:t>
            </a:r>
            <a:r>
              <a:rPr lang="ru-RU" sz="1050" i="0" dirty="0" err="1">
                <a:solidFill>
                  <a:srgbClr val="163470"/>
                </a:solidFill>
              </a:rPr>
              <a:t>токамака</a:t>
            </a:r>
            <a:r>
              <a:rPr lang="ru-RU" sz="1050" i="0" dirty="0">
                <a:solidFill>
                  <a:srgbClr val="163470"/>
                </a:solidFill>
              </a:rPr>
              <a:t> </a:t>
            </a:r>
            <a:r>
              <a:rPr lang="ru-RU" sz="1050" i="0" dirty="0" smtClean="0">
                <a:solidFill>
                  <a:srgbClr val="163470"/>
                </a:solidFill>
              </a:rPr>
              <a:t>Глобус-М2	// ВАНТ</a:t>
            </a:r>
            <a:r>
              <a:rPr lang="ru-RU" sz="1050" i="0" dirty="0">
                <a:solidFill>
                  <a:srgbClr val="163470"/>
                </a:solidFill>
              </a:rPr>
              <a:t>. Сер. Термоядерный </a:t>
            </a:r>
            <a:r>
              <a:rPr lang="ru-RU" sz="1050" i="0" dirty="0" smtClean="0">
                <a:solidFill>
                  <a:srgbClr val="163470"/>
                </a:solidFill>
              </a:rPr>
              <a:t>синтез. - 2022 </a:t>
            </a:r>
            <a:r>
              <a:rPr lang="ru-RU" sz="1050" i="0" dirty="0">
                <a:solidFill>
                  <a:srgbClr val="163470"/>
                </a:solidFill>
              </a:rPr>
              <a:t>(направлена в </a:t>
            </a:r>
            <a:r>
              <a:rPr lang="ru-RU" sz="1050" i="0" dirty="0" smtClean="0">
                <a:solidFill>
                  <a:srgbClr val="163470"/>
                </a:solidFill>
              </a:rPr>
              <a:t>печать)</a:t>
            </a:r>
          </a:p>
          <a:p>
            <a:pPr marL="0" lvl="0" indent="0" algn="just">
              <a:buClr>
                <a:srgbClr val="70AD47">
                  <a:lumMod val="75000"/>
                </a:srgbClr>
              </a:buClr>
              <a:buNone/>
              <a:tabLst>
                <a:tab pos="892175" algn="l"/>
                <a:tab pos="2776538" algn="l"/>
                <a:tab pos="6727825" algn="l"/>
              </a:tabLst>
              <a:defRPr/>
            </a:pPr>
            <a:r>
              <a:rPr lang="ru-RU" sz="1050" i="0" dirty="0">
                <a:solidFill>
                  <a:srgbClr val="163470"/>
                </a:solidFill>
              </a:rPr>
              <a:t>	</a:t>
            </a:r>
            <a:r>
              <a:rPr lang="ru-RU" sz="1050" i="0" dirty="0" smtClean="0">
                <a:solidFill>
                  <a:srgbClr val="163470"/>
                </a:solidFill>
              </a:rPr>
              <a:t>и др.	</a:t>
            </a:r>
            <a:endParaRPr kumimoji="0" lang="ru-RU" sz="1050" b="1" i="0" u="none" strike="noStrike" kern="1200" cap="none" spc="0" normalizeH="0" baseline="0" noProof="0" dirty="0">
              <a:ln>
                <a:noFill/>
              </a:ln>
              <a:solidFill>
                <a:srgbClr val="16347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245087" y="2445447"/>
            <a:ext cx="6578607" cy="3436999"/>
          </a:xfrm>
          <a:prstGeom prst="rect">
            <a:avLst/>
          </a:prstGeom>
          <a:noFill/>
        </p:spPr>
        <p:txBody>
          <a:bodyPr vert="horz" lIns="91438" tIns="45719" rIns="91438" bIns="45719" rtlCol="0" anchor="ctr">
            <a:noAutofit/>
          </a:bodyPr>
          <a:lstStyle>
            <a:defPPr>
              <a:defRPr lang="ru-RU"/>
            </a:defPPr>
            <a:lvl1pPr marL="171450" lvl="0" indent="-171450" algn="just">
              <a:spcBef>
                <a:spcPts val="600"/>
              </a:spcBef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§"/>
              <a:defRPr sz="1300">
                <a:solidFill>
                  <a:schemeClr val="accent6"/>
                </a:solidFill>
                <a:latin typeface="+mj-lt"/>
              </a:defRPr>
            </a:lvl1pPr>
          </a:lstStyle>
          <a:p>
            <a:pPr marL="0" lvl="0" indent="0">
              <a:spcBef>
                <a:spcPts val="0"/>
              </a:spcBef>
              <a:buClr>
                <a:srgbClr val="70AD47">
                  <a:lumMod val="75000"/>
                </a:srgbClr>
              </a:buClr>
              <a:buNone/>
              <a:defRPr/>
            </a:pPr>
            <a:r>
              <a:rPr lang="ru-RU" sz="1400" dirty="0">
                <a:solidFill>
                  <a:srgbClr val="163470"/>
                </a:solidFill>
                <a:latin typeface="Calibri"/>
              </a:rPr>
              <a:t> Для регистрации характера поведения плотности плазмы во время разряда и реализации в будущем возможности управления этим параметром на </a:t>
            </a:r>
            <a:r>
              <a:rPr lang="ru-RU" sz="1400" dirty="0" err="1">
                <a:solidFill>
                  <a:srgbClr val="163470"/>
                </a:solidFill>
                <a:latin typeface="Calibri"/>
              </a:rPr>
              <a:t>токамаке</a:t>
            </a:r>
            <a:r>
              <a:rPr lang="ru-RU" sz="1400" dirty="0">
                <a:solidFill>
                  <a:srgbClr val="163470"/>
                </a:solidFill>
                <a:latin typeface="Calibri"/>
              </a:rPr>
              <a:t> Глобус-М2 (Санкт-Петербург, Россия) в ИЯФ СО РАН </a:t>
            </a:r>
            <a:r>
              <a:rPr lang="ru-RU" sz="1400" dirty="0" smtClean="0">
                <a:solidFill>
                  <a:srgbClr val="163470"/>
                </a:solidFill>
                <a:latin typeface="Calibri"/>
              </a:rPr>
              <a:t>был </a:t>
            </a:r>
            <a:r>
              <a:rPr lang="ru-RU" sz="1400" dirty="0">
                <a:solidFill>
                  <a:srgbClr val="163470"/>
                </a:solidFill>
                <a:latin typeface="Calibri"/>
              </a:rPr>
              <a:t>создан дисперсионный интерферометр (ДИ) на основе CO2 лазера с искусственной фазовой модуляцией зондирующего излучения. Для регистрации сигналов ДИ и вычисления плотности плазмы в режиме реального времени был разработан специальный измерительный модуль. Реализованные в его цифровом узле алгоритмы вычисления плотности плазмы основаны на гармоническом анализе сигналов интерферометра, что делает их устойчивыми к воздействию шумов и изменениям глубины модуляции. В 2022 году ДИ был введен в эксплуатацию на </a:t>
            </a:r>
            <a:r>
              <a:rPr lang="ru-RU" sz="1400" dirty="0" err="1">
                <a:solidFill>
                  <a:srgbClr val="163470"/>
                </a:solidFill>
                <a:latin typeface="Calibri"/>
              </a:rPr>
              <a:t>токамаке</a:t>
            </a:r>
            <a:r>
              <a:rPr lang="ru-RU" sz="1400" dirty="0">
                <a:solidFill>
                  <a:srgbClr val="163470"/>
                </a:solidFill>
                <a:latin typeface="Calibri"/>
              </a:rPr>
              <a:t> Глобус-М2. Характеристики данного прибора позволяют в реальном времени получать надежные данные об абсолютной величине электронной плотности плазмы во всех режимах работы установки. Размах шумовой компоненты при измерениях линейной плотности не </a:t>
            </a:r>
            <a:r>
              <a:rPr lang="ru-RU" sz="1400" dirty="0" smtClean="0">
                <a:solidFill>
                  <a:srgbClr val="163470"/>
                </a:solidFill>
                <a:latin typeface="Calibri"/>
              </a:rPr>
              <a:t>превышает &lt;</a:t>
            </a:r>
            <a:r>
              <a:rPr lang="ru-RU" sz="1400" dirty="0" err="1" smtClean="0">
                <a:solidFill>
                  <a:srgbClr val="163470"/>
                </a:solidFill>
                <a:latin typeface="Calibri"/>
              </a:rPr>
              <a:t>nl</a:t>
            </a:r>
            <a:r>
              <a:rPr lang="ru-RU" sz="1400" dirty="0" smtClean="0">
                <a:solidFill>
                  <a:srgbClr val="163470"/>
                </a:solidFill>
                <a:latin typeface="Calibri"/>
              </a:rPr>
              <a:t>&gt;</a:t>
            </a:r>
            <a:r>
              <a:rPr lang="ru-RU" sz="1400" baseline="-25000" dirty="0" err="1" smtClean="0">
                <a:solidFill>
                  <a:srgbClr val="163470"/>
                </a:solidFill>
                <a:latin typeface="Calibri"/>
              </a:rPr>
              <a:t>min</a:t>
            </a:r>
            <a:r>
              <a:rPr lang="ru-RU" sz="1400" baseline="-25000" dirty="0" smtClean="0">
                <a:solidFill>
                  <a:srgbClr val="163470"/>
                </a:solidFill>
                <a:latin typeface="Calibri"/>
              </a:rPr>
              <a:t> </a:t>
            </a:r>
            <a:r>
              <a:rPr lang="ru-RU" sz="1400" dirty="0" smtClean="0">
                <a:solidFill>
                  <a:srgbClr val="163470"/>
                </a:solidFill>
                <a:latin typeface="Calibri"/>
              </a:rPr>
              <a:t>≈ 6×10</a:t>
            </a:r>
            <a:r>
              <a:rPr lang="ru-RU" sz="1400" baseline="30000" dirty="0" smtClean="0">
                <a:solidFill>
                  <a:srgbClr val="163470"/>
                </a:solidFill>
                <a:latin typeface="Calibri"/>
              </a:rPr>
              <a:t>12</a:t>
            </a:r>
            <a:r>
              <a:rPr lang="ru-RU" sz="1400" dirty="0" smtClean="0">
                <a:solidFill>
                  <a:srgbClr val="163470"/>
                </a:solidFill>
                <a:latin typeface="Calibri"/>
              </a:rPr>
              <a:t> см</a:t>
            </a:r>
            <a:r>
              <a:rPr lang="ru-RU" sz="1400" baseline="30000" dirty="0" smtClean="0">
                <a:solidFill>
                  <a:srgbClr val="163470"/>
                </a:solidFill>
                <a:latin typeface="Calibri"/>
              </a:rPr>
              <a:t>-2</a:t>
            </a:r>
            <a:r>
              <a:rPr lang="ru-RU" sz="1400" dirty="0" smtClean="0">
                <a:solidFill>
                  <a:srgbClr val="163470"/>
                </a:solidFill>
                <a:latin typeface="Calibri"/>
              </a:rPr>
              <a:t> </a:t>
            </a:r>
            <a:r>
              <a:rPr lang="ru-RU" sz="1400" dirty="0">
                <a:solidFill>
                  <a:srgbClr val="163470"/>
                </a:solidFill>
                <a:latin typeface="Calibri"/>
              </a:rPr>
              <a:t>при временном разрешении в 20 </a:t>
            </a:r>
            <a:r>
              <a:rPr lang="ru-RU" sz="1400" dirty="0" err="1">
                <a:solidFill>
                  <a:srgbClr val="163470"/>
                </a:solidFill>
                <a:latin typeface="Calibri"/>
              </a:rPr>
              <a:t>мкс</a:t>
            </a:r>
            <a:r>
              <a:rPr lang="ru-RU" sz="1400" dirty="0">
                <a:solidFill>
                  <a:srgbClr val="163470"/>
                </a:solidFill>
                <a:latin typeface="Calibri"/>
              </a:rPr>
              <a:t>. Относительная погрешность вычисления абсолютного значения линейной плотности не превышает 2.5</a:t>
            </a:r>
            <a:r>
              <a:rPr lang="ru-RU" sz="1400" dirty="0" smtClean="0">
                <a:solidFill>
                  <a:srgbClr val="163470"/>
                </a:solidFill>
                <a:latin typeface="Calibri"/>
              </a:rPr>
              <a:t>%.</a:t>
            </a:r>
            <a:endParaRPr lang="ru-RU" sz="1400" dirty="0">
              <a:solidFill>
                <a:srgbClr val="163470"/>
              </a:solidFill>
              <a:latin typeface="Calibri"/>
            </a:endParaRPr>
          </a:p>
        </p:txBody>
      </p:sp>
      <p:sp>
        <p:nvSpPr>
          <p:cNvPr id="9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219247" y="1293198"/>
            <a:ext cx="9931400" cy="590931"/>
          </a:xfr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800" b="1" dirty="0" smtClean="0">
                <a:solidFill>
                  <a:srgbClr val="163470"/>
                </a:solidFill>
                <a:latin typeface="+mn-lt"/>
                <a:ea typeface="+mn-ea"/>
                <a:cs typeface="+mn-cs"/>
              </a:rPr>
              <a:t>Дисперсионный </a:t>
            </a:r>
            <a:r>
              <a:rPr lang="ru-RU" sz="1800" b="1" dirty="0">
                <a:solidFill>
                  <a:srgbClr val="163470"/>
                </a:solidFill>
                <a:latin typeface="+mn-lt"/>
                <a:ea typeface="+mn-ea"/>
                <a:cs typeface="+mn-cs"/>
              </a:rPr>
              <a:t>интерферометр на основе СО</a:t>
            </a:r>
            <a:r>
              <a:rPr lang="ru-RU" sz="1800" b="1" baseline="-25000" dirty="0">
                <a:solidFill>
                  <a:srgbClr val="163470"/>
                </a:solidFill>
                <a:latin typeface="+mn-lt"/>
                <a:ea typeface="+mn-ea"/>
                <a:cs typeface="+mn-cs"/>
              </a:rPr>
              <a:t>2</a:t>
            </a:r>
            <a:r>
              <a:rPr lang="ru-RU" sz="1800" b="1" dirty="0">
                <a:solidFill>
                  <a:srgbClr val="163470"/>
                </a:solidFill>
                <a:latin typeface="+mn-lt"/>
                <a:ea typeface="+mn-ea"/>
                <a:cs typeface="+mn-cs"/>
              </a:rPr>
              <a:t> лазера для диагностики плотности плазмы в </a:t>
            </a:r>
            <a:r>
              <a:rPr lang="ru-RU" sz="1800" b="1" dirty="0" err="1">
                <a:solidFill>
                  <a:srgbClr val="163470"/>
                </a:solidFill>
                <a:latin typeface="+mn-lt"/>
                <a:ea typeface="+mn-ea"/>
                <a:cs typeface="+mn-cs"/>
              </a:rPr>
              <a:t>токамаке</a:t>
            </a:r>
            <a:r>
              <a:rPr lang="ru-RU" sz="1800" b="1" dirty="0">
                <a:solidFill>
                  <a:srgbClr val="163470"/>
                </a:solidFill>
                <a:latin typeface="+mn-lt"/>
                <a:ea typeface="+mn-ea"/>
                <a:cs typeface="+mn-cs"/>
              </a:rPr>
              <a:t> Глобус-М2 </a:t>
            </a:r>
          </a:p>
        </p:txBody>
      </p:sp>
      <p:sp>
        <p:nvSpPr>
          <p:cNvPr id="71687" name="Rectangle 7"/>
          <p:cNvSpPr>
            <a:spLocks noChangeArrowheads="1"/>
          </p:cNvSpPr>
          <p:nvPr/>
        </p:nvSpPr>
        <p:spPr bwMode="auto">
          <a:xfrm>
            <a:off x="0" y="-184664"/>
            <a:ext cx="184727" cy="369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8" tIns="45719" rIns="91438" bIns="45719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17" name="Picture 2" descr="D:\Архив\Лого ИЯФ\++ logo BINP new bold blue Прозрачный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6083" y="246987"/>
            <a:ext cx="690256" cy="826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TextBox 14"/>
          <p:cNvSpPr txBox="1"/>
          <p:nvPr/>
        </p:nvSpPr>
        <p:spPr>
          <a:xfrm>
            <a:off x="470020" y="5317123"/>
            <a:ext cx="4813174" cy="430885"/>
          </a:xfrm>
          <a:prstGeom prst="rect">
            <a:avLst/>
          </a:prstGeom>
          <a:noFill/>
        </p:spPr>
        <p:txBody>
          <a:bodyPr wrap="square" lIns="91438" tIns="45719" rIns="91438" bIns="45719" rtlCol="0">
            <a:spAutoFit/>
          </a:bodyPr>
          <a:lstStyle/>
          <a:p>
            <a:pPr lvl="0" algn="ctr">
              <a:defRPr/>
            </a:pPr>
            <a:r>
              <a:rPr lang="ru-RU" sz="1100" dirty="0" smtClean="0">
                <a:solidFill>
                  <a:srgbClr val="163470"/>
                </a:solidFill>
              </a:rPr>
              <a:t>Рис. 1. Измерение средней </a:t>
            </a:r>
            <a:r>
              <a:rPr lang="ru-RU" sz="1100" dirty="0">
                <a:solidFill>
                  <a:srgbClr val="163470"/>
                </a:solidFill>
              </a:rPr>
              <a:t>электронной концентрации на </a:t>
            </a:r>
            <a:r>
              <a:rPr lang="ru-RU" sz="1100" dirty="0" err="1">
                <a:solidFill>
                  <a:srgbClr val="163470"/>
                </a:solidFill>
              </a:rPr>
              <a:t>токамаке</a:t>
            </a:r>
            <a:r>
              <a:rPr lang="ru-RU" sz="1100" dirty="0">
                <a:solidFill>
                  <a:srgbClr val="163470"/>
                </a:solidFill>
              </a:rPr>
              <a:t> </a:t>
            </a:r>
            <a:r>
              <a:rPr lang="ru-RU" sz="1100" dirty="0" smtClean="0">
                <a:solidFill>
                  <a:srgbClr val="163470"/>
                </a:solidFill>
              </a:rPr>
              <a:t/>
            </a:r>
            <a:br>
              <a:rPr lang="ru-RU" sz="1100" dirty="0" smtClean="0">
                <a:solidFill>
                  <a:srgbClr val="163470"/>
                </a:solidFill>
              </a:rPr>
            </a:br>
            <a:r>
              <a:rPr lang="ru-RU" sz="1100" dirty="0" smtClean="0">
                <a:solidFill>
                  <a:srgbClr val="163470"/>
                </a:solidFill>
              </a:rPr>
              <a:t>Глобус- М2, полученной при помощи ДИ</a:t>
            </a:r>
            <a:endParaRPr kumimoji="0" lang="ru-RU" sz="1100" b="1" i="0" u="none" strike="noStrike" kern="1200" cap="none" spc="0" normalizeH="0" baseline="0" noProof="0" dirty="0">
              <a:ln>
                <a:noFill/>
              </a:ln>
              <a:solidFill>
                <a:srgbClr val="16347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12" name="Image2"/>
          <p:cNvPicPr/>
          <p:nvPr/>
        </p:nvPicPr>
        <p:blipFill rotWithShape="1">
          <a:blip r:embed="rId3"/>
          <a:srcRect t="9030"/>
          <a:stretch/>
        </p:blipFill>
        <p:spPr bwMode="auto">
          <a:xfrm>
            <a:off x="843664" y="2542104"/>
            <a:ext cx="4071963" cy="27926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4803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9349</TotalTime>
  <Words>244</Words>
  <Application>Microsoft Office PowerPoint</Application>
  <PresentationFormat>Широкоэкранный</PresentationFormat>
  <Paragraphs>12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Open Sans</vt:lpstr>
      <vt:lpstr>Verdana</vt:lpstr>
      <vt:lpstr>Wingdings</vt:lpstr>
      <vt:lpstr>1_Тема Office</vt:lpstr>
      <vt:lpstr>Дисперсионный интерферометр на основе СО2 лазера для диагностики плотности плазмы в токамаке Глобус-М2 </vt:lpstr>
    </vt:vector>
  </TitlesOfParts>
  <Company>diakov.net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Анастасия Голышева</dc:creator>
  <cp:lastModifiedBy>Aleksey V. Reznichenko</cp:lastModifiedBy>
  <cp:revision>650</cp:revision>
  <cp:lastPrinted>2020-01-14T01:52:00Z</cp:lastPrinted>
  <dcterms:created xsi:type="dcterms:W3CDTF">2019-05-20T10:35:54Z</dcterms:created>
  <dcterms:modified xsi:type="dcterms:W3CDTF">2022-12-05T12:30:53Z</dcterms:modified>
</cp:coreProperties>
</file>