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440" r:id="rId2"/>
  </p:sldIdLst>
  <p:sldSz cx="12192000" cy="6858000"/>
  <p:notesSz cx="6805613" cy="99441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1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3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97A"/>
    <a:srgbClr val="163470"/>
    <a:srgbClr val="455472"/>
    <a:srgbClr val="FF3300"/>
    <a:srgbClr val="F43F06"/>
    <a:srgbClr val="00CC00"/>
    <a:srgbClr val="ECE890"/>
    <a:srgbClr val="B5C9F1"/>
    <a:srgbClr val="1B4089"/>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5332" autoAdjust="0"/>
  </p:normalViewPr>
  <p:slideViewPr>
    <p:cSldViewPr snapToGrid="0">
      <p:cViewPr varScale="1">
        <p:scale>
          <a:sx n="82" d="100"/>
          <a:sy n="82" d="100"/>
        </p:scale>
        <p:origin x="1308" y="156"/>
      </p:cViewPr>
      <p:guideLst>
        <p:guide orient="horz" pos="2160"/>
        <p:guide pos="3840"/>
        <p:guide orient="horz" pos="2155"/>
      </p:guideLst>
    </p:cSldViewPr>
  </p:slideViewPr>
  <p:notesTextViewPr>
    <p:cViewPr>
      <p:scale>
        <a:sx n="1" d="1"/>
        <a:sy n="1" d="1"/>
      </p:scale>
      <p:origin x="0" y="0"/>
    </p:cViewPr>
  </p:notesTextViewPr>
  <p:sorterViewPr>
    <p:cViewPr>
      <p:scale>
        <a:sx n="200" d="100"/>
        <a:sy n="200" d="100"/>
      </p:scale>
      <p:origin x="0" y="16674"/>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9841" cy="497762"/>
          </a:xfrm>
          <a:prstGeom prst="rect">
            <a:avLst/>
          </a:prstGeom>
        </p:spPr>
        <p:txBody>
          <a:bodyPr vert="horz" lIns="91595" tIns="45798" rIns="91595" bIns="45798" rtlCol="0"/>
          <a:lstStyle>
            <a:lvl1pPr algn="l">
              <a:defRPr sz="1200"/>
            </a:lvl1pPr>
          </a:lstStyle>
          <a:p>
            <a:endParaRPr lang="ru-RU"/>
          </a:p>
        </p:txBody>
      </p:sp>
      <p:sp>
        <p:nvSpPr>
          <p:cNvPr id="3" name="Дата 2"/>
          <p:cNvSpPr>
            <a:spLocks noGrp="1"/>
          </p:cNvSpPr>
          <p:nvPr>
            <p:ph type="dt" idx="1"/>
          </p:nvPr>
        </p:nvSpPr>
        <p:spPr>
          <a:xfrm>
            <a:off x="3854184" y="1"/>
            <a:ext cx="2949841" cy="497762"/>
          </a:xfrm>
          <a:prstGeom prst="rect">
            <a:avLst/>
          </a:prstGeom>
        </p:spPr>
        <p:txBody>
          <a:bodyPr vert="horz" lIns="91595" tIns="45798" rIns="91595" bIns="45798" rtlCol="0"/>
          <a:lstStyle>
            <a:lvl1pPr algn="r">
              <a:defRPr sz="1200"/>
            </a:lvl1pPr>
          </a:lstStyle>
          <a:p>
            <a:fld id="{CE29251B-1858-4AD5-9EA0-DC4B5B393A0E}" type="datetimeFigureOut">
              <a:rPr lang="ru-RU" smtClean="0"/>
              <a:pPr/>
              <a:t>08.12.2022</a:t>
            </a:fld>
            <a:endParaRPr lang="ru-RU"/>
          </a:p>
        </p:txBody>
      </p:sp>
      <p:sp>
        <p:nvSpPr>
          <p:cNvPr id="4" name="Образ слайда 3"/>
          <p:cNvSpPr>
            <a:spLocks noGrp="1" noRot="1" noChangeAspect="1"/>
          </p:cNvSpPr>
          <p:nvPr>
            <p:ph type="sldImg" idx="2"/>
          </p:nvPr>
        </p:nvSpPr>
        <p:spPr>
          <a:xfrm>
            <a:off x="88900" y="746125"/>
            <a:ext cx="6627813" cy="3729038"/>
          </a:xfrm>
          <a:prstGeom prst="rect">
            <a:avLst/>
          </a:prstGeom>
          <a:noFill/>
          <a:ln w="12700">
            <a:solidFill>
              <a:prstClr val="black"/>
            </a:solidFill>
          </a:ln>
        </p:spPr>
        <p:txBody>
          <a:bodyPr vert="horz" lIns="91595" tIns="45798" rIns="91595" bIns="45798" rtlCol="0" anchor="ctr"/>
          <a:lstStyle/>
          <a:p>
            <a:endParaRPr lang="ru-RU"/>
          </a:p>
        </p:txBody>
      </p:sp>
      <p:sp>
        <p:nvSpPr>
          <p:cNvPr id="5" name="Заметки 4"/>
          <p:cNvSpPr>
            <a:spLocks noGrp="1"/>
          </p:cNvSpPr>
          <p:nvPr>
            <p:ph type="body" sz="quarter" idx="3"/>
          </p:nvPr>
        </p:nvSpPr>
        <p:spPr>
          <a:xfrm>
            <a:off x="680244" y="4723170"/>
            <a:ext cx="5445126" cy="4475083"/>
          </a:xfrm>
          <a:prstGeom prst="rect">
            <a:avLst/>
          </a:prstGeom>
        </p:spPr>
        <p:txBody>
          <a:bodyPr vert="horz" lIns="91595" tIns="45798" rIns="91595" bIns="45798"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4749"/>
            <a:ext cx="2949841" cy="497761"/>
          </a:xfrm>
          <a:prstGeom prst="rect">
            <a:avLst/>
          </a:prstGeom>
        </p:spPr>
        <p:txBody>
          <a:bodyPr vert="horz" lIns="91595" tIns="45798" rIns="91595" bIns="45798" rtlCol="0" anchor="b"/>
          <a:lstStyle>
            <a:lvl1pPr algn="l">
              <a:defRPr sz="1200"/>
            </a:lvl1pPr>
          </a:lstStyle>
          <a:p>
            <a:endParaRPr lang="ru-RU"/>
          </a:p>
        </p:txBody>
      </p:sp>
      <p:sp>
        <p:nvSpPr>
          <p:cNvPr id="7" name="Номер слайда 6"/>
          <p:cNvSpPr>
            <a:spLocks noGrp="1"/>
          </p:cNvSpPr>
          <p:nvPr>
            <p:ph type="sldNum" sz="quarter" idx="5"/>
          </p:nvPr>
        </p:nvSpPr>
        <p:spPr>
          <a:xfrm>
            <a:off x="3854184" y="9444749"/>
            <a:ext cx="2949841" cy="497761"/>
          </a:xfrm>
          <a:prstGeom prst="rect">
            <a:avLst/>
          </a:prstGeom>
        </p:spPr>
        <p:txBody>
          <a:bodyPr vert="horz" lIns="91595" tIns="45798" rIns="91595" bIns="45798" rtlCol="0" anchor="b"/>
          <a:lstStyle>
            <a:lvl1pPr algn="r">
              <a:defRPr sz="1200"/>
            </a:lvl1pPr>
          </a:lstStyle>
          <a:p>
            <a:fld id="{1D82E099-6EB9-476F-A11A-21E927E2E520}" type="slidenum">
              <a:rPr lang="ru-RU" smtClean="0"/>
              <a:pPr/>
              <a:t>‹#›</a:t>
            </a:fld>
            <a:endParaRPr lang="ru-RU"/>
          </a:p>
        </p:txBody>
      </p:sp>
    </p:spTree>
    <p:extLst>
      <p:ext uri="{BB962C8B-B14F-4D97-AF65-F5344CB8AC3E}">
        <p14:creationId xmlns:p14="http://schemas.microsoft.com/office/powerpoint/2010/main" val="2568724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1526" y="1880317"/>
            <a:ext cx="9766479" cy="2099257"/>
          </a:xfrm>
        </p:spPr>
        <p:txBody>
          <a:bodyPr anchor="b"/>
          <a:lstStyle>
            <a:lvl1pPr marL="0" marR="0" indent="0" algn="l" defTabSz="914400" rtl="0" eaLnBrk="1" fontAlgn="auto" latinLnBrk="0" hangingPunct="1">
              <a:lnSpc>
                <a:spcPct val="100000"/>
              </a:lnSpc>
              <a:spcBef>
                <a:spcPts val="0"/>
              </a:spcBef>
              <a:spcAft>
                <a:spcPts val="1800"/>
              </a:spcAft>
              <a:buClrTx/>
              <a:buSzTx/>
              <a:buFontTx/>
              <a:buNone/>
              <a:tabLst/>
              <a:defRPr sz="4400"/>
            </a:lvl1pPr>
          </a:lstStyle>
          <a:p>
            <a:pPr marL="0" marR="0" lvl="0" indent="0" defTabSz="914400" rtl="0" eaLnBrk="1" fontAlgn="auto" latinLnBrk="0" hangingPunct="1">
              <a:lnSpc>
                <a:spcPct val="100000"/>
              </a:lnSpc>
              <a:spcBef>
                <a:spcPts val="0"/>
              </a:spcBef>
              <a:spcAft>
                <a:spcPts val="1800"/>
              </a:spcAft>
              <a:tabLst/>
              <a:defRPr/>
            </a:pPr>
            <a:endParaRPr kumimoji="0" lang="ru-RU" sz="3600" b="1"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3" name="Подзаголовок 2"/>
          <p:cNvSpPr>
            <a:spLocks noGrp="1"/>
          </p:cNvSpPr>
          <p:nvPr>
            <p:ph type="subTitle" idx="1"/>
          </p:nvPr>
        </p:nvSpPr>
        <p:spPr>
          <a:xfrm>
            <a:off x="927280" y="4413407"/>
            <a:ext cx="10547799" cy="1655762"/>
          </a:xfrm>
        </p:spPr>
        <p:txBody>
          <a:bodyPr/>
          <a:lstStyle>
            <a:lvl1pPr marL="0" marR="0" indent="0" algn="l" defTabSz="914400" rtl="0" eaLnBrk="1" fontAlgn="auto" latinLnBrk="0" hangingPunct="1">
              <a:lnSpc>
                <a:spcPct val="150000"/>
              </a:lnSpc>
              <a:spcBef>
                <a:spcPts val="0"/>
              </a:spcBef>
              <a:spcAft>
                <a:spcPts val="0"/>
              </a:spcAft>
              <a:buClrTx/>
              <a:buSzTx/>
              <a:buFontTx/>
              <a:buNone/>
              <a:tabLst/>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ru-RU" sz="1800" b="0"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8" name="Прямая соединительная линия 7"/>
          <p:cNvCxnSpPr/>
          <p:nvPr userDrawn="1"/>
        </p:nvCxnSpPr>
        <p:spPr>
          <a:xfrm>
            <a:off x="8340957" y="868753"/>
            <a:ext cx="3866283" cy="15092"/>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5" y="876299"/>
            <a:ext cx="885825" cy="0"/>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userDrawn="1"/>
        </p:nvSpPr>
        <p:spPr>
          <a:xfrm>
            <a:off x="0" y="6492240"/>
            <a:ext cx="12192000" cy="365760"/>
          </a:xfrm>
          <a:prstGeom prst="rect">
            <a:avLst/>
          </a:prstGeom>
          <a:solidFill>
            <a:srgbClr val="1B40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userDrawn="1"/>
        </p:nvSpPr>
        <p:spPr>
          <a:xfrm>
            <a:off x="1949395" y="691634"/>
            <a:ext cx="6391564" cy="369332"/>
          </a:xfrm>
          <a:prstGeom prst="rect">
            <a:avLst/>
          </a:prstGeom>
          <a:noFill/>
        </p:spPr>
        <p:txBody>
          <a:bodyPr wrap="square" rtlCol="0">
            <a:spAutoFit/>
          </a:bodyPr>
          <a:lstStyle/>
          <a:p>
            <a:r>
              <a:rPr lang="ru-RU" b="1" dirty="0">
                <a:solidFill>
                  <a:srgbClr val="1B4089"/>
                </a:solidFill>
                <a:latin typeface="Open Sans" panose="020B0606030504020204" pitchFamily="34" charset="0"/>
                <a:ea typeface="Open Sans" panose="020B0606030504020204" pitchFamily="34" charset="0"/>
                <a:cs typeface="Open Sans" panose="020B0606030504020204" pitchFamily="34" charset="0"/>
              </a:rPr>
              <a:t>Сибирское отделение Российской академии наук</a:t>
            </a:r>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5854" y="505562"/>
            <a:ext cx="756865" cy="741475"/>
          </a:xfrm>
          <a:prstGeom prst="rect">
            <a:avLst/>
          </a:prstGeom>
        </p:spPr>
      </p:pic>
    </p:spTree>
    <p:extLst>
      <p:ext uri="{BB962C8B-B14F-4D97-AF65-F5344CB8AC3E}">
        <p14:creationId xmlns:p14="http://schemas.microsoft.com/office/powerpoint/2010/main" val="168310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8A02197-A36F-47E6-BE32-E303756AC480}" type="datetime1">
              <a:rPr lang="ru-RU" smtClean="0"/>
              <a:pPr/>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9058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3"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0F463C-CDD0-4E8F-BEFA-9741EA96CC46}" type="datetime1">
              <a:rPr lang="ru-RU" smtClean="0"/>
              <a:pPr/>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19281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Объект 2"/>
          <p:cNvSpPr>
            <a:spLocks noGrp="1"/>
          </p:cNvSpPr>
          <p:nvPr>
            <p:ph idx="1"/>
          </p:nvPr>
        </p:nvSpPr>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p:cNvSpPr>
            <a:spLocks noGrp="1"/>
          </p:cNvSpPr>
          <p:nvPr>
            <p:ph type="dt" sz="half" idx="10"/>
          </p:nvPr>
        </p:nvSpPr>
        <p:spPr/>
        <p:txBody>
          <a:bodyPr/>
          <a:lstStyle/>
          <a:p>
            <a:fld id="{55F6E91F-E900-459C-A1E8-AECCDFC75A7C}" type="datetime1">
              <a:rPr lang="ru-RU" smtClean="0"/>
              <a:pPr/>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pic>
        <p:nvPicPr>
          <p:cNvPr id="7" name="Рисунок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8" name="Прямая соединительная линия 7"/>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37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49"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1CF3A7D-C416-4D5C-BEB9-4425ED7004C9}" type="datetime1">
              <a:rPr lang="ru-RU" smtClean="0"/>
              <a:pPr/>
              <a:t>08.12.2022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66851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8"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Дата 3"/>
          <p:cNvSpPr>
            <a:spLocks noGrp="1"/>
          </p:cNvSpPr>
          <p:nvPr>
            <p:ph type="dt" sz="half" idx="10"/>
          </p:nvPr>
        </p:nvSpPr>
        <p:spPr>
          <a:xfrm>
            <a:off x="838200" y="6356358"/>
            <a:ext cx="2743200" cy="365125"/>
          </a:xfrm>
        </p:spPr>
        <p:txBody>
          <a:bodyPr/>
          <a:lstStyle/>
          <a:p>
            <a:fld id="{51609B3F-C195-44F7-A3A0-7C709B132E91}" type="datetime1">
              <a:rPr lang="ru-RU" smtClean="0"/>
              <a:pPr/>
              <a:t>08.12.2022</a:t>
            </a:fld>
            <a:endParaRPr lang="ru-RU"/>
          </a:p>
        </p:txBody>
      </p:sp>
      <p:sp>
        <p:nvSpPr>
          <p:cNvPr id="11" name="Нижний колонтитул 4"/>
          <p:cNvSpPr>
            <a:spLocks noGrp="1"/>
          </p:cNvSpPr>
          <p:nvPr>
            <p:ph type="ftr" sz="quarter" idx="11"/>
          </p:nvPr>
        </p:nvSpPr>
        <p:spPr>
          <a:xfrm>
            <a:off x="4038600" y="6356358"/>
            <a:ext cx="4114800" cy="365125"/>
          </a:xfrm>
        </p:spPr>
        <p:txBody>
          <a:bodyPr/>
          <a:lstStyle/>
          <a:p>
            <a:endParaRPr lang="ru-RU"/>
          </a:p>
        </p:txBody>
      </p:sp>
      <p:sp>
        <p:nvSpPr>
          <p:cNvPr id="12" name="Номер слайда 5"/>
          <p:cNvSpPr>
            <a:spLocks noGrp="1"/>
          </p:cNvSpPr>
          <p:nvPr>
            <p:ph type="sldNum" sz="quarter" idx="12"/>
          </p:nvPr>
        </p:nvSpPr>
        <p:spPr>
          <a:xfrm>
            <a:off x="8610600" y="6356358"/>
            <a:ext cx="2743200" cy="365125"/>
          </a:xfrm>
        </p:spPr>
        <p:txBody>
          <a:bodyPr/>
          <a:lstStyle/>
          <a:p>
            <a:fld id="{BE6F39FA-1456-4AEA-A082-130B38B49F0B}" type="slidenum">
              <a:rPr lang="ru-RU" smtClean="0"/>
              <a:pPr/>
              <a:t>‹#›</a:t>
            </a:fld>
            <a:endParaRPr lang="ru-RU"/>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14" name="Прямая соединительная линия 13"/>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
        <p:nvSpPr>
          <p:cNvPr id="16" name="Объект 2"/>
          <p:cNvSpPr>
            <a:spLocks noGrp="1"/>
          </p:cNvSpPr>
          <p:nvPr>
            <p:ph idx="13"/>
          </p:nvPr>
        </p:nvSpPr>
        <p:spPr>
          <a:xfrm>
            <a:off x="838203" y="1800912"/>
            <a:ext cx="50106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7" name="Объект 2"/>
          <p:cNvSpPr>
            <a:spLocks noGrp="1"/>
          </p:cNvSpPr>
          <p:nvPr>
            <p:ph idx="14"/>
          </p:nvPr>
        </p:nvSpPr>
        <p:spPr>
          <a:xfrm>
            <a:off x="6248941" y="1800912"/>
            <a:ext cx="51048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29316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6"/>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3"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7897A76-B6F5-4FDC-8567-F7A3644CFB61}" type="datetime1">
              <a:rPr lang="ru-RU" smtClean="0"/>
              <a:pPr/>
              <a:t>08.12.2022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109159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CCB5EE-DA7F-437D-8311-4E7EB9AB0342}" type="datetime1">
              <a:rPr lang="ru-RU" smtClean="0"/>
              <a:pPr/>
              <a:t>08.12.2022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812175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6" name="Рисунок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7" name="Прямая соединительная линия 6"/>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42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1D2F43A-DB89-49F5-B935-D9C310B01F4C}" type="datetime1">
              <a:rPr lang="ru-RU" smtClean="0"/>
              <a:pPr/>
              <a:t>08.12.2022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4290821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A2D8DF59-95A2-4F24-875A-203E0D626C22}" type="datetime1">
              <a:rPr lang="ru-RU" smtClean="0"/>
              <a:pPr/>
              <a:t>08.12.2022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3671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A5067-C6A7-4832-B49B-CFC8B49033E9}" type="datetime1">
              <a:rPr lang="ru-RU" smtClean="0"/>
              <a:pPr/>
              <a:t>08.12.2022</a:t>
            </a:fld>
            <a:endParaRPr lang="ru-RU"/>
          </a:p>
        </p:txBody>
      </p:sp>
      <p:sp>
        <p:nvSpPr>
          <p:cNvPr id="5" name="Нижний колонтитул 4"/>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F39FA-1456-4AEA-A082-130B38B49F0B}" type="slidenum">
              <a:rPr lang="ru-RU" smtClean="0"/>
              <a:pPr/>
              <a:t>‹#›</a:t>
            </a:fld>
            <a:endParaRPr lang="ru-RU"/>
          </a:p>
        </p:txBody>
      </p:sp>
    </p:spTree>
    <p:extLst>
      <p:ext uri="{BB962C8B-B14F-4D97-AF65-F5344CB8AC3E}">
        <p14:creationId xmlns:p14="http://schemas.microsoft.com/office/powerpoint/2010/main" val="3152680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p:nvPr/>
        </p:nvPicPr>
        <p:blipFill rotWithShape="1">
          <a:blip r:embed="rId2"/>
          <a:srcRect t="3434"/>
          <a:stretch/>
        </p:blipFill>
        <p:spPr>
          <a:xfrm>
            <a:off x="7460611" y="1815857"/>
            <a:ext cx="3587833" cy="4730044"/>
          </a:xfrm>
          <a:prstGeom prst="rect">
            <a:avLst/>
          </a:prstGeom>
        </p:spPr>
      </p:pic>
      <p:sp>
        <p:nvSpPr>
          <p:cNvPr id="4" name="Номер слайда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F39FA-1456-4AEA-A082-130B38B49F0B}" type="slidenum">
              <a:rPr kumimoji="0" lang="ru-RU"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ru-RU"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Заголовок 3"/>
          <p:cNvSpPr txBox="1">
            <a:spLocks/>
          </p:cNvSpPr>
          <p:nvPr/>
        </p:nvSpPr>
        <p:spPr bwMode="auto">
          <a:xfrm>
            <a:off x="1474603" y="-25486"/>
            <a:ext cx="9514084" cy="747876"/>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marL="903288" indent="0" algn="l" rtl="0" eaLnBrk="0" fontAlgn="base" hangingPunct="0">
              <a:spcBef>
                <a:spcPct val="0"/>
              </a:spcBef>
              <a:spcAft>
                <a:spcPct val="0"/>
              </a:spcAft>
              <a:defRPr sz="3200" b="1" kern="1200">
                <a:solidFill>
                  <a:schemeClr val="tx2">
                    <a:lumMod val="75000"/>
                  </a:schemeClr>
                </a:solidFill>
                <a:latin typeface="Verdana" pitchFamily="34" charset="0"/>
                <a:ea typeface="Verdana" pitchFamily="34" charset="0"/>
                <a:cs typeface="Verdana" pitchFamily="34" charset="0"/>
              </a:defRPr>
            </a:lvl1pPr>
            <a:lvl2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2pPr>
            <a:lvl3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3pPr>
            <a:lvl4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4pPr>
            <a:lvl5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lvl="0" algn="ctr">
              <a:defRPr/>
            </a:pPr>
            <a:r>
              <a:rPr lang="ru-RU" sz="2400" dirty="0">
                <a:solidFill>
                  <a:srgbClr val="5B9BD5">
                    <a:lumMod val="50000"/>
                  </a:srgbClr>
                </a:solidFill>
                <a:latin typeface="Calibri"/>
              </a:rPr>
              <a:t>Институт ядерной физики им. Г.И. </a:t>
            </a:r>
            <a:r>
              <a:rPr lang="ru-RU" sz="2400" dirty="0" err="1">
                <a:solidFill>
                  <a:srgbClr val="5B9BD5">
                    <a:lumMod val="50000"/>
                  </a:srgbClr>
                </a:solidFill>
                <a:latin typeface="Calibri"/>
              </a:rPr>
              <a:t>Будкера</a:t>
            </a:r>
            <a:r>
              <a:rPr lang="ru-RU" sz="2400" dirty="0">
                <a:solidFill>
                  <a:srgbClr val="5B9BD5">
                    <a:lumMod val="50000"/>
                  </a:srgbClr>
                </a:solidFill>
                <a:latin typeface="Calibri"/>
              </a:rPr>
              <a:t> Сибирского отделения Российской </a:t>
            </a:r>
            <a:r>
              <a:rPr lang="ru-RU" sz="2400" dirty="0" smtClean="0">
                <a:solidFill>
                  <a:srgbClr val="5B9BD5">
                    <a:lumMod val="50000"/>
                  </a:srgbClr>
                </a:solidFill>
                <a:latin typeface="Calibri"/>
              </a:rPr>
              <a:t>академии наук</a:t>
            </a:r>
            <a:endParaRPr kumimoji="0" lang="ru-RU" sz="2400" b="1" i="0" u="none" strike="noStrike" kern="1200" cap="none" spc="0" normalizeH="0" baseline="0" noProof="0" dirty="0">
              <a:ln>
                <a:noFill/>
              </a:ln>
              <a:solidFill>
                <a:srgbClr val="5B9BD5">
                  <a:lumMod val="50000"/>
                </a:srgbClr>
              </a:solidFill>
              <a:effectLst/>
              <a:uLnTx/>
              <a:uFillTx/>
              <a:latin typeface="Calibri"/>
              <a:ea typeface="Verdana" pitchFamily="34" charset="0"/>
            </a:endParaRPr>
          </a:p>
        </p:txBody>
      </p:sp>
      <p:sp>
        <p:nvSpPr>
          <p:cNvPr id="8" name="Прямоугольник 7"/>
          <p:cNvSpPr/>
          <p:nvPr/>
        </p:nvSpPr>
        <p:spPr>
          <a:xfrm>
            <a:off x="424357" y="1015236"/>
            <a:ext cx="10884661" cy="307775"/>
          </a:xfrm>
          <a:prstGeom prst="rect">
            <a:avLst/>
          </a:prstGeom>
        </p:spPr>
        <p:txBody>
          <a:bodyPr wrap="square" lIns="91438" tIns="45719" rIns="91438" bIns="45719">
            <a:spAutoFit/>
          </a:bodyPr>
          <a:lstStyle/>
          <a:p>
            <a:pPr lvl="0" algn="just">
              <a:defRPr/>
            </a:pPr>
            <a:r>
              <a:rPr kumimoji="0" lang="ru-RU" sz="1400" b="1" i="1" u="none" strike="noStrike" kern="1200" cap="none" spc="0" normalizeH="0" baseline="0" noProof="0" dirty="0">
                <a:ln>
                  <a:noFill/>
                </a:ln>
                <a:solidFill>
                  <a:srgbClr val="1B4089"/>
                </a:solidFill>
                <a:effectLst/>
                <a:uLnTx/>
                <a:uFillTx/>
                <a:latin typeface="Calibri"/>
                <a:ea typeface="Verdana" pitchFamily="34" charset="0"/>
                <a:cs typeface="+mn-cs"/>
              </a:rPr>
              <a:t>Авторы</a:t>
            </a:r>
            <a:r>
              <a:rPr lang="ru-RU" sz="1400" b="1" i="1" dirty="0">
                <a:solidFill>
                  <a:srgbClr val="1B4089"/>
                </a:solidFill>
                <a:ea typeface="Verdana" pitchFamily="34" charset="0"/>
              </a:rPr>
              <a:t>: </a:t>
            </a:r>
            <a:r>
              <a:rPr lang="ru-RU" sz="1200" b="1" dirty="0" err="1">
                <a:solidFill>
                  <a:srgbClr val="18397A"/>
                </a:solidFill>
                <a:latin typeface="+mj-lt"/>
                <a:ea typeface="+mj-ea"/>
                <a:cs typeface="+mj-cs"/>
              </a:rPr>
              <a:t>Бикчурина</a:t>
            </a:r>
            <a:r>
              <a:rPr lang="ru-RU" sz="1200" b="1" dirty="0">
                <a:solidFill>
                  <a:srgbClr val="18397A"/>
                </a:solidFill>
                <a:latin typeface="+mj-lt"/>
                <a:ea typeface="+mj-ea"/>
                <a:cs typeface="+mj-cs"/>
              </a:rPr>
              <a:t> М.И., Быков Т.А., </a:t>
            </a:r>
            <a:r>
              <a:rPr lang="ru-RU" sz="1200" b="1" dirty="0" err="1">
                <a:solidFill>
                  <a:srgbClr val="18397A"/>
                </a:solidFill>
                <a:latin typeface="+mj-lt"/>
                <a:ea typeface="+mj-ea"/>
                <a:cs typeface="+mj-cs"/>
              </a:rPr>
              <a:t>Касатов</a:t>
            </a:r>
            <a:r>
              <a:rPr lang="ru-RU" sz="1200" b="1" dirty="0">
                <a:solidFill>
                  <a:srgbClr val="18397A"/>
                </a:solidFill>
                <a:latin typeface="+mj-lt"/>
                <a:ea typeface="+mj-ea"/>
                <a:cs typeface="+mj-cs"/>
              </a:rPr>
              <a:t> Д.А., Колесников Я.А., Макаров А.Н., </a:t>
            </a:r>
            <a:r>
              <a:rPr lang="ru-RU" sz="1200" b="1" dirty="0" err="1">
                <a:solidFill>
                  <a:srgbClr val="18397A"/>
                </a:solidFill>
                <a:latin typeface="+mj-lt"/>
                <a:ea typeface="+mj-ea"/>
                <a:cs typeface="+mj-cs"/>
              </a:rPr>
              <a:t>Остреинов</a:t>
            </a:r>
            <a:r>
              <a:rPr lang="ru-RU" sz="1200" b="1" dirty="0">
                <a:solidFill>
                  <a:srgbClr val="18397A"/>
                </a:solidFill>
                <a:latin typeface="+mj-lt"/>
                <a:ea typeface="+mj-ea"/>
                <a:cs typeface="+mj-cs"/>
              </a:rPr>
              <a:t> Ю.М., Савинов С.С., Соколова Е.О., </a:t>
            </a:r>
            <a:r>
              <a:rPr lang="ru-RU" sz="1200" b="1" dirty="0" err="1">
                <a:solidFill>
                  <a:srgbClr val="18397A"/>
                </a:solidFill>
                <a:latin typeface="+mj-lt"/>
                <a:ea typeface="+mj-ea"/>
                <a:cs typeface="+mj-cs"/>
              </a:rPr>
              <a:t>Таскаев</a:t>
            </a:r>
            <a:r>
              <a:rPr lang="ru-RU" sz="1200" b="1" dirty="0">
                <a:solidFill>
                  <a:srgbClr val="18397A"/>
                </a:solidFill>
                <a:latin typeface="+mj-lt"/>
                <a:ea typeface="+mj-ea"/>
                <a:cs typeface="+mj-cs"/>
              </a:rPr>
              <a:t> С.Ю.</a:t>
            </a:r>
          </a:p>
        </p:txBody>
      </p:sp>
      <p:sp>
        <p:nvSpPr>
          <p:cNvPr id="9" name="Заголовок 1"/>
          <p:cNvSpPr>
            <a:spLocks noGrp="1"/>
          </p:cNvSpPr>
          <p:nvPr>
            <p:ph type="title" idx="4294967295"/>
          </p:nvPr>
        </p:nvSpPr>
        <p:spPr>
          <a:xfrm>
            <a:off x="1191016" y="722390"/>
            <a:ext cx="9931400" cy="369332"/>
          </a:xfrm>
          <a:noFill/>
        </p:spPr>
        <p:txBody>
          <a:bodyPr wrap="square" rtlCol="0">
            <a:spAutoFit/>
          </a:bodyPr>
          <a:lstStyle/>
          <a:p>
            <a:pPr algn="ctr"/>
            <a:r>
              <a:rPr lang="ru-RU" sz="2000" b="1" dirty="0" smtClean="0">
                <a:solidFill>
                  <a:srgbClr val="18397A"/>
                </a:solidFill>
              </a:rPr>
              <a:t>Измерено </a:t>
            </a:r>
            <a:r>
              <a:rPr lang="ru-RU" sz="2000" b="1" dirty="0">
                <a:solidFill>
                  <a:srgbClr val="18397A"/>
                </a:solidFill>
              </a:rPr>
              <a:t>сечение ядерной реакции </a:t>
            </a:r>
            <a:r>
              <a:rPr lang="ru-RU" sz="2000" b="1" baseline="30000" dirty="0">
                <a:solidFill>
                  <a:srgbClr val="18397A"/>
                </a:solidFill>
              </a:rPr>
              <a:t>7</a:t>
            </a:r>
            <a:r>
              <a:rPr lang="ru-RU" sz="2000" b="1" dirty="0">
                <a:solidFill>
                  <a:srgbClr val="18397A"/>
                </a:solidFill>
              </a:rPr>
              <a:t>Li(</a:t>
            </a:r>
            <a:r>
              <a:rPr lang="ru-RU" sz="2000" b="1" dirty="0" err="1">
                <a:solidFill>
                  <a:srgbClr val="18397A"/>
                </a:solidFill>
              </a:rPr>
              <a:t>p,a</a:t>
            </a:r>
            <a:r>
              <a:rPr lang="ru-RU" sz="2000" b="1" dirty="0">
                <a:solidFill>
                  <a:srgbClr val="18397A"/>
                </a:solidFill>
              </a:rPr>
              <a:t>)</a:t>
            </a:r>
            <a:r>
              <a:rPr lang="ru-RU" sz="2000" b="1" baseline="30000" dirty="0">
                <a:solidFill>
                  <a:srgbClr val="18397A"/>
                </a:solidFill>
              </a:rPr>
              <a:t>4</a:t>
            </a:r>
            <a:r>
              <a:rPr lang="ru-RU" sz="2000" b="1" dirty="0">
                <a:solidFill>
                  <a:srgbClr val="18397A"/>
                </a:solidFill>
              </a:rPr>
              <a:t>He при энергии протонов от 0,6 до 2 МэВ</a:t>
            </a:r>
            <a:r>
              <a:rPr lang="ru-RU" sz="2000" b="1" dirty="0" smtClean="0">
                <a:solidFill>
                  <a:srgbClr val="18397A"/>
                </a:solidFill>
              </a:rPr>
              <a:t>.</a:t>
            </a:r>
            <a:endParaRPr lang="ru-RU" sz="2000" b="1" dirty="0">
              <a:solidFill>
                <a:srgbClr val="18397A"/>
              </a:solidFill>
            </a:endParaRPr>
          </a:p>
        </p:txBody>
      </p:sp>
      <p:sp>
        <p:nvSpPr>
          <p:cNvPr id="71687" name="Rectangle 7"/>
          <p:cNvSpPr>
            <a:spLocks noChangeArrowheads="1"/>
          </p:cNvSpPr>
          <p:nvPr/>
        </p:nvSpPr>
        <p:spPr bwMode="auto">
          <a:xfrm>
            <a:off x="0" y="-184664"/>
            <a:ext cx="184727" cy="36933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6" name="Picture 2" descr="D:\Архив\Лого ИЯФ\++ logo BINP new bold blue Прозрачный.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169" y="54269"/>
            <a:ext cx="690256" cy="826675"/>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934200" y="6490650"/>
            <a:ext cx="6096000" cy="461665"/>
          </a:xfrm>
          <a:prstGeom prst="rect">
            <a:avLst/>
          </a:prstGeom>
        </p:spPr>
        <p:txBody>
          <a:bodyPr>
            <a:spAutoFit/>
          </a:bodyPr>
          <a:lstStyle/>
          <a:p>
            <a:r>
              <a:rPr lang="ru-RU" sz="1200" b="1" dirty="0" smtClean="0">
                <a:solidFill>
                  <a:srgbClr val="18397A"/>
                </a:solidFill>
                <a:latin typeface="+mj-lt"/>
                <a:ea typeface="+mj-ea"/>
                <a:cs typeface="+mj-cs"/>
              </a:rPr>
              <a:t>Дифференциальное </a:t>
            </a:r>
            <a:r>
              <a:rPr lang="ru-RU" sz="1200" b="1" dirty="0">
                <a:solidFill>
                  <a:srgbClr val="18397A"/>
                </a:solidFill>
                <a:latin typeface="+mj-lt"/>
                <a:ea typeface="+mj-ea"/>
                <a:cs typeface="+mj-cs"/>
              </a:rPr>
              <a:t>сечение для </a:t>
            </a:r>
            <a:r>
              <a:rPr lang="ru-RU" sz="1200" b="1" baseline="30000" dirty="0">
                <a:solidFill>
                  <a:srgbClr val="18397A"/>
                </a:solidFill>
                <a:latin typeface="+mj-lt"/>
                <a:ea typeface="+mj-ea"/>
                <a:cs typeface="+mj-cs"/>
              </a:rPr>
              <a:t>7</a:t>
            </a:r>
            <a:r>
              <a:rPr lang="ru-RU" sz="1200" b="1" dirty="0">
                <a:solidFill>
                  <a:srgbClr val="18397A"/>
                </a:solidFill>
                <a:latin typeface="+mj-lt"/>
                <a:ea typeface="+mj-ea"/>
                <a:cs typeface="+mj-cs"/>
              </a:rPr>
              <a:t>Li(p,α)</a:t>
            </a:r>
            <a:r>
              <a:rPr lang="ru-RU" sz="1200" b="1" baseline="30000" dirty="0">
                <a:solidFill>
                  <a:srgbClr val="18397A"/>
                </a:solidFill>
                <a:latin typeface="+mj-lt"/>
                <a:ea typeface="+mj-ea"/>
                <a:cs typeface="+mj-cs"/>
              </a:rPr>
              <a:t>4</a:t>
            </a:r>
            <a:r>
              <a:rPr lang="ru-RU" sz="1200" b="1" dirty="0">
                <a:solidFill>
                  <a:srgbClr val="18397A"/>
                </a:solidFill>
                <a:latin typeface="+mj-lt"/>
                <a:ea typeface="+mj-ea"/>
                <a:cs typeface="+mj-cs"/>
              </a:rPr>
              <a:t>He  и сечение реакции </a:t>
            </a:r>
            <a:r>
              <a:rPr lang="ru-RU" sz="1200" b="1" baseline="30000" dirty="0">
                <a:solidFill>
                  <a:srgbClr val="18397A"/>
                </a:solidFill>
                <a:latin typeface="+mj-lt"/>
                <a:ea typeface="+mj-ea"/>
                <a:cs typeface="+mj-cs"/>
              </a:rPr>
              <a:t>7</a:t>
            </a:r>
            <a:r>
              <a:rPr lang="ru-RU" sz="1200" b="1" dirty="0">
                <a:solidFill>
                  <a:srgbClr val="18397A"/>
                </a:solidFill>
                <a:latin typeface="+mj-lt"/>
                <a:ea typeface="+mj-ea"/>
                <a:cs typeface="+mj-cs"/>
              </a:rPr>
              <a:t>Li(p,α)</a:t>
            </a:r>
            <a:r>
              <a:rPr lang="ru-RU" sz="1200" b="1" baseline="30000" dirty="0">
                <a:solidFill>
                  <a:srgbClr val="18397A"/>
                </a:solidFill>
                <a:latin typeface="+mj-lt"/>
                <a:ea typeface="+mj-ea"/>
                <a:cs typeface="+mj-cs"/>
              </a:rPr>
              <a:t>4</a:t>
            </a:r>
            <a:r>
              <a:rPr lang="ru-RU" sz="1200" b="1" dirty="0">
                <a:solidFill>
                  <a:srgbClr val="18397A"/>
                </a:solidFill>
                <a:latin typeface="+mj-lt"/>
                <a:ea typeface="+mj-ea"/>
                <a:cs typeface="+mj-cs"/>
              </a:rPr>
              <a:t>He  </a:t>
            </a:r>
          </a:p>
          <a:p>
            <a:endParaRPr lang="ru-RU" sz="1200" b="1" dirty="0">
              <a:solidFill>
                <a:srgbClr val="18397A"/>
              </a:solidFill>
              <a:latin typeface="+mj-lt"/>
              <a:ea typeface="+mj-ea"/>
              <a:cs typeface="+mj-cs"/>
            </a:endParaRPr>
          </a:p>
        </p:txBody>
      </p:sp>
      <p:sp>
        <p:nvSpPr>
          <p:cNvPr id="3" name="Прямоугольник 2"/>
          <p:cNvSpPr/>
          <p:nvPr/>
        </p:nvSpPr>
        <p:spPr>
          <a:xfrm>
            <a:off x="714906" y="1323011"/>
            <a:ext cx="6745705" cy="5387116"/>
          </a:xfrm>
          <a:prstGeom prst="rect">
            <a:avLst/>
          </a:prstGeom>
        </p:spPr>
        <p:txBody>
          <a:bodyPr wrap="square">
            <a:spAutoFit/>
          </a:bodyPr>
          <a:lstStyle/>
          <a:p>
            <a:pPr>
              <a:lnSpc>
                <a:spcPct val="115000"/>
              </a:lnSpc>
              <a:spcAft>
                <a:spcPts val="800"/>
              </a:spcAft>
            </a:pPr>
            <a:r>
              <a:rPr lang="ru-RU" sz="1200" b="1" dirty="0">
                <a:solidFill>
                  <a:srgbClr val="18397A"/>
                </a:solidFill>
                <a:latin typeface="+mj-lt"/>
                <a:ea typeface="+mj-ea"/>
                <a:cs typeface="+mj-cs"/>
              </a:rPr>
              <a:t>На ускорительном источнике нейтронов измерено сечение ядерной реакции </a:t>
            </a:r>
            <a:r>
              <a:rPr lang="ru-RU" sz="1200" b="1" baseline="30000" dirty="0">
                <a:solidFill>
                  <a:srgbClr val="18397A"/>
                </a:solidFill>
                <a:latin typeface="+mj-lt"/>
                <a:ea typeface="+mj-ea"/>
                <a:cs typeface="+mj-cs"/>
              </a:rPr>
              <a:t>7</a:t>
            </a:r>
            <a:r>
              <a:rPr lang="ru-RU" sz="1200" b="1" dirty="0">
                <a:solidFill>
                  <a:srgbClr val="18397A"/>
                </a:solidFill>
                <a:latin typeface="+mj-lt"/>
                <a:ea typeface="+mj-ea"/>
                <a:cs typeface="+mj-cs"/>
              </a:rPr>
              <a:t>Li(</a:t>
            </a:r>
            <a:r>
              <a:rPr lang="ru-RU" sz="1200" b="1" dirty="0" err="1">
                <a:solidFill>
                  <a:srgbClr val="18397A"/>
                </a:solidFill>
                <a:latin typeface="+mj-lt"/>
                <a:ea typeface="+mj-ea"/>
                <a:cs typeface="+mj-cs"/>
              </a:rPr>
              <a:t>p,a</a:t>
            </a:r>
            <a:r>
              <a:rPr lang="ru-RU" sz="1200" b="1" dirty="0">
                <a:solidFill>
                  <a:srgbClr val="18397A"/>
                </a:solidFill>
                <a:latin typeface="+mj-lt"/>
                <a:ea typeface="+mj-ea"/>
                <a:cs typeface="+mj-cs"/>
              </a:rPr>
              <a:t>)</a:t>
            </a:r>
            <a:r>
              <a:rPr lang="ru-RU" sz="1200" b="1" baseline="30000" dirty="0">
                <a:solidFill>
                  <a:srgbClr val="18397A"/>
                </a:solidFill>
                <a:latin typeface="+mj-lt"/>
                <a:ea typeface="+mj-ea"/>
                <a:cs typeface="+mj-cs"/>
              </a:rPr>
              <a:t>4</a:t>
            </a:r>
            <a:r>
              <a:rPr lang="ru-RU" sz="1200" b="1" dirty="0">
                <a:solidFill>
                  <a:srgbClr val="18397A"/>
                </a:solidFill>
                <a:latin typeface="+mj-lt"/>
                <a:ea typeface="+mj-ea"/>
                <a:cs typeface="+mj-cs"/>
              </a:rPr>
              <a:t>He при энергии протонов от 0,6 до 2 МэВ. Результаты внесены в базы данных ядерных реакций IBANDL и </a:t>
            </a:r>
            <a:r>
              <a:rPr lang="ru-RU" sz="1200" b="1" dirty="0" err="1">
                <a:solidFill>
                  <a:srgbClr val="18397A"/>
                </a:solidFill>
                <a:latin typeface="+mj-lt"/>
                <a:ea typeface="+mj-ea"/>
                <a:cs typeface="+mj-cs"/>
              </a:rPr>
              <a:t>Exfor</a:t>
            </a:r>
            <a:r>
              <a:rPr lang="ru-RU" sz="1200" b="1" dirty="0">
                <a:solidFill>
                  <a:srgbClr val="18397A"/>
                </a:solidFill>
                <a:latin typeface="+mj-lt"/>
                <a:ea typeface="+mj-ea"/>
                <a:cs typeface="+mj-cs"/>
              </a:rPr>
              <a:t>.</a:t>
            </a:r>
          </a:p>
          <a:p>
            <a:pPr>
              <a:lnSpc>
                <a:spcPct val="115000"/>
              </a:lnSpc>
              <a:spcAft>
                <a:spcPts val="800"/>
              </a:spcAft>
            </a:pPr>
            <a:r>
              <a:rPr lang="ru-RU" sz="1200" b="1" dirty="0">
                <a:solidFill>
                  <a:srgbClr val="18397A"/>
                </a:solidFill>
                <a:latin typeface="+mj-lt"/>
                <a:ea typeface="+mj-ea"/>
                <a:cs typeface="+mj-cs"/>
              </a:rPr>
              <a:t>Пучок протонов </a:t>
            </a:r>
            <a:r>
              <a:rPr lang="ru-RU" sz="1200" b="1" dirty="0" err="1">
                <a:solidFill>
                  <a:srgbClr val="18397A"/>
                </a:solidFill>
                <a:latin typeface="+mj-lt"/>
                <a:ea typeface="+mj-ea"/>
                <a:cs typeface="+mj-cs"/>
              </a:rPr>
              <a:t>коллимировался</a:t>
            </a:r>
            <a:r>
              <a:rPr lang="ru-RU" sz="1200" b="1" dirty="0">
                <a:solidFill>
                  <a:srgbClr val="18397A"/>
                </a:solidFill>
                <a:latin typeface="+mj-lt"/>
                <a:ea typeface="+mj-ea"/>
                <a:cs typeface="+mj-cs"/>
              </a:rPr>
              <a:t> в пятно диаметром ~10 мм на мишень через коллиматор диаметром 1 мм, расположенный на расстоянии 4 м от мишени, при этом ток на мишени не превышал 1,5 мкА во время всех измерений. Положение и размер пятна на мишени контролировались видеокамерой </a:t>
            </a:r>
            <a:r>
              <a:rPr lang="ru-RU" sz="1200" b="1" dirty="0" err="1">
                <a:solidFill>
                  <a:srgbClr val="18397A"/>
                </a:solidFill>
                <a:latin typeface="+mj-lt"/>
                <a:ea typeface="+mj-ea"/>
                <a:cs typeface="+mj-cs"/>
              </a:rPr>
              <a:t>Hikvision</a:t>
            </a:r>
            <a:r>
              <a:rPr lang="ru-RU" sz="1200" b="1" dirty="0">
                <a:solidFill>
                  <a:srgbClr val="18397A"/>
                </a:solidFill>
                <a:latin typeface="+mj-lt"/>
                <a:ea typeface="+mj-ea"/>
                <a:cs typeface="+mj-cs"/>
              </a:rPr>
              <a:t>, регистрирующей люминесценцию лития, облученного протонами. Ток протонного пучка, попадающего на литий, измерялся делителем напряжения с использованием мишенной сборки в качестве цилиндра Фарадея</a:t>
            </a:r>
            <a:r>
              <a:rPr lang="ru-RU" sz="1200" dirty="0">
                <a:latin typeface="Times New Roman" panose="02020603050405020304" pitchFamily="18" charset="0"/>
                <a:ea typeface="Calibri" panose="020F0502020204030204" pitchFamily="34" charset="0"/>
                <a:cs typeface="Calibri" panose="020F0502020204030204" pitchFamily="34" charset="0"/>
              </a:rPr>
              <a:t>.</a:t>
            </a:r>
            <a:endParaRPr lang="ru-RU" sz="1100" dirty="0">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800"/>
              </a:spcAft>
            </a:pPr>
            <a:r>
              <a:rPr lang="ru-RU" sz="1200" b="1" dirty="0">
                <a:solidFill>
                  <a:srgbClr val="18397A"/>
                </a:solidFill>
                <a:latin typeface="+mj-lt"/>
                <a:ea typeface="+mj-ea"/>
                <a:cs typeface="+mj-cs"/>
              </a:rPr>
              <a:t>Литиевая мишень представляла собой тонкий слой чистого лития, нанесенный на медную подложку. Вакуумное напыление лития на мишень осуществлялось на отдельном стенде. После осаждения лития мишенная сборка, закрытая задвижкой для поддержания вакуума внутри, отсоединялась от стенда напыления лития, переносилась на экспериментальную установку и подключалась к горизонтальной линии протонного пучка</a:t>
            </a:r>
            <a:r>
              <a:rPr lang="ru-RU" sz="1200" b="1" dirty="0" smtClean="0">
                <a:solidFill>
                  <a:srgbClr val="18397A"/>
                </a:solidFill>
                <a:latin typeface="+mj-lt"/>
                <a:ea typeface="+mj-ea"/>
                <a:cs typeface="+mj-cs"/>
              </a:rPr>
              <a:t>.</a:t>
            </a:r>
          </a:p>
          <a:p>
            <a:pPr>
              <a:lnSpc>
                <a:spcPct val="115000"/>
              </a:lnSpc>
              <a:spcAft>
                <a:spcPts val="800"/>
              </a:spcAft>
            </a:pPr>
            <a:r>
              <a:rPr lang="ru-RU" sz="1200" b="1" dirty="0">
                <a:solidFill>
                  <a:srgbClr val="18397A"/>
                </a:solidFill>
                <a:latin typeface="+mj-lt"/>
                <a:ea typeface="+mj-ea"/>
                <a:cs typeface="+mj-cs"/>
              </a:rPr>
              <a:t>Интенсивность и энергия α-частиц в реакции 7Li(p,α)4He измерялись α-спектрометром 7 с кремниево-полупроводниковым детектором ПДПА-1 К (ФТИП, Дубна, Россия). Площадь чувствительной поверхности детектора S = 20 мм2, энергетическое разрешение – 13 кэВ, энергетический эквивалент шума – 7 кэВ, емкость – 30 пФ, толщина входного окна – 0,08 мкм, стандартный естественный фон в диапазоне 3–8 МэВ – 0,15 </a:t>
            </a:r>
            <a:r>
              <a:rPr lang="ru-RU" sz="1200" b="1" dirty="0" err="1">
                <a:solidFill>
                  <a:srgbClr val="18397A"/>
                </a:solidFill>
                <a:latin typeface="+mj-lt"/>
                <a:ea typeface="+mj-ea"/>
                <a:cs typeface="+mj-cs"/>
              </a:rPr>
              <a:t>имп</a:t>
            </a:r>
            <a:r>
              <a:rPr lang="ru-RU" sz="1200" b="1" dirty="0">
                <a:solidFill>
                  <a:srgbClr val="18397A"/>
                </a:solidFill>
                <a:latin typeface="+mj-lt"/>
                <a:ea typeface="+mj-ea"/>
                <a:cs typeface="+mj-cs"/>
              </a:rPr>
              <a:t>/см2ч.</a:t>
            </a:r>
          </a:p>
          <a:p>
            <a:pPr>
              <a:lnSpc>
                <a:spcPct val="115000"/>
              </a:lnSpc>
              <a:spcAft>
                <a:spcPts val="800"/>
              </a:spcAft>
            </a:pPr>
            <a:r>
              <a:rPr lang="ru-RU" sz="1200" b="1" dirty="0" smtClean="0">
                <a:solidFill>
                  <a:srgbClr val="18397A"/>
                </a:solidFill>
                <a:latin typeface="+mj-lt"/>
                <a:ea typeface="+mj-ea"/>
                <a:cs typeface="+mj-cs"/>
              </a:rPr>
              <a:t>Надежные </a:t>
            </a:r>
            <a:r>
              <a:rPr lang="ru-RU" sz="1200" b="1" dirty="0">
                <a:solidFill>
                  <a:srgbClr val="18397A"/>
                </a:solidFill>
                <a:latin typeface="+mj-lt"/>
                <a:ea typeface="+mj-ea"/>
                <a:cs typeface="+mj-cs"/>
              </a:rPr>
              <a:t>данные о сечении реакции 7Li(p,α)4He важны для многих приложений, включая термоядерные и ускорительные источники нейтронов с литиевой мишенью. Существующие в литературе массивы данных поперечного сечения, к сожалению, неадекватны и во многих случаях противоречивы. В настоящей работе с высокой точностью измерено сечение реакции </a:t>
            </a:r>
            <a:r>
              <a:rPr lang="ru-RU" sz="1200" b="1" baseline="30000" dirty="0">
                <a:solidFill>
                  <a:srgbClr val="18397A"/>
                </a:solidFill>
                <a:latin typeface="+mj-lt"/>
                <a:ea typeface="+mj-ea"/>
                <a:cs typeface="+mj-cs"/>
              </a:rPr>
              <a:t>7</a:t>
            </a:r>
            <a:r>
              <a:rPr lang="ru-RU" sz="1200" b="1" dirty="0">
                <a:solidFill>
                  <a:srgbClr val="18397A"/>
                </a:solidFill>
                <a:latin typeface="+mj-lt"/>
                <a:ea typeface="+mj-ea"/>
                <a:cs typeface="+mj-cs"/>
              </a:rPr>
              <a:t>Li(p,α)</a:t>
            </a:r>
            <a:r>
              <a:rPr lang="ru-RU" sz="1200" b="1" baseline="30000" dirty="0">
                <a:solidFill>
                  <a:srgbClr val="18397A"/>
                </a:solidFill>
                <a:latin typeface="+mj-lt"/>
                <a:ea typeface="+mj-ea"/>
                <a:cs typeface="+mj-cs"/>
              </a:rPr>
              <a:t>4</a:t>
            </a:r>
            <a:r>
              <a:rPr lang="ru-RU" sz="1200" b="1" dirty="0">
                <a:solidFill>
                  <a:srgbClr val="18397A"/>
                </a:solidFill>
                <a:latin typeface="+mj-lt"/>
                <a:ea typeface="+mj-ea"/>
                <a:cs typeface="+mj-cs"/>
              </a:rPr>
              <a:t>He при энергиях протонов от 0,6 до 2 МэВ. </a:t>
            </a:r>
          </a:p>
        </p:txBody>
      </p:sp>
    </p:spTree>
    <p:extLst>
      <p:ext uri="{BB962C8B-B14F-4D97-AF65-F5344CB8AC3E}">
        <p14:creationId xmlns:p14="http://schemas.microsoft.com/office/powerpoint/2010/main" val="2384803561"/>
      </p:ext>
    </p:extLst>
  </p:cSld>
  <p:clrMapOvr>
    <a:masterClrMapping/>
  </p:clrMapOvr>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12013</TotalTime>
  <Words>84</Words>
  <Application>Microsoft Office PowerPoint</Application>
  <PresentationFormat>Широкоэкранный</PresentationFormat>
  <Paragraphs>10</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Calibri Light</vt:lpstr>
      <vt:lpstr>Open Sans</vt:lpstr>
      <vt:lpstr>Times New Roman</vt:lpstr>
      <vt:lpstr>Verdana</vt:lpstr>
      <vt:lpstr>1_Тема Office</vt:lpstr>
      <vt:lpstr>Измерено сечение ядерной реакции 7Li(p,a)4He при энергии протонов от 0,6 до 2 МэВ.</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Анастасия Голышева</dc:creator>
  <cp:lastModifiedBy>Aleksey V. Reznichenko</cp:lastModifiedBy>
  <cp:revision>661</cp:revision>
  <cp:lastPrinted>2020-01-14T01:52:00Z</cp:lastPrinted>
  <dcterms:created xsi:type="dcterms:W3CDTF">2019-05-20T10:35:54Z</dcterms:created>
  <dcterms:modified xsi:type="dcterms:W3CDTF">2022-12-08T04:30:27Z</dcterms:modified>
</cp:coreProperties>
</file>