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440" r:id="rId2"/>
  </p:sldIdLst>
  <p:sldSz cx="12192000" cy="6858000"/>
  <p:notesSz cx="6805613" cy="99441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  <p15:guide id="3" orient="horz" pos="2155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Rg st="1" end="31"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63470"/>
    <a:srgbClr val="FF3300"/>
    <a:srgbClr val="F43F06"/>
    <a:srgbClr val="00CC00"/>
    <a:srgbClr val="ECE890"/>
    <a:srgbClr val="B5C9F1"/>
    <a:srgbClr val="18397A"/>
    <a:srgbClr val="1B4089"/>
    <a:srgbClr val="008A3E"/>
    <a:srgbClr val="F0FA7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5332" autoAdjust="0"/>
  </p:normalViewPr>
  <p:slideViewPr>
    <p:cSldViewPr snapToGrid="0">
      <p:cViewPr varScale="1">
        <p:scale>
          <a:sx n="82" d="100"/>
          <a:sy n="82" d="100"/>
        </p:scale>
        <p:origin x="1308" y="84"/>
      </p:cViewPr>
      <p:guideLst>
        <p:guide orient="horz" pos="2160"/>
        <p:guide pos="3840"/>
        <p:guide orient="horz" pos="2155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1667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9841" cy="497762"/>
          </a:xfrm>
          <a:prstGeom prst="rect">
            <a:avLst/>
          </a:prstGeom>
        </p:spPr>
        <p:txBody>
          <a:bodyPr vert="horz" lIns="91595" tIns="45798" rIns="91595" bIns="45798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4184" y="1"/>
            <a:ext cx="2949841" cy="497762"/>
          </a:xfrm>
          <a:prstGeom prst="rect">
            <a:avLst/>
          </a:prstGeom>
        </p:spPr>
        <p:txBody>
          <a:bodyPr vert="horz" lIns="91595" tIns="45798" rIns="91595" bIns="45798" rtlCol="0"/>
          <a:lstStyle>
            <a:lvl1pPr algn="r">
              <a:defRPr sz="1200"/>
            </a:lvl1pPr>
          </a:lstStyle>
          <a:p>
            <a:fld id="{CE29251B-1858-4AD5-9EA0-DC4B5B393A0E}" type="datetimeFigureOut">
              <a:rPr lang="ru-RU" smtClean="0"/>
              <a:pPr/>
              <a:t>05.12.2022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88900" y="746125"/>
            <a:ext cx="6627813" cy="37290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595" tIns="45798" rIns="91595" bIns="45798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0244" y="4723170"/>
            <a:ext cx="5445126" cy="4475083"/>
          </a:xfrm>
          <a:prstGeom prst="rect">
            <a:avLst/>
          </a:prstGeom>
        </p:spPr>
        <p:txBody>
          <a:bodyPr vert="horz" lIns="91595" tIns="45798" rIns="91595" bIns="45798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4749"/>
            <a:ext cx="2949841" cy="497761"/>
          </a:xfrm>
          <a:prstGeom prst="rect">
            <a:avLst/>
          </a:prstGeom>
        </p:spPr>
        <p:txBody>
          <a:bodyPr vert="horz" lIns="91595" tIns="45798" rIns="91595" bIns="45798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4184" y="9444749"/>
            <a:ext cx="2949841" cy="497761"/>
          </a:xfrm>
          <a:prstGeom prst="rect">
            <a:avLst/>
          </a:prstGeom>
        </p:spPr>
        <p:txBody>
          <a:bodyPr vert="horz" lIns="91595" tIns="45798" rIns="91595" bIns="45798" rtlCol="0" anchor="b"/>
          <a:lstStyle>
            <a:lvl1pPr algn="r">
              <a:defRPr sz="1200"/>
            </a:lvl1pPr>
          </a:lstStyle>
          <a:p>
            <a:fld id="{1D82E099-6EB9-476F-A11A-21E927E2E52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687248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01526" y="1880317"/>
            <a:ext cx="9766479" cy="2099257"/>
          </a:xfrm>
        </p:spPr>
        <p:txBody>
          <a:bodyPr anchor="b"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ClrTx/>
              <a:buSzTx/>
              <a:buFontTx/>
              <a:buNone/>
              <a:tabLst/>
              <a:defRPr sz="4400"/>
            </a:lvl1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tabLst/>
              <a:defRPr/>
            </a:pPr>
            <a:endParaRPr kumimoji="0" lang="ru-RU" sz="3600" b="1" i="0" u="none" strike="noStrike" kern="1200" cap="none" spc="0" normalizeH="0" baseline="0" noProof="0" dirty="0">
              <a:ln>
                <a:noFill/>
              </a:ln>
              <a:solidFill>
                <a:srgbClr val="1B4089"/>
              </a:solidFill>
              <a:effectLst/>
              <a:uLnTx/>
              <a:uFillTx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927280" y="4413407"/>
            <a:ext cx="10547799" cy="1655762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srgbClr val="1B4089"/>
              </a:solidFill>
              <a:effectLst/>
              <a:uLnTx/>
              <a:uFillTx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cxnSp>
        <p:nvCxnSpPr>
          <p:cNvPr id="8" name="Прямая соединительная линия 7"/>
          <p:cNvCxnSpPr/>
          <p:nvPr userDrawn="1"/>
        </p:nvCxnSpPr>
        <p:spPr>
          <a:xfrm>
            <a:off x="8340957" y="868753"/>
            <a:ext cx="3866283" cy="15092"/>
          </a:xfrm>
          <a:prstGeom prst="line">
            <a:avLst/>
          </a:prstGeom>
          <a:ln w="28575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 userDrawn="1"/>
        </p:nvCxnSpPr>
        <p:spPr>
          <a:xfrm>
            <a:off x="5" y="876299"/>
            <a:ext cx="885825" cy="0"/>
          </a:xfrm>
          <a:prstGeom prst="line">
            <a:avLst/>
          </a:prstGeom>
          <a:ln w="28575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Прямоугольник 10"/>
          <p:cNvSpPr/>
          <p:nvPr userDrawn="1"/>
        </p:nvSpPr>
        <p:spPr>
          <a:xfrm>
            <a:off x="0" y="6492240"/>
            <a:ext cx="12192000" cy="365760"/>
          </a:xfrm>
          <a:prstGeom prst="rect">
            <a:avLst/>
          </a:prstGeom>
          <a:solidFill>
            <a:srgbClr val="1B408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TextBox 11"/>
          <p:cNvSpPr txBox="1"/>
          <p:nvPr userDrawn="1"/>
        </p:nvSpPr>
        <p:spPr>
          <a:xfrm>
            <a:off x="1949395" y="691634"/>
            <a:ext cx="63915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>
                <a:solidFill>
                  <a:srgbClr val="1B4089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Сибирское отделение Российской академии наук</a:t>
            </a:r>
          </a:p>
        </p:txBody>
      </p:sp>
      <p:pic>
        <p:nvPicPr>
          <p:cNvPr id="13" name="Рисунок 12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85854" y="505562"/>
            <a:ext cx="756865" cy="74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31029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A02197-A36F-47E6-BE32-E303756AC480}" type="datetime1">
              <a:rPr lang="ru-RU" smtClean="0"/>
              <a:pPr/>
              <a:t>05.12.2022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05812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2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3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F463C-CDD0-4E8F-BEFA-9741EA96CC46}" type="datetime1">
              <a:rPr lang="ru-RU" smtClean="0"/>
              <a:pPr/>
              <a:t>05.12.2022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192816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71246"/>
          </a:xfrm>
        </p:spPr>
        <p:txBody>
          <a:bodyPr/>
          <a:lstStyle>
            <a:lvl1pPr>
              <a:defRPr sz="4400" b="1"/>
            </a:lvl1pPr>
          </a:lstStyle>
          <a:p>
            <a:pPr>
              <a:lnSpc>
                <a:spcPct val="130000"/>
              </a:lnSpc>
              <a:spcAft>
                <a:spcPts val="1800"/>
              </a:spcAft>
            </a:pPr>
            <a:endParaRPr lang="ru-RU" sz="3600" dirty="0">
              <a:solidFill>
                <a:srgbClr val="18397A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rgbClr val="18397A"/>
                </a:solidFill>
              </a:defRPr>
            </a:lvl1pPr>
            <a:lvl2pPr>
              <a:defRPr>
                <a:solidFill>
                  <a:srgbClr val="18397A"/>
                </a:solidFill>
              </a:defRPr>
            </a:lvl2pPr>
            <a:lvl3pPr>
              <a:defRPr>
                <a:solidFill>
                  <a:srgbClr val="18397A"/>
                </a:solidFill>
              </a:defRPr>
            </a:lvl3pPr>
            <a:lvl4pPr>
              <a:defRPr>
                <a:solidFill>
                  <a:srgbClr val="18397A"/>
                </a:solidFill>
              </a:defRPr>
            </a:lvl4pPr>
            <a:lvl5pPr>
              <a:defRPr>
                <a:solidFill>
                  <a:srgbClr val="18397A"/>
                </a:solidFill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6E91F-E900-459C-A1E8-AECCDFC75A7C}" type="datetime1">
              <a:rPr lang="ru-RU" smtClean="0"/>
              <a:pPr/>
              <a:t>05.12.2022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7" name="Рисунок 6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37313" y="663987"/>
            <a:ext cx="401641" cy="393474"/>
          </a:xfrm>
          <a:prstGeom prst="rect">
            <a:avLst/>
          </a:prstGeom>
        </p:spPr>
      </p:pic>
      <p:cxnSp>
        <p:nvCxnSpPr>
          <p:cNvPr id="8" name="Прямая соединительная линия 7"/>
          <p:cNvCxnSpPr/>
          <p:nvPr userDrawn="1"/>
        </p:nvCxnSpPr>
        <p:spPr>
          <a:xfrm>
            <a:off x="438128" y="1228398"/>
            <a:ext cx="0" cy="5629602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 userDrawn="1"/>
        </p:nvCxnSpPr>
        <p:spPr>
          <a:xfrm>
            <a:off x="438128" y="0"/>
            <a:ext cx="0" cy="495300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283723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49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49" y="4589471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F3A7D-C416-4D5C-BEB9-4425ED7004C9}" type="datetime1">
              <a:rPr lang="ru-RU" smtClean="0"/>
              <a:pPr/>
              <a:t>05.12.2022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668515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71246"/>
          </a:xfrm>
        </p:spPr>
        <p:txBody>
          <a:bodyPr/>
          <a:lstStyle>
            <a:lvl1pPr>
              <a:defRPr sz="4400" b="1"/>
            </a:lvl1pPr>
          </a:lstStyle>
          <a:p>
            <a:pPr>
              <a:lnSpc>
                <a:spcPct val="130000"/>
              </a:lnSpc>
              <a:spcAft>
                <a:spcPts val="1800"/>
              </a:spcAft>
            </a:pPr>
            <a:endParaRPr lang="ru-RU" sz="3600" dirty="0">
              <a:solidFill>
                <a:srgbClr val="18397A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0" name="Дата 3"/>
          <p:cNvSpPr>
            <a:spLocks noGrp="1"/>
          </p:cNvSpPr>
          <p:nvPr>
            <p:ph type="dt" sz="half" idx="10"/>
          </p:nvPr>
        </p:nvSpPr>
        <p:spPr>
          <a:xfrm>
            <a:off x="838200" y="6356358"/>
            <a:ext cx="2743200" cy="365125"/>
          </a:xfrm>
        </p:spPr>
        <p:txBody>
          <a:bodyPr/>
          <a:lstStyle/>
          <a:p>
            <a:fld id="{51609B3F-C195-44F7-A3A0-7C709B132E91}" type="datetime1">
              <a:rPr lang="ru-RU" smtClean="0"/>
              <a:pPr/>
              <a:t>05.12.2022</a:t>
            </a:fld>
            <a:endParaRPr lang="ru-RU"/>
          </a:p>
        </p:txBody>
      </p:sp>
      <p:sp>
        <p:nvSpPr>
          <p:cNvPr id="11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038600" y="6356358"/>
            <a:ext cx="4114800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12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610600" y="6356358"/>
            <a:ext cx="2743200" cy="365125"/>
          </a:xfrm>
        </p:spPr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13" name="Рисунок 12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37313" y="663987"/>
            <a:ext cx="401641" cy="393474"/>
          </a:xfrm>
          <a:prstGeom prst="rect">
            <a:avLst/>
          </a:prstGeom>
        </p:spPr>
      </p:pic>
      <p:cxnSp>
        <p:nvCxnSpPr>
          <p:cNvPr id="14" name="Прямая соединительная линия 13"/>
          <p:cNvCxnSpPr/>
          <p:nvPr userDrawn="1"/>
        </p:nvCxnSpPr>
        <p:spPr>
          <a:xfrm>
            <a:off x="438128" y="0"/>
            <a:ext cx="0" cy="495300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 userDrawn="1"/>
        </p:nvCxnSpPr>
        <p:spPr>
          <a:xfrm>
            <a:off x="438128" y="1228398"/>
            <a:ext cx="0" cy="5629602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Объект 2"/>
          <p:cNvSpPr>
            <a:spLocks noGrp="1"/>
          </p:cNvSpPr>
          <p:nvPr>
            <p:ph idx="13"/>
          </p:nvPr>
        </p:nvSpPr>
        <p:spPr>
          <a:xfrm>
            <a:off x="838203" y="1800912"/>
            <a:ext cx="5010665" cy="4351338"/>
          </a:xfrm>
        </p:spPr>
        <p:txBody>
          <a:bodyPr/>
          <a:lstStyle>
            <a:lvl1pPr>
              <a:defRPr>
                <a:solidFill>
                  <a:srgbClr val="18397A"/>
                </a:solidFill>
              </a:defRPr>
            </a:lvl1pPr>
            <a:lvl2pPr>
              <a:defRPr>
                <a:solidFill>
                  <a:srgbClr val="18397A"/>
                </a:solidFill>
              </a:defRPr>
            </a:lvl2pPr>
            <a:lvl3pPr>
              <a:defRPr>
                <a:solidFill>
                  <a:srgbClr val="18397A"/>
                </a:solidFill>
              </a:defRPr>
            </a:lvl3pPr>
            <a:lvl4pPr>
              <a:defRPr>
                <a:solidFill>
                  <a:srgbClr val="18397A"/>
                </a:solidFill>
              </a:defRPr>
            </a:lvl4pPr>
            <a:lvl5pPr>
              <a:defRPr>
                <a:solidFill>
                  <a:srgbClr val="18397A"/>
                </a:solidFill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17" name="Объект 2"/>
          <p:cNvSpPr>
            <a:spLocks noGrp="1"/>
          </p:cNvSpPr>
          <p:nvPr>
            <p:ph idx="14"/>
          </p:nvPr>
        </p:nvSpPr>
        <p:spPr>
          <a:xfrm>
            <a:off x="6248941" y="1800912"/>
            <a:ext cx="5104865" cy="4351338"/>
          </a:xfrm>
        </p:spPr>
        <p:txBody>
          <a:bodyPr/>
          <a:lstStyle>
            <a:lvl1pPr>
              <a:defRPr>
                <a:solidFill>
                  <a:srgbClr val="18397A"/>
                </a:solidFill>
              </a:defRPr>
            </a:lvl1pPr>
            <a:lvl2pPr>
              <a:defRPr>
                <a:solidFill>
                  <a:srgbClr val="18397A"/>
                </a:solidFill>
              </a:defRPr>
            </a:lvl2pPr>
            <a:lvl3pPr>
              <a:defRPr>
                <a:solidFill>
                  <a:srgbClr val="18397A"/>
                </a:solidFill>
              </a:defRPr>
            </a:lvl3pPr>
            <a:lvl4pPr>
              <a:defRPr>
                <a:solidFill>
                  <a:srgbClr val="18397A"/>
                </a:solidFill>
              </a:defRPr>
            </a:lvl4pPr>
            <a:lvl5pPr>
              <a:defRPr>
                <a:solidFill>
                  <a:srgbClr val="18397A"/>
                </a:solidFill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293169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6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3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3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97A76-B6F5-4FDC-8567-F7A3644CFB61}" type="datetime1">
              <a:rPr lang="ru-RU" smtClean="0"/>
              <a:pPr/>
              <a:t>05.12.2022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915979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CCB5EE-DA7F-437D-8311-4E7EB9AB0342}" type="datetime1">
              <a:rPr lang="ru-RU" smtClean="0"/>
              <a:pPr/>
              <a:t>05.12.2022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121751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37313" y="663987"/>
            <a:ext cx="401641" cy="393474"/>
          </a:xfrm>
          <a:prstGeom prst="rect">
            <a:avLst/>
          </a:prstGeom>
        </p:spPr>
      </p:pic>
      <p:cxnSp>
        <p:nvCxnSpPr>
          <p:cNvPr id="7" name="Прямая соединительная линия 6"/>
          <p:cNvCxnSpPr/>
          <p:nvPr userDrawn="1"/>
        </p:nvCxnSpPr>
        <p:spPr>
          <a:xfrm>
            <a:off x="438128" y="1228398"/>
            <a:ext cx="0" cy="5629602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 userDrawn="1"/>
        </p:nvCxnSpPr>
        <p:spPr>
          <a:xfrm>
            <a:off x="438128" y="0"/>
            <a:ext cx="0" cy="495300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904228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D2F43A-DB89-49F5-B935-D9C310B01F4C}" type="datetime1">
              <a:rPr lang="ru-RU" smtClean="0"/>
              <a:pPr/>
              <a:t>05.12.2022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908212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8DF59-95A2-4F24-875A-203E0D626C22}" type="datetime1">
              <a:rPr lang="ru-RU" smtClean="0"/>
              <a:pPr/>
              <a:t>05.12.2022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367138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3A5067-C6A7-4832-B49B-CFC8B49033E9}" type="datetime1">
              <a:rPr lang="ru-RU" smtClean="0"/>
              <a:pPr/>
              <a:t>05.12.2022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8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526801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image" Target="../media/image4.gif"/><Relationship Id="rId7" Type="http://schemas.openxmlformats.org/officeDocument/2006/relationships/image" Target="../media/image3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10.bin"/><Relationship Id="rId5" Type="http://schemas.openxmlformats.org/officeDocument/2006/relationships/image" Target="../media/image3.wmf"/><Relationship Id="rId10" Type="http://schemas.openxmlformats.org/officeDocument/2006/relationships/image" Target="../media/image5.jpeg"/><Relationship Id="rId4" Type="http://schemas.openxmlformats.org/officeDocument/2006/relationships/oleObject" Target="../embeddings/oleObject1.bin"/><Relationship Id="rId9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E6F39FA-1456-4AEA-A082-130B38B49F0B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ru-RU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Заголовок 3"/>
          <p:cNvSpPr txBox="1">
            <a:spLocks/>
          </p:cNvSpPr>
          <p:nvPr/>
        </p:nvSpPr>
        <p:spPr bwMode="auto">
          <a:xfrm>
            <a:off x="1248355" y="-289432"/>
            <a:ext cx="10828166" cy="10583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8" tIns="45719" rIns="91438" bIns="45719" numCol="1" anchor="ctr" anchorCtr="0" compatLnSpc="1">
            <a:prstTxWarp prst="textNoShape">
              <a:avLst/>
            </a:prstTxWarp>
          </a:bodyPr>
          <a:lstStyle>
            <a:lvl1pPr marL="903288" indent="0" algn="l" rtl="0" eaLnBrk="0" fontAlgn="base" hangingPunct="0">
              <a:spcBef>
                <a:spcPct val="0"/>
              </a:spcBef>
              <a:spcAft>
                <a:spcPct val="0"/>
              </a:spcAft>
              <a:defRPr sz="3200" b="1" kern="1200">
                <a:solidFill>
                  <a:schemeClr val="tx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0" lvl="0" algn="ctr">
              <a:defRPr/>
            </a:pPr>
            <a:r>
              <a:rPr lang="ru-RU" sz="1800" dirty="0">
                <a:solidFill>
                  <a:srgbClr val="5B9BD5">
                    <a:lumMod val="50000"/>
                  </a:srgbClr>
                </a:solidFill>
                <a:latin typeface="Calibri"/>
              </a:rPr>
              <a:t>Институт ядерной физики им. Г.И. </a:t>
            </a:r>
            <a:r>
              <a:rPr lang="ru-RU" sz="1800" dirty="0" err="1">
                <a:solidFill>
                  <a:srgbClr val="5B9BD5">
                    <a:lumMod val="50000"/>
                  </a:srgbClr>
                </a:solidFill>
                <a:latin typeface="Calibri"/>
              </a:rPr>
              <a:t>Будкера</a:t>
            </a:r>
            <a:r>
              <a:rPr lang="ru-RU" sz="1800" dirty="0">
                <a:solidFill>
                  <a:srgbClr val="5B9BD5">
                    <a:lumMod val="50000"/>
                  </a:srgbClr>
                </a:solidFill>
                <a:latin typeface="Calibri"/>
              </a:rPr>
              <a:t> Сибирского отделения Российской академии наук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82080" y="3990899"/>
            <a:ext cx="11809919" cy="1061827"/>
          </a:xfrm>
          <a:prstGeom prst="rect">
            <a:avLst/>
          </a:prstGeom>
        </p:spPr>
        <p:txBody>
          <a:bodyPr wrap="square" lIns="91438" tIns="45719" rIns="91438" bIns="45719">
            <a:spAutoFit/>
          </a:bodyPr>
          <a:lstStyle>
            <a:defPPr>
              <a:defRPr lang="ru-RU"/>
            </a:defPPr>
            <a:lvl1pPr marL="171450" lvl="0" indent="-171450">
              <a:buClr>
                <a:schemeClr val="accent6">
                  <a:lumMod val="75000"/>
                </a:schemeClr>
              </a:buClr>
              <a:buFont typeface="Wingdings" panose="05000000000000000000" pitchFamily="2" charset="2"/>
              <a:buChar char="ü"/>
              <a:defRPr sz="900" i="1"/>
            </a:lvl1pPr>
          </a:lstStyle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0AD47">
                  <a:lumMod val="75000"/>
                </a:srgbClr>
              </a:buClr>
              <a:buSzTx/>
              <a:buFont typeface="Wingdings" panose="05000000000000000000" pitchFamily="2" charset="2"/>
              <a:buNone/>
              <a:tabLst/>
              <a:defRPr/>
            </a:pPr>
            <a:endParaRPr kumimoji="0" lang="ru-RU" sz="1050" b="1" i="0" u="none" strike="noStrike" kern="1200" cap="none" spc="0" normalizeH="0" baseline="0" noProof="0" dirty="0">
              <a:ln>
                <a:noFill/>
              </a:ln>
              <a:solidFill>
                <a:srgbClr val="16347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indent="0" algn="just">
              <a:buClr>
                <a:srgbClr val="70AD47">
                  <a:lumMod val="75000"/>
                </a:srgbClr>
              </a:buClr>
              <a:buNone/>
              <a:defRPr/>
            </a:pPr>
            <a:r>
              <a:rPr kumimoji="0" lang="ru-RU" sz="1050" b="1" i="0" u="none" strike="noStrike" kern="1200" cap="none" spc="0" normalizeH="0" baseline="0" noProof="0" dirty="0">
                <a:ln>
                  <a:noFill/>
                </a:ln>
                <a:solidFill>
                  <a:srgbClr val="16347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Публикации:</a:t>
            </a:r>
            <a:r>
              <a:rPr kumimoji="0" lang="en-US" sz="1050" b="1" i="0" u="none" strike="noStrike" kern="1200" cap="none" spc="0" normalizeH="0" baseline="0" noProof="0" dirty="0">
                <a:ln>
                  <a:noFill/>
                </a:ln>
                <a:solidFill>
                  <a:srgbClr val="16347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kumimoji="0" lang="ru-RU" sz="1050" b="1" i="0" u="none" strike="noStrike" kern="1200" cap="none" spc="0" normalizeH="0" baseline="0" noProof="0" dirty="0">
              <a:ln>
                <a:noFill/>
              </a:ln>
              <a:solidFill>
                <a:srgbClr val="163470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Clr>
                <a:srgbClr val="70AD47">
                  <a:lumMod val="75000"/>
                </a:srgbClr>
              </a:buClr>
              <a:buNone/>
              <a:defRPr/>
            </a:pPr>
            <a:r>
              <a:rPr kumimoji="0" lang="en-US" sz="105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1) </a:t>
            </a:r>
            <a:r>
              <a:rPr lang="en-US" sz="1050" i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E. S. </a:t>
            </a:r>
            <a:r>
              <a:rPr lang="en-US" sz="1050" i="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Sandalov</a:t>
            </a:r>
            <a:r>
              <a:rPr lang="en-US" sz="1050" i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et al., "Electrodynamic System of the Linear Induction Accelerator Module," in IEEE TPS, vol. 49, no. 2, pp. 718-728, Feb. 2021, </a:t>
            </a:r>
            <a:r>
              <a:rPr lang="en-US" sz="1050" i="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doi</a:t>
            </a:r>
            <a:r>
              <a:rPr lang="en-US" sz="1050" i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10.1109/TPS.2020.3045345.</a:t>
            </a:r>
          </a:p>
          <a:p>
            <a:pPr marL="0" indent="0" algn="just">
              <a:buClr>
                <a:srgbClr val="70AD47">
                  <a:lumMod val="75000"/>
                </a:srgbClr>
              </a:buClr>
              <a:buNone/>
              <a:defRPr/>
            </a:pPr>
            <a:r>
              <a:rPr kumimoji="0" lang="en-US" sz="105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2)</a:t>
            </a:r>
            <a:r>
              <a:rPr lang="ru-RU" sz="1050" i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Е.С. Сандалов и др., Исследование инкремента поперечной неустойчивости </a:t>
            </a:r>
            <a:r>
              <a:rPr lang="ru-RU" sz="1050" i="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килоамперного</a:t>
            </a:r>
            <a:r>
              <a:rPr lang="ru-RU" sz="1050" i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электронного пучка в ЛИУ для его применения в </a:t>
            </a:r>
            <a:r>
              <a:rPr lang="ru-RU" sz="1050" i="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терагерцовом</a:t>
            </a:r>
            <a:r>
              <a:rPr lang="ru-RU" sz="1050" i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ЛСЭ., СФЖ, 2022, 17(2):16-29. https://doi.org/10.25205/2541-9447-2022-17-2-16-29</a:t>
            </a:r>
            <a:r>
              <a:rPr kumimoji="0" lang="en-US" sz="105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kumimoji="0" lang="ru-RU" sz="105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0AD47">
                  <a:lumMod val="75000"/>
                </a:srgbClr>
              </a:buClr>
              <a:buSzTx/>
              <a:buFont typeface="Wingdings" panose="05000000000000000000" pitchFamily="2" charset="2"/>
              <a:buNone/>
              <a:tabLst/>
              <a:defRPr/>
            </a:pPr>
            <a:endParaRPr kumimoji="0" lang="ru-RU" sz="1050" b="1" i="0" u="none" strike="noStrike" kern="1200" cap="none" spc="0" normalizeH="0" baseline="0" noProof="0" dirty="0">
              <a:ln>
                <a:noFill/>
              </a:ln>
              <a:solidFill>
                <a:srgbClr val="16347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1687" name="Rectangle 7"/>
          <p:cNvSpPr>
            <a:spLocks noChangeArrowheads="1"/>
          </p:cNvSpPr>
          <p:nvPr/>
        </p:nvSpPr>
        <p:spPr bwMode="auto">
          <a:xfrm>
            <a:off x="0" y="-184664"/>
            <a:ext cx="184727" cy="369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8" tIns="45719" rIns="91438" bIns="45719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17" name="Picture 2" descr="D:\Архив\Лого ИЯФ\++ logo BINP new bold blue Прозрачный.gi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8099" y="0"/>
            <a:ext cx="690256" cy="826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9" name="Прямоугольник 18">
            <a:extLst>
              <a:ext uri="{FF2B5EF4-FFF2-40B4-BE49-F238E27FC236}">
                <a16:creationId xmlns="" xmlns:a16="http://schemas.microsoft.com/office/drawing/2014/main" id="{90110548-E1F6-4E7B-B03E-6967EC27A064}"/>
              </a:ext>
            </a:extLst>
          </p:cNvPr>
          <p:cNvSpPr/>
          <p:nvPr/>
        </p:nvSpPr>
        <p:spPr>
          <a:xfrm>
            <a:off x="1665431" y="377894"/>
            <a:ext cx="8873837" cy="5420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600"/>
              </a:spcAft>
            </a:pPr>
            <a:r>
              <a:rPr lang="ru-RU" sz="1400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Исследование поперечной неустойчивости </a:t>
            </a:r>
            <a:r>
              <a:rPr lang="ru-RU" sz="1400" b="1" dirty="0" err="1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килоамперного</a:t>
            </a:r>
            <a:r>
              <a:rPr lang="ru-RU" sz="1400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пучка и способов ее подавления в линейном индукционном ускорителе</a:t>
            </a:r>
            <a:endParaRPr lang="en-US" sz="1200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0" name="Прямоугольник 19">
            <a:extLst>
              <a:ext uri="{FF2B5EF4-FFF2-40B4-BE49-F238E27FC236}">
                <a16:creationId xmlns="" xmlns:a16="http://schemas.microsoft.com/office/drawing/2014/main" id="{DA14FB4B-796B-43A9-A33C-418E8EFAC167}"/>
              </a:ext>
            </a:extLst>
          </p:cNvPr>
          <p:cNvSpPr/>
          <p:nvPr/>
        </p:nvSpPr>
        <p:spPr>
          <a:xfrm>
            <a:off x="605824" y="840537"/>
            <a:ext cx="10993052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200" dirty="0" smtClean="0">
                <a:solidFill>
                  <a:srgbClr val="002060"/>
                </a:solidFill>
                <a:latin typeface="Times New Roman" panose="02020603050405020304" pitchFamily="18" charset="0"/>
              </a:rPr>
              <a:t>Авторы: С.Л</a:t>
            </a:r>
            <a:r>
              <a:rPr lang="ru-RU" sz="1200" dirty="0">
                <a:solidFill>
                  <a:srgbClr val="002060"/>
                </a:solidFill>
                <a:latin typeface="Times New Roman" panose="02020603050405020304" pitchFamily="18" charset="0"/>
              </a:rPr>
              <a:t>. Синицкий, Е.С. Сандалов, Д.И. Сковородин,</a:t>
            </a:r>
            <a:r>
              <a:rPr lang="en-US" sz="1200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ru-RU" sz="1200" dirty="0">
                <a:solidFill>
                  <a:srgbClr val="002060"/>
                </a:solidFill>
                <a:latin typeface="Times New Roman" panose="02020603050405020304" pitchFamily="18" charset="0"/>
              </a:rPr>
              <a:t>П.В. Логачев</a:t>
            </a:r>
            <a:r>
              <a:rPr lang="en-US" sz="1200" dirty="0">
                <a:solidFill>
                  <a:srgbClr val="002060"/>
                </a:solidFill>
                <a:latin typeface="Times New Roman" panose="02020603050405020304" pitchFamily="18" charset="0"/>
              </a:rPr>
              <a:t>,</a:t>
            </a:r>
            <a:r>
              <a:rPr lang="ru-RU" sz="1200" dirty="0">
                <a:solidFill>
                  <a:srgbClr val="002060"/>
                </a:solidFill>
                <a:latin typeface="Times New Roman" panose="02020603050405020304" pitchFamily="18" charset="0"/>
              </a:rPr>
              <a:t> А.В. Бурдаков, П.А. Бак, Д.А. Никифоров, К.И. </a:t>
            </a:r>
            <a:r>
              <a:rPr lang="ru-RU" sz="1200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Живанков</a:t>
            </a:r>
            <a:r>
              <a:rPr lang="ru-RU" sz="1200" dirty="0">
                <a:solidFill>
                  <a:srgbClr val="002060"/>
                </a:solidFill>
                <a:latin typeface="Times New Roman" panose="02020603050405020304" pitchFamily="18" charset="0"/>
              </a:rPr>
              <a:t>, Е.К. </a:t>
            </a:r>
            <a:r>
              <a:rPr lang="ru-RU" sz="1200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Кенжебулатов</a:t>
            </a:r>
            <a:endParaRPr lang="ru-RU" sz="1200" dirty="0">
              <a:solidFill>
                <a:srgbClr val="002060"/>
              </a:solidFill>
              <a:latin typeface="Times New Roman" panose="02020603050405020304" pitchFamily="18" charset="0"/>
            </a:endParaRPr>
          </a:p>
        </p:txBody>
      </p:sp>
      <p:grpSp>
        <p:nvGrpSpPr>
          <p:cNvPr id="21" name="Группа 20">
            <a:extLst>
              <a:ext uri="{FF2B5EF4-FFF2-40B4-BE49-F238E27FC236}">
                <a16:creationId xmlns="" xmlns:a16="http://schemas.microsoft.com/office/drawing/2014/main" id="{2F772D9A-AA36-4AD7-815F-0F1C9A597F58}"/>
              </a:ext>
            </a:extLst>
          </p:cNvPr>
          <p:cNvGrpSpPr/>
          <p:nvPr/>
        </p:nvGrpSpPr>
        <p:grpSpPr>
          <a:xfrm>
            <a:off x="4954766" y="1124248"/>
            <a:ext cx="3504451" cy="2716230"/>
            <a:chOff x="-811342" y="1952458"/>
            <a:chExt cx="5400000" cy="4131984"/>
          </a:xfrm>
        </p:grpSpPr>
        <mc:AlternateContent xmlns:mc="http://schemas.openxmlformats.org/markup-compatibility/2006" xmlns:a14="http://schemas.microsoft.com/office/drawing/2010/main">
          <mc:Choice Requires="a14">
            <p:graphicFrame>
              <p:nvGraphicFramePr>
                <p:cNvPr id="22" name="Объект 21">
                  <a:extLst>
                    <a:ext uri="{FF2B5EF4-FFF2-40B4-BE49-F238E27FC236}">
                      <a16:creationId xmlns="" xmlns:a16="http://schemas.microsoft.com/office/drawing/2014/main" id="{22D82E20-A136-4DCF-ABC9-B3B6220FD14C}"/>
                    </a:ext>
                  </a:extLst>
                </p:cNvPr>
                <p:cNvGraphicFramePr>
                  <a:graphicFrameLocks noChangeAspect="1"/>
                </p:cNvGraphicFramePr>
                <p:nvPr>
                  <p:extLst>
                    <p:ext uri="{D42A27DB-BD31-4B8C-83A1-F6EECF244321}">
                      <p14:modId xmlns:p14="http://schemas.microsoft.com/office/powerpoint/2010/main" val="3633410461"/>
                    </p:ext>
                  </p:extLst>
                </p:nvPr>
              </p:nvGraphicFramePr>
              <p:xfrm>
                <a:off x="-811342" y="1952458"/>
                <a:ext cx="5400000" cy="4131984"/>
              </p:xfrm>
              <a:graphic>
                <a:graphicData uri="http://schemas.openxmlformats.org/presentationml/2006/ole">
                  <mc:AlternateContent>
                    <mc:Choice xmlns:v="urn:schemas-microsoft-com:vml" Requires="v">
                      <p:oleObj spid="_x0000_s1033" name="Graph" r:id="rId4" imgW="3920760" imgH="3000960" progId="Origin50.Graph">
                        <p:embed/>
                      </p:oleObj>
                    </mc:Choice>
                    <mc:Fallback>
                      <p:oleObj name="Graph" r:id="rId4" imgW="3920760" imgH="3000960" progId="Origin50.Graph">
                        <p:embed/>
                        <p:pic>
                          <p:nvPicPr>
                            <p:cNvPr id="23" name="Объект 22">
                              <a:extLst>
                                <a:ext uri="{FF2B5EF4-FFF2-40B4-BE49-F238E27FC236}">
                                  <a16:creationId xmlns="" xmlns:a16="http://schemas.microsoft.com/office/drawing/2014/main" id="{F8C104B8-5DBF-4883-A82C-9FF9747EF6F5}"/>
                                </a:ext>
                              </a:extLst>
                            </p:cNvPr>
                            <p:cNvPicPr/>
                            <p:nvPr/>
                          </p:nvPicPr>
                          <p:blipFill>
                            <a:blip r:embed="rId5"/>
                            <a:stretch>
                              <a:fillRect/>
                            </a:stretch>
                          </p:blipFill>
                          <p:spPr>
                            <a:xfrm>
                              <a:off x="-811342" y="1952458"/>
                              <a:ext cx="5400000" cy="4131984"/>
                            </a:xfrm>
                            <a:prstGeom prst="rect">
                              <a:avLst/>
                            </a:prstGeom>
                          </p:spPr>
                        </p:pic>
                      </p:oleObj>
                    </mc:Fallback>
                  </mc:AlternateContent>
                </a:graphicData>
              </a:graphic>
            </p:graphicFrame>
          </mc:Choice>
          <mc:Fallback xmlns="">
            <p:graphicFrame>
              <p:nvGraphicFramePr>
                <p:cNvPr id="22" name="Объект 21">
                  <a:extLst>
                    <a:ext uri="{FF2B5EF4-FFF2-40B4-BE49-F238E27FC236}">
                      <a16:creationId xmlns:a16="http://schemas.microsoft.com/office/drawing/2014/main" id="{22D82E20-A136-4DCF-ABC9-B3B6220FD14C}"/>
                    </a:ext>
                  </a:extLst>
                </p:cNvPr>
                <p:cNvGraphicFramePr>
                  <a:graphicFrameLocks noChangeAspect="1"/>
                </p:cNvGraphicFramePr>
                <p:nvPr>
                  <p:extLst>
                    <p:ext uri="{D42A27DB-BD31-4B8C-83A1-F6EECF244321}">
                      <p14:modId xmlns:p14="http://schemas.microsoft.com/office/powerpoint/2010/main" val="3633410461"/>
                    </p:ext>
                  </p:extLst>
                </p:nvPr>
              </p:nvGraphicFramePr>
              <p:xfrm>
                <a:off x="-811342" y="1952458"/>
                <a:ext cx="5400000" cy="4131984"/>
              </p:xfrm>
              <a:graphic>
                <a:graphicData uri="http://schemas.openxmlformats.org/presentationml/2006/ole">
                  <mc:AlternateContent>
                    <mc:Choice xmlns:v="urn:schemas-microsoft-com:vml" Requires="v">
                      <p:oleObj spid="_x0000_s1028" name="Graph" r:id="rId6" imgW="3920760" imgH="3000960" progId="Origin50.Graph">
                        <p:embed/>
                      </p:oleObj>
                    </mc:Choice>
                    <mc:Fallback>
                      <p:oleObj name="Graph" r:id="rId6" imgW="3920760" imgH="3000960" progId="Origin50.Graph">
                        <p:embed/>
                        <p:pic>
                          <p:nvPicPr>
                            <p:cNvPr id="23" name="Объект 22">
                              <a:extLst>
                                <a:ext uri="{FF2B5EF4-FFF2-40B4-BE49-F238E27FC236}">
                                  <a16:creationId xmlns:a16="http://schemas.microsoft.com/office/drawing/2014/main" id="{F8C104B8-5DBF-4883-A82C-9FF9747EF6F5}"/>
                                </a:ext>
                              </a:extLst>
                            </p:cNvPr>
                            <p:cNvPicPr/>
                            <p:nvPr/>
                          </p:nvPicPr>
                          <p:blipFill>
                            <a:blip r:embed="rId7"/>
                            <a:stretch>
                              <a:fillRect/>
                            </a:stretch>
                          </p:blipFill>
                          <p:spPr>
                            <a:xfrm>
                              <a:off x="-811342" y="1952458"/>
                              <a:ext cx="5400000" cy="4131984"/>
                            </a:xfrm>
                            <a:prstGeom prst="rect">
                              <a:avLst/>
                            </a:prstGeom>
                          </p:spPr>
                        </p:pic>
                      </p:oleObj>
                    </mc:Fallback>
                  </mc:AlternateContent>
                </a:graphicData>
              </a:graphic>
            </p:graphicFrame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3" name="TextBox 22">
                  <a:extLst>
                    <a:ext uri="{FF2B5EF4-FFF2-40B4-BE49-F238E27FC236}">
                      <a16:creationId xmlns="" xmlns:a16="http://schemas.microsoft.com/office/drawing/2014/main" id="{E8966EC3-0271-4F6B-922E-960C187654E5}"/>
                    </a:ext>
                  </a:extLst>
                </p:cNvPr>
                <p:cNvSpPr txBox="1"/>
                <p:nvPr/>
              </p:nvSpPr>
              <p:spPr>
                <a:xfrm>
                  <a:off x="2208362" y="3317256"/>
                  <a:ext cx="1731892" cy="437568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sz="900" i="1" smtClean="0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l-GR" sz="900" b="0" i="1" smtClean="0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Γ</m:t>
                            </m:r>
                          </m:e>
                          <m:sub>
                            <m:r>
                              <a:rPr lang="en-US" sz="900" b="0" i="1" smtClean="0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  <m:t>𝑒𝑥𝑝</m:t>
                            </m:r>
                          </m:sub>
                        </m:sSub>
                        <m:r>
                          <a:rPr lang="en-US" sz="900" b="0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=0.</m:t>
                        </m:r>
                        <m:r>
                          <a:rPr lang="ru-RU" sz="900" b="0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34</m:t>
                        </m:r>
                        <m:r>
                          <a:rPr lang="ru-RU" sz="900" b="0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±0.06</m:t>
                        </m:r>
                      </m:oMath>
                    </m:oMathPara>
                  </a14:m>
                  <a:endParaRPr lang="en-US" sz="900" b="0" i="1" dirty="0">
                    <a:solidFill>
                      <a:srgbClr val="0000FF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endParaRPr>
                </a:p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sz="900" i="1" smtClean="0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l-GR" sz="900" i="1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Γ</m:t>
                            </m:r>
                          </m:e>
                          <m:sub>
                            <m:r>
                              <a:rPr lang="en-US" sz="900" i="1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𝑡h</m:t>
                            </m:r>
                          </m:sub>
                        </m:sSub>
                        <m:r>
                          <a:rPr lang="en-US" sz="900" i="1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=0.38</m:t>
                        </m:r>
                        <m:r>
                          <a:rPr lang="ru-RU" sz="900" i="1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±0.0</m:t>
                        </m:r>
                        <m:r>
                          <a:rPr lang="en-US" sz="900" b="0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5</m:t>
                        </m:r>
                      </m:oMath>
                    </m:oMathPara>
                  </a14:m>
                  <a:endParaRPr lang="en-US" sz="900" dirty="0"/>
                </a:p>
              </p:txBody>
            </p:sp>
          </mc:Choice>
          <mc:Fallback xmlns="">
            <p:sp>
              <p:nvSpPr>
                <p:cNvPr id="23" name="TextBox 22">
                  <a:extLst>
                    <a:ext uri="{FF2B5EF4-FFF2-40B4-BE49-F238E27FC236}">
                      <a16:creationId xmlns:a16="http://schemas.microsoft.com/office/drawing/2014/main" id="{E8966EC3-0271-4F6B-922E-960C187654E5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208362" y="3317256"/>
                  <a:ext cx="1731892" cy="437568"/>
                </a:xfrm>
                <a:prstGeom prst="rect">
                  <a:avLst/>
                </a:prstGeom>
                <a:blipFill>
                  <a:blip r:embed="rId8"/>
                  <a:stretch>
                    <a:fillRect b="-8511"/>
                  </a:stretch>
                </a:blipFill>
              </p:spPr>
              <p:txBody>
                <a:bodyPr/>
                <a:lstStyle/>
                <a:p>
                  <a:r>
                    <a:rPr lang="ru-RU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4" name="Прямоугольник 23">
                  <a:extLst>
                    <a:ext uri="{FF2B5EF4-FFF2-40B4-BE49-F238E27FC236}">
                      <a16:creationId xmlns="" xmlns:a16="http://schemas.microsoft.com/office/drawing/2014/main" id="{C83B407A-35C4-4C19-8205-7E17EA3D2FD6}"/>
                    </a:ext>
                  </a:extLst>
                </p:cNvPr>
                <p:cNvSpPr/>
                <p:nvPr/>
              </p:nvSpPr>
              <p:spPr>
                <a:xfrm>
                  <a:off x="2208362" y="4794249"/>
                  <a:ext cx="1859182" cy="529646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sz="80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l-GR" sz="80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Γ</m:t>
                            </m:r>
                          </m:e>
                          <m:sub>
                            <m:r>
                              <a:rPr lang="en-US" sz="800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𝑒𝑥𝑝</m:t>
                            </m:r>
                          </m:sub>
                        </m:sSub>
                        <m:r>
                          <a:rPr lang="en-US" sz="8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=0.1</m:t>
                        </m:r>
                        <m:r>
                          <a:rPr lang="ru-RU" sz="8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6</m:t>
                        </m:r>
                        <m:r>
                          <a:rPr lang="ru-RU" sz="8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±0.06</m:t>
                        </m:r>
                      </m:oMath>
                    </m:oMathPara>
                  </a14:m>
                  <a:endParaRPr lang="en-US" sz="800" dirty="0"/>
                </a:p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sz="800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l-GR" sz="800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Γ</m:t>
                            </m:r>
                          </m:e>
                          <m:sub>
                            <m:r>
                              <a:rPr lang="en-US" sz="800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𝑡h</m:t>
                            </m:r>
                          </m:sub>
                        </m:sSub>
                        <m:r>
                          <a:rPr lang="en-US" sz="8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=0.1</m:t>
                        </m:r>
                        <m:r>
                          <a:rPr lang="en-US" sz="8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8</m:t>
                        </m:r>
                        <m:r>
                          <a:rPr lang="ru-RU" sz="8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±0.0</m:t>
                        </m:r>
                        <m:r>
                          <a:rPr lang="en-US" sz="8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4</m:t>
                        </m:r>
                      </m:oMath>
                    </m:oMathPara>
                  </a14:m>
                  <a:endParaRPr lang="en-US" sz="800" dirty="0"/>
                </a:p>
              </p:txBody>
            </p:sp>
          </mc:Choice>
          <mc:Fallback xmlns="">
            <p:sp>
              <p:nvSpPr>
                <p:cNvPr id="24" name="Прямоугольник 23">
                  <a:extLst>
                    <a:ext uri="{FF2B5EF4-FFF2-40B4-BE49-F238E27FC236}">
                      <a16:creationId xmlns:a16="http://schemas.microsoft.com/office/drawing/2014/main" id="{C83B407A-35C4-4C19-8205-7E17EA3D2FD6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208362" y="4794249"/>
                  <a:ext cx="1859182" cy="529646"/>
                </a:xfrm>
                <a:prstGeom prst="rect">
                  <a:avLst/>
                </a:prstGeom>
                <a:blipFill>
                  <a:blip r:embed="rId9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ru-RU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25" name="Скругленный прямоугольник 87">
            <a:extLst>
              <a:ext uri="{FF2B5EF4-FFF2-40B4-BE49-F238E27FC236}">
                <a16:creationId xmlns="" xmlns:a16="http://schemas.microsoft.com/office/drawing/2014/main" id="{76E9F75A-5035-4E17-A4B3-8637DC01934C}"/>
              </a:ext>
            </a:extLst>
          </p:cNvPr>
          <p:cNvSpPr/>
          <p:nvPr/>
        </p:nvSpPr>
        <p:spPr>
          <a:xfrm>
            <a:off x="4731542" y="3719995"/>
            <a:ext cx="4007762" cy="449123"/>
          </a:xfrm>
          <a:prstGeom prst="roundRect">
            <a:avLst/>
          </a:prstGeom>
          <a:solidFill>
            <a:srgbClr val="0070C0"/>
          </a:solidFill>
          <a:ln w="1905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Рисунок 2. Зависимости логарифма максимальной амплитуды колебаний</a:t>
            </a:r>
            <a:r>
              <a:rPr lang="en-US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полей неустойчивой дипольной моды от номера модуля ЛИУ</a:t>
            </a:r>
            <a:endParaRPr lang="en-US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Скругленный прямоугольник 87">
            <a:extLst>
              <a:ext uri="{FF2B5EF4-FFF2-40B4-BE49-F238E27FC236}">
                <a16:creationId xmlns="" xmlns:a16="http://schemas.microsoft.com/office/drawing/2014/main" id="{4EFAA1A0-E863-4FFA-8D96-F5E37357C458}"/>
              </a:ext>
            </a:extLst>
          </p:cNvPr>
          <p:cNvSpPr/>
          <p:nvPr/>
        </p:nvSpPr>
        <p:spPr>
          <a:xfrm>
            <a:off x="519496" y="3714930"/>
            <a:ext cx="4007762" cy="449123"/>
          </a:xfrm>
          <a:prstGeom prst="roundRect">
            <a:avLst/>
          </a:prstGeom>
          <a:solidFill>
            <a:srgbClr val="0070C0"/>
          </a:solidFill>
          <a:ln w="1905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Рисунок 1. Распределение электрического поля неустойчивой дипольной моды в ускорительном модуле ЛИУ</a:t>
            </a:r>
            <a:endParaRPr lang="en-US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27" name="Группа 26">
            <a:extLst>
              <a:ext uri="{FF2B5EF4-FFF2-40B4-BE49-F238E27FC236}">
                <a16:creationId xmlns="" xmlns:a16="http://schemas.microsoft.com/office/drawing/2014/main" id="{32303E66-8C77-4F89-B954-69B9DAB28790}"/>
              </a:ext>
            </a:extLst>
          </p:cNvPr>
          <p:cNvGrpSpPr/>
          <p:nvPr/>
        </p:nvGrpSpPr>
        <p:grpSpPr>
          <a:xfrm>
            <a:off x="683083" y="1233194"/>
            <a:ext cx="3643140" cy="2409092"/>
            <a:chOff x="484360" y="1976071"/>
            <a:chExt cx="3643140" cy="2409092"/>
          </a:xfrm>
        </p:grpSpPr>
        <p:pic>
          <p:nvPicPr>
            <p:cNvPr id="28" name="Рисунок 27">
              <a:extLst>
                <a:ext uri="{FF2B5EF4-FFF2-40B4-BE49-F238E27FC236}">
                  <a16:creationId xmlns="" xmlns:a16="http://schemas.microsoft.com/office/drawing/2014/main" id="{9D589796-8A82-4FB5-8F74-E3A5C054ADA6}"/>
                </a:ext>
              </a:extLst>
            </p:cNvPr>
            <p:cNvPicPr/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21808" y="2065317"/>
              <a:ext cx="3605692" cy="2319846"/>
            </a:xfrm>
            <a:prstGeom prst="rect">
              <a:avLst/>
            </a:prstGeom>
          </p:spPr>
        </p:pic>
        <p:sp>
          <p:nvSpPr>
            <p:cNvPr id="29" name="Прямоугольник 28">
              <a:extLst>
                <a:ext uri="{FF2B5EF4-FFF2-40B4-BE49-F238E27FC236}">
                  <a16:creationId xmlns="" xmlns:a16="http://schemas.microsoft.com/office/drawing/2014/main" id="{E06A216C-5F1B-40E4-858A-B7633155FA66}"/>
                </a:ext>
              </a:extLst>
            </p:cNvPr>
            <p:cNvSpPr/>
            <p:nvPr/>
          </p:nvSpPr>
          <p:spPr>
            <a:xfrm>
              <a:off x="544992" y="2073453"/>
              <a:ext cx="3181789" cy="12661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0" name="TextBox 29">
              <a:extLst>
                <a:ext uri="{FF2B5EF4-FFF2-40B4-BE49-F238E27FC236}">
                  <a16:creationId xmlns="" xmlns:a16="http://schemas.microsoft.com/office/drawing/2014/main" id="{901F6124-05E6-44F9-9811-760E35375A2B}"/>
                </a:ext>
              </a:extLst>
            </p:cNvPr>
            <p:cNvSpPr txBox="1"/>
            <p:nvPr/>
          </p:nvSpPr>
          <p:spPr>
            <a:xfrm>
              <a:off x="484360" y="2116132"/>
              <a:ext cx="349850" cy="220149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8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m</a:t>
              </a:r>
              <a:endParaRPr lang="ru-RU" sz="8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1" name="TextBox 30">
              <a:extLst>
                <a:ext uri="{FF2B5EF4-FFF2-40B4-BE49-F238E27FC236}">
                  <a16:creationId xmlns="" xmlns:a16="http://schemas.microsoft.com/office/drawing/2014/main" id="{14C20A86-3C3F-4B8D-B429-D8A2CB30E609}"/>
                </a:ext>
              </a:extLst>
            </p:cNvPr>
            <p:cNvSpPr txBox="1"/>
            <p:nvPr/>
          </p:nvSpPr>
          <p:spPr>
            <a:xfrm>
              <a:off x="715421" y="1976071"/>
              <a:ext cx="3006537" cy="22014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8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Модуль электрического поля </a:t>
              </a:r>
              <a:r>
                <a:rPr lang="en-US" sz="8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(</a:t>
              </a:r>
              <a:r>
                <a:rPr lang="ru-RU" sz="8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В</a:t>
              </a:r>
              <a:r>
                <a:rPr lang="en-US" sz="8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/</a:t>
              </a:r>
              <a:r>
                <a:rPr lang="ru-RU" sz="8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м</a:t>
              </a:r>
              <a:r>
                <a:rPr lang="en-US" sz="8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),</a:t>
              </a:r>
              <a:r>
                <a:rPr lang="ru-RU" sz="8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частота моды</a:t>
              </a:r>
              <a:r>
                <a:rPr lang="en-US" sz="8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f=700.33 </a:t>
              </a:r>
              <a:r>
                <a:rPr lang="ru-RU" sz="8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МГц</a:t>
              </a:r>
              <a:r>
                <a:rPr lang="en-US" sz="8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endParaRPr lang="ru-RU" sz="8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33" name="Группа 32">
            <a:extLst>
              <a:ext uri="{FF2B5EF4-FFF2-40B4-BE49-F238E27FC236}">
                <a16:creationId xmlns="" xmlns:a16="http://schemas.microsoft.com/office/drawing/2014/main" id="{991ED156-DE88-4DC8-99B9-43D55E271556}"/>
              </a:ext>
            </a:extLst>
          </p:cNvPr>
          <p:cNvGrpSpPr/>
          <p:nvPr/>
        </p:nvGrpSpPr>
        <p:grpSpPr>
          <a:xfrm>
            <a:off x="0" y="4928288"/>
            <a:ext cx="12179300" cy="2062103"/>
            <a:chOff x="354354" y="948517"/>
            <a:chExt cx="11793681" cy="3063112"/>
          </a:xfrm>
        </p:grpSpPr>
        <p:sp>
          <p:nvSpPr>
            <p:cNvPr id="34" name="Скругленный прямоугольник 84">
              <a:extLst>
                <a:ext uri="{FF2B5EF4-FFF2-40B4-BE49-F238E27FC236}">
                  <a16:creationId xmlns="" xmlns:a16="http://schemas.microsoft.com/office/drawing/2014/main" id="{28404E28-0C19-4736-B69D-F250C912B6C3}"/>
                </a:ext>
              </a:extLst>
            </p:cNvPr>
            <p:cNvSpPr/>
            <p:nvPr/>
          </p:nvSpPr>
          <p:spPr>
            <a:xfrm>
              <a:off x="354354" y="1024820"/>
              <a:ext cx="11793681" cy="2790151"/>
            </a:xfrm>
            <a:prstGeom prst="roundRect">
              <a:avLst/>
            </a:prstGeom>
            <a:solidFill>
              <a:srgbClr val="0070C0"/>
            </a:solidFill>
            <a:ln w="19050"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Прямоугольник 34">
              <a:extLst>
                <a:ext uri="{FF2B5EF4-FFF2-40B4-BE49-F238E27FC236}">
                  <a16:creationId xmlns="" xmlns:a16="http://schemas.microsoft.com/office/drawing/2014/main" id="{31C16F3E-92AA-4E7A-97FE-E8469AE9DD65}"/>
                </a:ext>
              </a:extLst>
            </p:cNvPr>
            <p:cNvSpPr/>
            <p:nvPr/>
          </p:nvSpPr>
          <p:spPr>
            <a:xfrm>
              <a:off x="410380" y="948517"/>
              <a:ext cx="11693926" cy="306311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just"/>
              <a:r>
                <a:rPr lang="ru-RU" sz="1400" b="1" dirty="0">
                  <a:solidFill>
                    <a:schemeClr val="bg1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       Результаты исследований:</a:t>
              </a:r>
              <a:endParaRPr lang="ru-RU" sz="1400" b="1" dirty="0">
                <a:solidFill>
                  <a:schemeClr val="bg1"/>
                </a:solidFill>
                <a:latin typeface="Times New Roman" panose="02020603050405020304" pitchFamily="18" charset="0"/>
              </a:endParaRPr>
            </a:p>
            <a:p>
              <a:pPr marL="285750" indent="-285750" algn="just">
                <a:buFont typeface="Arial" panose="020B0604020202020204" pitchFamily="34" charset="0"/>
                <a:buChar char="•"/>
              </a:pPr>
              <a:r>
                <a:rPr lang="ru-RU" sz="1400" b="1" dirty="0">
                  <a:solidFill>
                    <a:schemeClr val="bg1"/>
                  </a:solidFill>
                  <a:latin typeface="Times New Roman" panose="02020603050405020304" pitchFamily="18" charset="0"/>
                </a:rPr>
                <a:t>Проведены теоретические и экспериментальные исследования развития поперечной неустойчивости </a:t>
              </a:r>
              <a:r>
                <a:rPr lang="ru-RU" sz="1400" b="1" dirty="0" err="1">
                  <a:solidFill>
                    <a:schemeClr val="bg1"/>
                  </a:solidFill>
                  <a:latin typeface="Times New Roman" panose="02020603050405020304" pitchFamily="18" charset="0"/>
                </a:rPr>
                <a:t>килоамперного</a:t>
              </a:r>
              <a:r>
                <a:rPr lang="ru-RU" sz="1400" b="1" dirty="0">
                  <a:solidFill>
                    <a:schemeClr val="bg1"/>
                  </a:solidFill>
                  <a:latin typeface="Times New Roman" panose="02020603050405020304" pitchFamily="18" charset="0"/>
                </a:rPr>
                <a:t> пучка в линейном индукционном ускорителе (ЛИУ)</a:t>
              </a:r>
              <a:r>
                <a:rPr lang="en-US" sz="1400" b="1" dirty="0">
                  <a:solidFill>
                    <a:schemeClr val="bg1"/>
                  </a:solidFill>
                  <a:latin typeface="Times New Roman" panose="02020603050405020304" pitchFamily="18" charset="0"/>
                </a:rPr>
                <a:t>;</a:t>
              </a:r>
              <a:endParaRPr lang="ru-RU" sz="1400" b="1" dirty="0">
                <a:solidFill>
                  <a:schemeClr val="bg1"/>
                </a:solidFill>
                <a:latin typeface="Times New Roman" panose="02020603050405020304" pitchFamily="18" charset="0"/>
              </a:endParaRPr>
            </a:p>
            <a:p>
              <a:pPr marL="285750" indent="-285750" algn="just">
                <a:buFont typeface="Arial" panose="020B0604020202020204" pitchFamily="34" charset="0"/>
                <a:buChar char="•"/>
              </a:pPr>
              <a:r>
                <a:rPr lang="ru-RU" sz="1400" b="1" dirty="0">
                  <a:solidFill>
                    <a:schemeClr val="bg1"/>
                  </a:solidFill>
                  <a:latin typeface="Times New Roman" panose="02020603050405020304" pitchFamily="18" charset="0"/>
                </a:rPr>
                <a:t>Разработан программный комплекс для моделирования динамики поперечной неустойчивости пучка в ЛИУ. Продемонстрировано, что расчетное и экспериментальное значения инкремента неустойчивости совпадают в пределах его ошибки измерения (не более 20 %)</a:t>
              </a:r>
              <a:r>
                <a:rPr lang="en-US" sz="1400" b="1" dirty="0">
                  <a:solidFill>
                    <a:schemeClr val="bg1"/>
                  </a:solidFill>
                  <a:latin typeface="Times New Roman" panose="02020603050405020304" pitchFamily="18" charset="0"/>
                </a:rPr>
                <a:t>;</a:t>
              </a:r>
              <a:endParaRPr lang="ru-RU" sz="1400" b="1" dirty="0">
                <a:solidFill>
                  <a:schemeClr val="bg1"/>
                </a:solidFill>
                <a:latin typeface="Times New Roman" panose="02020603050405020304" pitchFamily="18" charset="0"/>
              </a:endParaRPr>
            </a:p>
            <a:p>
              <a:pPr marL="285750" indent="-285750" algn="just">
                <a:buFont typeface="Arial" panose="020B0604020202020204" pitchFamily="34" charset="0"/>
                <a:buChar char="•"/>
              </a:pPr>
              <a:r>
                <a:rPr lang="ru-RU" sz="1400" b="1" dirty="0">
                  <a:solidFill>
                    <a:schemeClr val="bg1"/>
                  </a:solidFill>
                  <a:latin typeface="Times New Roman" panose="02020603050405020304" pitchFamily="18" charset="0"/>
                </a:rPr>
                <a:t>Предложены и реализованы в действующем ускорителе эффективные способы подавления поперечных колебаний пучка при его распространении в ЛИУ</a:t>
              </a:r>
              <a:r>
                <a:rPr lang="en-US" sz="1400" b="1" dirty="0">
                  <a:solidFill>
                    <a:schemeClr val="bg1"/>
                  </a:solidFill>
                  <a:latin typeface="Times New Roman" panose="02020603050405020304" pitchFamily="18" charset="0"/>
                </a:rPr>
                <a:t>;</a:t>
              </a:r>
              <a:r>
                <a:rPr lang="ru-RU" sz="1400" b="1" dirty="0">
                  <a:solidFill>
                    <a:schemeClr val="bg1"/>
                  </a:solidFill>
                  <a:latin typeface="Times New Roman" panose="02020603050405020304" pitchFamily="18" charset="0"/>
                </a:rPr>
                <a:t> </a:t>
              </a:r>
            </a:p>
            <a:p>
              <a:pPr marL="285750" indent="-285750" algn="just">
                <a:buFont typeface="Arial" panose="020B0604020202020204" pitchFamily="34" charset="0"/>
                <a:buChar char="•"/>
              </a:pPr>
              <a:r>
                <a:rPr lang="ru-RU" sz="1400" b="1" dirty="0">
                  <a:solidFill>
                    <a:schemeClr val="bg1"/>
                  </a:solidFill>
                  <a:latin typeface="Times New Roman" panose="02020603050405020304" pitchFamily="18" charset="0"/>
                </a:rPr>
                <a:t>Достигнута необходимая степень подавления неустойчивости пучка при его проектных параметрах.</a:t>
              </a:r>
            </a:p>
            <a:p>
              <a:pPr marL="342900" indent="-342900">
                <a:buFont typeface="+mj-lt"/>
                <a:buAutoNum type="arabicPeriod"/>
              </a:pPr>
              <a:endParaRPr lang="ru-RU" sz="1600" b="1" dirty="0">
                <a:solidFill>
                  <a:schemeClr val="bg1"/>
                </a:solidFill>
                <a:latin typeface="Times New Roman" panose="02020603050405020304" pitchFamily="18" charset="0"/>
              </a:endParaRPr>
            </a:p>
          </p:txBody>
        </p:sp>
      </p:grpSp>
      <p:sp>
        <p:nvSpPr>
          <p:cNvPr id="36" name="Прямоугольник 35">
            <a:extLst>
              <a:ext uri="{FF2B5EF4-FFF2-40B4-BE49-F238E27FC236}">
                <a16:creationId xmlns="" xmlns:a16="http://schemas.microsoft.com/office/drawing/2014/main" id="{1A1929A7-4BBE-4443-870D-D9BCF35450E3}"/>
              </a:ext>
            </a:extLst>
          </p:cNvPr>
          <p:cNvSpPr/>
          <p:nvPr/>
        </p:nvSpPr>
        <p:spPr>
          <a:xfrm>
            <a:off x="8970363" y="1344243"/>
            <a:ext cx="2990575" cy="5379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600"/>
              </a:spcAft>
            </a:pPr>
            <a:r>
              <a:rPr lang="ru-RU" sz="1400" b="1" u="sng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Методы подавления поперечной неустойчивости:</a:t>
            </a:r>
            <a:endParaRPr lang="en-US" sz="1400" b="1" u="sng" dirty="0">
              <a:solidFill>
                <a:srgbClr val="00206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7" name="Прямоугольник 36">
            <a:extLst>
              <a:ext uri="{FF2B5EF4-FFF2-40B4-BE49-F238E27FC236}">
                <a16:creationId xmlns="" xmlns:a16="http://schemas.microsoft.com/office/drawing/2014/main" id="{AC7A28DC-D584-4781-8C74-219D7D13AA50}"/>
              </a:ext>
            </a:extLst>
          </p:cNvPr>
          <p:cNvSpPr/>
          <p:nvPr/>
        </p:nvSpPr>
        <p:spPr>
          <a:xfrm>
            <a:off x="8739304" y="1856729"/>
            <a:ext cx="3452695" cy="17674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600"/>
              </a:spcAft>
              <a:buAutoNum type="arabicPeriod"/>
            </a:pP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Снижение добротности дипольных колебаний ускорительного модуля</a:t>
            </a:r>
            <a:r>
              <a:rPr lang="en-US" sz="1400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 помощью разработанной системы поглотителей</a:t>
            </a:r>
          </a:p>
          <a:p>
            <a:pPr algn="just">
              <a:lnSpc>
                <a:spcPct val="107000"/>
              </a:lnSpc>
              <a:spcAft>
                <a:spcPts val="600"/>
              </a:spcAft>
              <a:buAutoNum type="arabicPeriod"/>
            </a:pPr>
            <a:r>
              <a:rPr lang="ru-RU" sz="1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Применение экранирующих электродов для уменьшения коэффициента связи колебаний с пучком</a:t>
            </a:r>
            <a:endParaRPr lang="en-US" sz="1200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4803561"/>
      </p:ext>
    </p:extLst>
  </p:cSld>
  <p:clrMapOvr>
    <a:masterClrMapping/>
  </p:clrMapOvr>
</p:sld>
</file>

<file path=ppt/theme/theme1.xml><?xml version="1.0" encoding="utf-8"?>
<a:theme xmlns:a="http://schemas.openxmlformats.org/drawingml/2006/main" name="1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7909</TotalTime>
  <Words>227</Words>
  <Application>Microsoft Office PowerPoint</Application>
  <PresentationFormat>Широкоэкранный</PresentationFormat>
  <Paragraphs>24</Paragraphs>
  <Slides>1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11" baseType="lpstr">
      <vt:lpstr>Arial</vt:lpstr>
      <vt:lpstr>Calibri</vt:lpstr>
      <vt:lpstr>Calibri Light</vt:lpstr>
      <vt:lpstr>Cambria Math</vt:lpstr>
      <vt:lpstr>Open Sans</vt:lpstr>
      <vt:lpstr>Times New Roman</vt:lpstr>
      <vt:lpstr>Verdana</vt:lpstr>
      <vt:lpstr>Wingdings</vt:lpstr>
      <vt:lpstr>1_Тема Office</vt:lpstr>
      <vt:lpstr>Graph</vt:lpstr>
      <vt:lpstr>Презентация PowerPoint</vt:lpstr>
    </vt:vector>
  </TitlesOfParts>
  <Company>diakov.net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Анастасия Голышева</dc:creator>
  <cp:lastModifiedBy>Aleksey V. Reznichenko</cp:lastModifiedBy>
  <cp:revision>641</cp:revision>
  <cp:lastPrinted>2020-01-14T01:52:00Z</cp:lastPrinted>
  <dcterms:created xsi:type="dcterms:W3CDTF">2019-05-20T10:35:54Z</dcterms:created>
  <dcterms:modified xsi:type="dcterms:W3CDTF">2022-12-05T12:33:31Z</dcterms:modified>
</cp:coreProperties>
</file>