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45087" y="1878238"/>
            <a:ext cx="5570227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И.А. Котельников, В.В. Приходько, Д.В.</a:t>
            </a:r>
            <a:r>
              <a:rPr kumimoji="0" lang="ru-RU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Яковлев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802839"/>
            <a:ext cx="11442818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I.A. Kotelnikov, Q. Zeng, V.V. Prikhodko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D.V. Yakovlev, K. Zhang, Z. Chen, J. </a:t>
            </a:r>
            <a:r>
              <a:rPr lang="en-US" sz="1050" b="1" i="0" dirty="0" smtClean="0">
                <a:solidFill>
                  <a:srgbClr val="163470"/>
                </a:solidFill>
              </a:rPr>
              <a:t>Yu. Wall stabilization of the rigid ballooning m = 1 mode in a long-thin mirror trap.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Nucl</a:t>
            </a:r>
            <a:r>
              <a:rPr lang="en-US" sz="1050" b="1" i="0" dirty="0" smtClean="0">
                <a:solidFill>
                  <a:srgbClr val="163470"/>
                </a:solidFill>
              </a:rPr>
              <a:t>. Fusion, 2022, 62, 096025 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407164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 Институте ядерной физики им. Г.И.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Будкера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исследуется удержание термоядерной плазмы в осесимметричном магнитном поле. Важной задачей является отработка методов стабилизации магнитогидродинамических неустойчивостей плазмы с высоким относительным давлением.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работе рассмотрена граница устойчивости баллонной моды </a:t>
            </a:r>
            <a:r>
              <a:rPr lang="ru-RU" sz="1600" i="1" dirty="0" smtClean="0">
                <a:solidFill>
                  <a:srgbClr val="163470"/>
                </a:solidFill>
                <a:latin typeface="Calibri"/>
              </a:rPr>
              <a:t>m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=1 при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совместном использовании идеально проводящего кожуха и стабилизации проводящим торцом. Показано существование области устойчивости, простирающейся от плазмы с малым давлением (β ≈0) до предельно высокого β ≈1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Это открывает перспективу создания компактного термоядерного реактора на основе магнитной ловушки открытого типа с линейной осесимметричной конфигурацией, которая является оптимальной с инженерно-физической точки зрения, позволяет максимально эффективно использовать магнитное поле и дает возможность использовать топлива, не содержащие радиоактивный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тритий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Предел по давлению плазмы в открытых ловушках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6276" y="5000010"/>
            <a:ext cx="4529667" cy="938716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Пример зависимости критического β от относительного расстояния между плазмой и стенкой Λ=(</a:t>
            </a:r>
            <a:r>
              <a:rPr lang="ru-RU" sz="1100" dirty="0" smtClean="0">
                <a:solidFill>
                  <a:srgbClr val="163470"/>
                </a:solidFill>
              </a:rPr>
              <a:t>r</a:t>
            </a:r>
            <a:r>
              <a:rPr lang="ru-RU" sz="1100" baseline="-25000" dirty="0" smtClean="0">
                <a:solidFill>
                  <a:srgbClr val="163470"/>
                </a:solidFill>
              </a:rPr>
              <a:t>wall</a:t>
            </a:r>
            <a:r>
              <a:rPr lang="ru-RU" sz="1100" baseline="30000" dirty="0" smtClean="0">
                <a:solidFill>
                  <a:srgbClr val="163470"/>
                </a:solidFill>
              </a:rPr>
              <a:t>2</a:t>
            </a:r>
            <a:r>
              <a:rPr lang="ru-RU" sz="1100" dirty="0" smtClean="0">
                <a:solidFill>
                  <a:srgbClr val="163470"/>
                </a:solidFill>
              </a:rPr>
              <a:t>+r</a:t>
            </a:r>
            <a:r>
              <a:rPr lang="ru-RU" sz="1100" baseline="-25000" dirty="0" smtClean="0">
                <a:solidFill>
                  <a:srgbClr val="163470"/>
                </a:solidFill>
              </a:rPr>
              <a:t>plasma</a:t>
            </a:r>
            <a:r>
              <a:rPr lang="ru-RU" sz="1100" baseline="30000" dirty="0" smtClean="0">
                <a:solidFill>
                  <a:srgbClr val="163470"/>
                </a:solidFill>
              </a:rPr>
              <a:t>2</a:t>
            </a:r>
            <a:r>
              <a:rPr lang="ru-RU" sz="1100" dirty="0" smtClean="0">
                <a:solidFill>
                  <a:srgbClr val="163470"/>
                </a:solidFill>
              </a:rPr>
              <a:t>)/(r</a:t>
            </a:r>
            <a:r>
              <a:rPr lang="ru-RU" sz="1100" baseline="-25000" dirty="0" smtClean="0">
                <a:solidFill>
                  <a:srgbClr val="163470"/>
                </a:solidFill>
              </a:rPr>
              <a:t>wall</a:t>
            </a:r>
            <a:r>
              <a:rPr lang="ru-RU" sz="1100" baseline="30000" dirty="0" smtClean="0">
                <a:solidFill>
                  <a:srgbClr val="163470"/>
                </a:solidFill>
              </a:rPr>
              <a:t>2</a:t>
            </a:r>
            <a:r>
              <a:rPr lang="ru-RU" sz="1100" dirty="0" smtClean="0">
                <a:solidFill>
                  <a:srgbClr val="163470"/>
                </a:solidFill>
              </a:rPr>
              <a:t>-r</a:t>
            </a:r>
            <a:r>
              <a:rPr lang="ru-RU" sz="1100" baseline="-25000" dirty="0" smtClean="0">
                <a:solidFill>
                  <a:srgbClr val="163470"/>
                </a:solidFill>
              </a:rPr>
              <a:t>plasma</a:t>
            </a:r>
            <a:r>
              <a:rPr lang="ru-RU" sz="1100" baseline="30000" dirty="0" smtClean="0">
                <a:solidFill>
                  <a:srgbClr val="163470"/>
                </a:solidFill>
              </a:rPr>
              <a:t>2</a:t>
            </a:r>
            <a:r>
              <a:rPr lang="ru-RU" sz="1100" dirty="0" smtClean="0">
                <a:solidFill>
                  <a:srgbClr val="163470"/>
                </a:solidFill>
              </a:rPr>
              <a:t>). </a:t>
            </a:r>
            <a:r>
              <a:rPr lang="ru-RU" sz="1100" dirty="0">
                <a:solidFill>
                  <a:srgbClr val="163470"/>
                </a:solidFill>
              </a:rPr>
              <a:t>Профиль вакуумного магнитного поля </a:t>
            </a:r>
            <a:r>
              <a:rPr lang="ru-RU" sz="1100" dirty="0" err="1" smtClean="0">
                <a:solidFill>
                  <a:srgbClr val="163470"/>
                </a:solidFill>
              </a:rPr>
              <a:t>B</a:t>
            </a:r>
            <a:r>
              <a:rPr lang="ru-RU" sz="1100" baseline="-25000" dirty="0" err="1" smtClean="0">
                <a:solidFill>
                  <a:srgbClr val="163470"/>
                </a:solidFill>
              </a:rPr>
              <a:t>v</a:t>
            </a:r>
            <a:r>
              <a:rPr lang="ru-RU" sz="1100" dirty="0" smtClean="0">
                <a:solidFill>
                  <a:srgbClr val="163470"/>
                </a:solidFill>
              </a:rPr>
              <a:t>(z</a:t>
            </a:r>
            <a:r>
              <a:rPr lang="ru-RU" sz="1100" dirty="0">
                <a:solidFill>
                  <a:srgbClr val="163470"/>
                </a:solidFill>
              </a:rPr>
              <a:t>)=</a:t>
            </a:r>
            <a:r>
              <a:rPr lang="ru-RU" sz="1100" dirty="0" smtClean="0">
                <a:solidFill>
                  <a:srgbClr val="163470"/>
                </a:solidFill>
              </a:rPr>
              <a:t>1+23sin</a:t>
            </a:r>
            <a:r>
              <a:rPr lang="ru-RU" sz="1100" baseline="30000" dirty="0" smtClean="0">
                <a:solidFill>
                  <a:srgbClr val="163470"/>
                </a:solidFill>
              </a:rPr>
              <a:t>2</a:t>
            </a:r>
            <a:r>
              <a:rPr lang="ru-RU" sz="1100" dirty="0">
                <a:solidFill>
                  <a:srgbClr val="163470"/>
                </a:solidFill>
              </a:rPr>
              <a:t>⁡(πz/2), поперечный профиль давления плазмы p(ψ)=</a:t>
            </a:r>
            <a:r>
              <a:rPr lang="ru-RU" sz="1100" dirty="0" smtClean="0">
                <a:solidFill>
                  <a:srgbClr val="163470"/>
                </a:solidFill>
              </a:rPr>
              <a:t>1-ψ</a:t>
            </a:r>
            <a:r>
              <a:rPr lang="ru-RU" sz="1100" baseline="30000" dirty="0" smtClean="0">
                <a:solidFill>
                  <a:srgbClr val="163470"/>
                </a:solidFill>
              </a:rPr>
              <a:t>k</a:t>
            </a:r>
            <a:r>
              <a:rPr lang="ru-RU" sz="1100" dirty="0">
                <a:solidFill>
                  <a:srgbClr val="163470"/>
                </a:solidFill>
              </a:rPr>
              <a:t>, где ψ – поток магнитного поля и k принимает значения 1, 2, 4, ∞. Область устойчивости выделена цветом.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765" y="1893666"/>
            <a:ext cx="3875098" cy="285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8156</TotalTime>
  <Words>265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Предел по давлению плазмы в открытых ловушках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659</cp:revision>
  <cp:lastPrinted>2020-01-14T01:52:00Z</cp:lastPrinted>
  <dcterms:created xsi:type="dcterms:W3CDTF">2019-05-20T10:35:54Z</dcterms:created>
  <dcterms:modified xsi:type="dcterms:W3CDTF">2022-12-05T12:21:35Z</dcterms:modified>
</cp:coreProperties>
</file>