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440" r:id="rId2"/>
  </p:sldIdLst>
  <p:sldSz cx="12192000" cy="6858000"/>
  <p:notesSz cx="6805613" cy="99441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17" userDrawn="1">
          <p15:clr>
            <a:srgbClr val="A4A3A4"/>
          </p15:clr>
        </p15:guide>
        <p15:guide id="3" orient="horz" pos="215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31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3470"/>
    <a:srgbClr val="1F0482"/>
    <a:srgbClr val="18397A"/>
    <a:srgbClr val="455472"/>
    <a:srgbClr val="FF3300"/>
    <a:srgbClr val="F43F06"/>
    <a:srgbClr val="00CC00"/>
    <a:srgbClr val="ECE890"/>
    <a:srgbClr val="B5C9F1"/>
    <a:srgbClr val="1B40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5332" autoAdjust="0"/>
  </p:normalViewPr>
  <p:slideViewPr>
    <p:cSldViewPr snapToGrid="0">
      <p:cViewPr varScale="1">
        <p:scale>
          <a:sx n="82" d="100"/>
          <a:sy n="82" d="100"/>
        </p:scale>
        <p:origin x="1308" y="84"/>
      </p:cViewPr>
      <p:guideLst>
        <p:guide orient="horz" pos="2160"/>
        <p:guide pos="3817"/>
        <p:guide orient="horz" pos="2155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166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184" y="1"/>
            <a:ext cx="2949841" cy="497762"/>
          </a:xfrm>
          <a:prstGeom prst="rect">
            <a:avLst/>
          </a:prstGeom>
        </p:spPr>
        <p:txBody>
          <a:bodyPr vert="horz" lIns="91595" tIns="45798" rIns="91595" bIns="45798" rtlCol="0"/>
          <a:lstStyle>
            <a:lvl1pPr algn="r">
              <a:defRPr sz="1200"/>
            </a:lvl1pPr>
          </a:lstStyle>
          <a:p>
            <a:fld id="{CE29251B-1858-4AD5-9EA0-DC4B5B393A0E}" type="datetimeFigureOut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8900" y="746125"/>
            <a:ext cx="6627813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95" tIns="45798" rIns="91595" bIns="4579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244" y="4723170"/>
            <a:ext cx="5445126" cy="4475083"/>
          </a:xfrm>
          <a:prstGeom prst="rect">
            <a:avLst/>
          </a:prstGeom>
        </p:spPr>
        <p:txBody>
          <a:bodyPr vert="horz" lIns="91595" tIns="45798" rIns="91595" bIns="4579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184" y="9444749"/>
            <a:ext cx="2949841" cy="497761"/>
          </a:xfrm>
          <a:prstGeom prst="rect">
            <a:avLst/>
          </a:prstGeom>
        </p:spPr>
        <p:txBody>
          <a:bodyPr vert="horz" lIns="91595" tIns="45798" rIns="91595" bIns="45798" rtlCol="0" anchor="b"/>
          <a:lstStyle>
            <a:lvl1pPr algn="r">
              <a:defRPr sz="1200"/>
            </a:lvl1pPr>
          </a:lstStyle>
          <a:p>
            <a:fld id="{1D82E099-6EB9-476F-A11A-21E927E2E52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7248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01526" y="1880317"/>
            <a:ext cx="9766479" cy="209925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 sz="4400"/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tabLst/>
              <a:defRPr/>
            </a:pP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27280" y="4413407"/>
            <a:ext cx="10547799" cy="165576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8" name="Прямая соединительная линия 7"/>
          <p:cNvCxnSpPr/>
          <p:nvPr userDrawn="1"/>
        </p:nvCxnSpPr>
        <p:spPr>
          <a:xfrm>
            <a:off x="8340957" y="868753"/>
            <a:ext cx="3866283" cy="15092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5" y="876299"/>
            <a:ext cx="885825" cy="0"/>
          </a:xfrm>
          <a:prstGeom prst="line">
            <a:avLst/>
          </a:prstGeom>
          <a:ln w="28575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 userDrawn="1"/>
        </p:nvSpPr>
        <p:spPr>
          <a:xfrm>
            <a:off x="0" y="6492240"/>
            <a:ext cx="12192000" cy="365760"/>
          </a:xfrm>
          <a:prstGeom prst="rect">
            <a:avLst/>
          </a:prstGeom>
          <a:solidFill>
            <a:srgbClr val="1B40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 userDrawn="1"/>
        </p:nvSpPr>
        <p:spPr>
          <a:xfrm>
            <a:off x="1949395" y="691634"/>
            <a:ext cx="6391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1B4089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Сибирское отделение Российской академии наук</a:t>
            </a:r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854" y="505562"/>
            <a:ext cx="756865" cy="74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102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02197-A36F-47E6-BE32-E303756AC480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0581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F463C-CDD0-4E8F-BEFA-9741EA96CC46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281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6E91F-E900-459C-A1E8-AECCDFC75A7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8372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49" y="458947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F3A7D-C416-4D5C-BEB9-4425ED7004C9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51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1246"/>
          </a:xfrm>
        </p:spPr>
        <p:txBody>
          <a:bodyPr/>
          <a:lstStyle>
            <a:lvl1pPr>
              <a:defRPr sz="4400" b="1"/>
            </a:lvl1pPr>
          </a:lstStyle>
          <a:p>
            <a:pPr>
              <a:lnSpc>
                <a:spcPct val="130000"/>
              </a:lnSpc>
              <a:spcAft>
                <a:spcPts val="1800"/>
              </a:spcAft>
            </a:pPr>
            <a:endParaRPr lang="ru-RU" sz="3600" dirty="0">
              <a:solidFill>
                <a:srgbClr val="18397A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0" name="Дата 3"/>
          <p:cNvSpPr>
            <a:spLocks noGrp="1"/>
          </p:cNvSpPr>
          <p:nvPr>
            <p:ph type="dt" sz="half" idx="10"/>
          </p:nvPr>
        </p:nvSpPr>
        <p:spPr>
          <a:xfrm>
            <a:off x="838200" y="6356358"/>
            <a:ext cx="2743200" cy="365125"/>
          </a:xfrm>
        </p:spPr>
        <p:txBody>
          <a:bodyPr/>
          <a:lstStyle/>
          <a:p>
            <a:fld id="{51609B3F-C195-44F7-A3A0-7C709B132E91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11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356358"/>
            <a:ext cx="4114800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2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610600" y="6356358"/>
            <a:ext cx="2743200" cy="365125"/>
          </a:xfrm>
        </p:spPr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3" name="Рисунок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14" name="Прямая соединительная линия 13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бъект 2"/>
          <p:cNvSpPr>
            <a:spLocks noGrp="1"/>
          </p:cNvSpPr>
          <p:nvPr>
            <p:ph idx="13"/>
          </p:nvPr>
        </p:nvSpPr>
        <p:spPr>
          <a:xfrm>
            <a:off x="838203" y="1800912"/>
            <a:ext cx="50106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17" name="Объект 2"/>
          <p:cNvSpPr>
            <a:spLocks noGrp="1"/>
          </p:cNvSpPr>
          <p:nvPr>
            <p:ph idx="14"/>
          </p:nvPr>
        </p:nvSpPr>
        <p:spPr>
          <a:xfrm>
            <a:off x="6248941" y="1800912"/>
            <a:ext cx="5104865" cy="4351338"/>
          </a:xfrm>
        </p:spPr>
        <p:txBody>
          <a:bodyPr/>
          <a:lstStyle>
            <a:lvl1pPr>
              <a:defRPr>
                <a:solidFill>
                  <a:srgbClr val="18397A"/>
                </a:solidFill>
              </a:defRPr>
            </a:lvl1pPr>
            <a:lvl2pPr>
              <a:defRPr>
                <a:solidFill>
                  <a:srgbClr val="18397A"/>
                </a:solidFill>
              </a:defRPr>
            </a:lvl2pPr>
            <a:lvl3pPr>
              <a:defRPr>
                <a:solidFill>
                  <a:srgbClr val="18397A"/>
                </a:solidFill>
              </a:defRPr>
            </a:lvl3pPr>
            <a:lvl4pPr>
              <a:defRPr>
                <a:solidFill>
                  <a:srgbClr val="18397A"/>
                </a:solidFill>
              </a:defRPr>
            </a:lvl4pPr>
            <a:lvl5pPr>
              <a:defRPr>
                <a:solidFill>
                  <a:srgbClr val="18397A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293169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897A76-B6F5-4FDC-8567-F7A3644CFB61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159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CB5EE-DA7F-437D-8311-4E7EB9AB0342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175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313" y="663987"/>
            <a:ext cx="401641" cy="393474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 userDrawn="1"/>
        </p:nvCxnSpPr>
        <p:spPr>
          <a:xfrm>
            <a:off x="438128" y="1228398"/>
            <a:ext cx="0" cy="5629602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 userDrawn="1"/>
        </p:nvCxnSpPr>
        <p:spPr>
          <a:xfrm>
            <a:off x="438128" y="0"/>
            <a:ext cx="0" cy="495300"/>
          </a:xfrm>
          <a:prstGeom prst="line">
            <a:avLst/>
          </a:prstGeom>
          <a:ln w="25400">
            <a:solidFill>
              <a:srgbClr val="1B40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42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2F43A-DB89-49F5-B935-D9C310B01F4C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0821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8DF59-95A2-4F24-875A-203E0D626C22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713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3A5067-C6A7-4832-B49B-CFC8B49033E9}" type="datetime1">
              <a:rPr lang="ru-RU" smtClean="0"/>
              <a:pPr/>
              <a:t>05.12.2022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F39FA-1456-4AEA-A082-130B38B49F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680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60" r="5143" b="4627"/>
          <a:stretch/>
        </p:blipFill>
        <p:spPr>
          <a:xfrm>
            <a:off x="447276" y="3062837"/>
            <a:ext cx="5445012" cy="3662419"/>
          </a:xfrm>
          <a:prstGeom prst="rect">
            <a:avLst/>
          </a:prstGeom>
        </p:spPr>
      </p:pic>
      <p:grpSp>
        <p:nvGrpSpPr>
          <p:cNvPr id="29" name="Группа 28"/>
          <p:cNvGrpSpPr>
            <a:grpSpLocks noChangeAspect="1"/>
          </p:cNvGrpSpPr>
          <p:nvPr/>
        </p:nvGrpSpPr>
        <p:grpSpPr>
          <a:xfrm>
            <a:off x="2464952" y="6123142"/>
            <a:ext cx="3478272" cy="809686"/>
            <a:chOff x="5450786" y="4803183"/>
            <a:chExt cx="4626697" cy="1077021"/>
          </a:xfrm>
        </p:grpSpPr>
        <p:sp>
          <p:nvSpPr>
            <p:cNvPr id="32" name="TextBox 31"/>
            <p:cNvSpPr txBox="1"/>
            <p:nvPr/>
          </p:nvSpPr>
          <p:spPr>
            <a:xfrm>
              <a:off x="5450786" y="5461696"/>
              <a:ext cx="747847" cy="418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f</a:t>
              </a:r>
              <a:r>
                <a:rPr lang="ru-RU" sz="1600" dirty="0" smtClean="0"/>
                <a:t>, ГГц</a:t>
              </a:r>
              <a:endParaRPr lang="ru-RU" sz="1600" baseline="30000" dirty="0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249502" y="4803183"/>
              <a:ext cx="827981" cy="4185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 smtClean="0"/>
                <a:t>t, </a:t>
              </a:r>
              <a:r>
                <a:rPr lang="ru-RU" sz="1600" dirty="0" smtClean="0"/>
                <a:t>мкс</a:t>
              </a:r>
              <a:endParaRPr lang="ru-RU" sz="1600" baseline="30000" dirty="0"/>
            </a:p>
          </p:txBody>
        </p:sp>
      </p:grp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8" t="2982" r="6546" b="5296"/>
          <a:stretch/>
        </p:blipFill>
        <p:spPr>
          <a:xfrm>
            <a:off x="3759506" y="1165298"/>
            <a:ext cx="2876641" cy="2160000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E6F39FA-1456-4AEA-A082-130B38B49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 bwMode="auto">
          <a:xfrm>
            <a:off x="1819338" y="-146232"/>
            <a:ext cx="10270067" cy="105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8" tIns="45719" rIns="91438" bIns="45719" numCol="1" anchor="ctr" anchorCtr="0" compatLnSpc="1">
            <a:prstTxWarp prst="textNoShape">
              <a:avLst/>
            </a:prstTxWarp>
          </a:bodyPr>
          <a:lstStyle>
            <a:lvl1pPr marL="903288" indent="0" algn="l" rtl="0" eaLnBrk="0" fontAlgn="base" hangingPunct="0">
              <a:spcBef>
                <a:spcPct val="0"/>
              </a:spcBef>
              <a:spcAft>
                <a:spcPct val="0"/>
              </a:spcAft>
              <a:defRPr sz="3200" b="1" kern="120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lvl="0" algn="ctr">
              <a:defRPr/>
            </a:pP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Институт ядерной физики им. Г.И. </a:t>
            </a:r>
            <a:r>
              <a:rPr lang="ru-RU" sz="2400" dirty="0" err="1">
                <a:solidFill>
                  <a:srgbClr val="5B9BD5">
                    <a:lumMod val="50000"/>
                  </a:srgbClr>
                </a:solidFill>
                <a:latin typeface="Calibri"/>
              </a:rPr>
              <a:t>Будкера</a:t>
            </a:r>
            <a:r>
              <a:rPr lang="ru-RU" sz="2400" dirty="0">
                <a:solidFill>
                  <a:srgbClr val="5B9BD5">
                    <a:lumMod val="50000"/>
                  </a:srgbClr>
                </a:solidFill>
                <a:latin typeface="Calibri"/>
              </a:rPr>
              <a:t> Сибирского отделения Российской </a:t>
            </a:r>
            <a:r>
              <a:rPr lang="ru-RU" sz="2400" dirty="0" smtClean="0">
                <a:solidFill>
                  <a:srgbClr val="5B9BD5">
                    <a:lumMod val="50000"/>
                  </a:srgbClr>
                </a:solidFill>
                <a:latin typeface="Calibri"/>
              </a:rPr>
              <a:t>академии наук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/>
              <a:ea typeface="Verdana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859185" y="1055958"/>
            <a:ext cx="4899025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pPr lvl="0" algn="just">
              <a:defRPr/>
            </a:pPr>
            <a:r>
              <a:rPr kumimoji="0" lang="ru-RU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Авторы:</a:t>
            </a:r>
            <a:r>
              <a:rPr kumimoji="0" lang="en-US" sz="1400" b="1" i="1" u="none" strike="noStrike" kern="1200" cap="none" spc="0" normalizeH="0" baseline="0" noProof="0" dirty="0">
                <a:ln>
                  <a:noFill/>
                </a:ln>
                <a:solidFill>
                  <a:srgbClr val="1B4089"/>
                </a:solidFill>
                <a:effectLst/>
                <a:uLnTx/>
                <a:uFillTx/>
                <a:latin typeface="Calibri"/>
                <a:ea typeface="Verdana" pitchFamily="34" charset="0"/>
                <a:cs typeface="+mn-cs"/>
              </a:rPr>
              <a:t> </a:t>
            </a:r>
            <a:r>
              <a:rPr lang="ru-RU" sz="1400" dirty="0" smtClean="0"/>
              <a:t>Аржанников А.В., Синицкий С.Л., Попов С.С., Калинин П.В., Самцов Д.А., Сандалов Е.С., Атлуханов М.Г., Степанов В.Д., Макаров М.А., Куклин К.Н., Ровенских А.Ф.</a:t>
            </a:r>
            <a:endParaRPr kumimoji="0" lang="ru-RU" sz="1400" b="0" i="1" u="none" strike="noStrike" kern="1200" cap="none" spc="0" normalizeH="0" baseline="0" noProof="0" dirty="0">
              <a:ln>
                <a:noFill/>
              </a:ln>
              <a:solidFill>
                <a:srgbClr val="1B4089"/>
              </a:solidFill>
              <a:effectLst/>
              <a:uLnTx/>
              <a:uFillTx/>
              <a:latin typeface="Calibri"/>
              <a:ea typeface="Verdana" pitchFamily="34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53423" y="6086756"/>
            <a:ext cx="5093021" cy="738662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>
            <a:defPPr>
              <a:defRPr lang="ru-RU"/>
            </a:defPPr>
            <a:lvl1pPr marL="171450" lvl="0" indent="-171450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 sz="900" i="1"/>
            </a:lvl1pPr>
          </a:lstStyle>
          <a:p>
            <a:pPr marL="0" lvl="0" indent="0" algn="just">
              <a:buClr>
                <a:srgbClr val="70AD47">
                  <a:lumMod val="75000"/>
                </a:srgbClr>
              </a:buClr>
              <a:buNone/>
              <a:defRPr/>
            </a:pPr>
            <a:r>
              <a:rPr kumimoji="0" lang="ru-RU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Публикаци</a:t>
            </a:r>
            <a:r>
              <a:rPr lang="ru-RU" sz="1050" b="1" i="0" dirty="0">
                <a:solidFill>
                  <a:srgbClr val="163470"/>
                </a:solidFill>
                <a:latin typeface="Calibri"/>
              </a:rPr>
              <a:t>я</a:t>
            </a: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rgbClr val="16347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GB" sz="1050" dirty="0" smtClean="0"/>
              <a:t>Arzhannikov </a:t>
            </a:r>
            <a:r>
              <a:rPr lang="en-GB" sz="1050" dirty="0"/>
              <a:t>A. V. et al. Energy Content and Spectral Composition of a </a:t>
            </a:r>
            <a:r>
              <a:rPr lang="en-GB" sz="1050" dirty="0" err="1"/>
              <a:t>Submillimeter</a:t>
            </a:r>
            <a:r>
              <a:rPr lang="en-GB" sz="1050" dirty="0"/>
              <a:t> Radiation Flux Generated by a High-Current Electron Beam in a Plasma Column With Density Gradients //IEEE Transactions on Plasma Science. – 2022. – Т. 50. – №. 8. – С. </a:t>
            </a:r>
            <a:r>
              <a:rPr lang="en-GB" sz="1050" dirty="0" smtClean="0"/>
              <a:t>2348-2363</a:t>
            </a:r>
            <a:endParaRPr kumimoji="0" lang="ru-RU" sz="1050" b="1" i="0" u="none" strike="noStrike" kern="1200" cap="none" spc="0" normalizeH="0" baseline="0" noProof="0" dirty="0">
              <a:ln>
                <a:noFill/>
              </a:ln>
              <a:solidFill>
                <a:srgbClr val="16347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 idx="4294967295"/>
          </p:nvPr>
        </p:nvSpPr>
        <p:spPr>
          <a:xfrm>
            <a:off x="818773" y="823666"/>
            <a:ext cx="11027671" cy="341632"/>
          </a:xfr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 smtClean="0">
                <a:latin typeface="+mn-lt"/>
                <a:ea typeface="Calibri" panose="020F0502020204030204" pitchFamily="34" charset="0"/>
              </a:rPr>
              <a:t>Генерация в системе пучок-плазма  излучения </a:t>
            </a:r>
            <a:r>
              <a:rPr lang="ru-RU" sz="1800" b="1" dirty="0">
                <a:latin typeface="+mn-lt"/>
                <a:ea typeface="Calibri" panose="020F0502020204030204" pitchFamily="34" charset="0"/>
              </a:rPr>
              <a:t>на </a:t>
            </a:r>
            <a:r>
              <a:rPr lang="ru-RU" sz="1800" b="1" dirty="0" smtClean="0">
                <a:latin typeface="+mn-lt"/>
                <a:ea typeface="Calibri" panose="020F0502020204030204" pitchFamily="34" charset="0"/>
              </a:rPr>
              <a:t>фиксированной верхнегибридной </a:t>
            </a:r>
            <a:r>
              <a:rPr lang="ru-RU" sz="1800" b="1" dirty="0">
                <a:latin typeface="+mn-lt"/>
                <a:ea typeface="Calibri" panose="020F0502020204030204" pitchFamily="34" charset="0"/>
              </a:rPr>
              <a:t>плазменной </a:t>
            </a:r>
            <a:r>
              <a:rPr lang="ru-RU" sz="1800" b="1" dirty="0" smtClean="0">
                <a:latin typeface="+mn-lt"/>
                <a:ea typeface="Calibri" panose="020F0502020204030204" pitchFamily="34" charset="0"/>
              </a:rPr>
              <a:t>частоте</a:t>
            </a:r>
            <a:endParaRPr lang="ru-RU" sz="1800" b="1" dirty="0">
              <a:solidFill>
                <a:srgbClr val="18397A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0" y="-184664"/>
            <a:ext cx="184727" cy="36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38" tIns="45719" rIns="91438" bIns="4571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26" name="Picture 2" descr="D:\Архив\Лого ИЯФ\++ logo BINP new bold blue Прозрачный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27" y="60336"/>
            <a:ext cx="690256" cy="826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2DF62A06-BA7F-453F-A201-F0D786A69577}"/>
              </a:ext>
            </a:extLst>
          </p:cNvPr>
          <p:cNvSpPr/>
          <p:nvPr/>
        </p:nvSpPr>
        <p:spPr>
          <a:xfrm>
            <a:off x="789365" y="1611366"/>
            <a:ext cx="1847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1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8" name="Группа 37"/>
          <p:cNvGrpSpPr>
            <a:grpSpLocks noChangeAspect="1"/>
          </p:cNvGrpSpPr>
          <p:nvPr/>
        </p:nvGrpSpPr>
        <p:grpSpPr>
          <a:xfrm>
            <a:off x="4018376" y="3230834"/>
            <a:ext cx="2604772" cy="2219222"/>
            <a:chOff x="2154749" y="1740105"/>
            <a:chExt cx="3766458" cy="3277983"/>
          </a:xfrm>
        </p:grpSpPr>
        <p:pic>
          <p:nvPicPr>
            <p:cNvPr id="39" name="Рисунок 38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92" r="7732" b="2166"/>
            <a:stretch/>
          </p:blipFill>
          <p:spPr>
            <a:xfrm>
              <a:off x="2154749" y="1933776"/>
              <a:ext cx="3766458" cy="293888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2427908" y="1740105"/>
              <a:ext cx="1305450" cy="40915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</a:t>
              </a:r>
              <a:r>
                <a:rPr lang="en-US" sz="1200" baseline="-25000" dirty="0" smtClean="0"/>
                <a:t>e</a:t>
              </a:r>
              <a:r>
                <a:rPr lang="en-US" sz="1200" dirty="0" smtClean="0"/>
                <a:t>, </a:t>
              </a:r>
              <a:r>
                <a:rPr lang="ru-RU" sz="1200" dirty="0" smtClean="0"/>
                <a:t>10</a:t>
              </a:r>
              <a:r>
                <a:rPr lang="ru-RU" sz="1200" baseline="30000" dirty="0" smtClean="0"/>
                <a:t>14</a:t>
              </a:r>
              <a:r>
                <a:rPr lang="en-US" sz="1200" dirty="0" smtClean="0"/>
                <a:t>c</a:t>
              </a:r>
              <a:r>
                <a:rPr lang="ru-RU" sz="1200" dirty="0"/>
                <a:t>м</a:t>
              </a:r>
              <a:r>
                <a:rPr lang="en-US" sz="1200" baseline="30000" dirty="0" smtClean="0"/>
                <a:t>-3</a:t>
              </a:r>
              <a:endParaRPr lang="ru-RU" sz="1200" baseline="300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4930638" y="4702173"/>
              <a:ext cx="574432" cy="3159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r, </a:t>
              </a:r>
              <a:r>
                <a:rPr lang="ru-RU" sz="1200" dirty="0" smtClean="0"/>
                <a:t>мм</a:t>
              </a:r>
              <a:endParaRPr lang="ru-RU" sz="1200" baseline="300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627025" y="3449827"/>
              <a:ext cx="3236008" cy="8864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100" b="1" dirty="0">
                  <a:solidFill>
                    <a:srgbClr val="163470"/>
                  </a:solidFill>
                </a:rPr>
                <a:t>Рис. </a:t>
              </a:r>
              <a:r>
                <a:rPr lang="ru-RU" sz="1100" b="1" dirty="0" smtClean="0">
                  <a:solidFill>
                    <a:srgbClr val="163470"/>
                  </a:solidFill>
                </a:rPr>
                <a:t>2. </a:t>
              </a:r>
              <a:r>
                <a:rPr lang="ru-RU" sz="1100" dirty="0" smtClean="0">
                  <a:solidFill>
                    <a:srgbClr val="1F0482"/>
                  </a:solidFill>
                </a:rPr>
                <a:t>Распределение плотности плазмы по радиусу столба в интервале времени </a:t>
              </a:r>
              <a:r>
                <a:rPr lang="el-GR" sz="1100" dirty="0" smtClean="0">
                  <a:solidFill>
                    <a:srgbClr val="1F0482"/>
                  </a:solidFill>
                </a:rPr>
                <a:t>τ</a:t>
              </a:r>
              <a:r>
                <a:rPr lang="ru-RU" sz="1100" dirty="0" smtClean="0">
                  <a:solidFill>
                    <a:srgbClr val="1F0482"/>
                  </a:solidFill>
                </a:rPr>
                <a:t>≈0.8-2.2 мкс</a:t>
              </a:r>
              <a:endParaRPr lang="ru-RU" sz="1100" dirty="0">
                <a:solidFill>
                  <a:srgbClr val="1F0482"/>
                </a:solidFill>
              </a:endParaRPr>
            </a:p>
          </p:txBody>
        </p:sp>
      </p:grpSp>
      <p:sp>
        <p:nvSpPr>
          <p:cNvPr id="47" name="Прямоугольник 46">
            <a:extLst>
              <a:ext uri="{FF2B5EF4-FFF2-40B4-BE49-F238E27FC236}">
                <a16:creationId xmlns:a16="http://schemas.microsoft.com/office/drawing/2014/main" xmlns="" id="{019EB875-3641-4D1E-84C1-11E27A6233F1}"/>
              </a:ext>
            </a:extLst>
          </p:cNvPr>
          <p:cNvSpPr/>
          <p:nvPr/>
        </p:nvSpPr>
        <p:spPr>
          <a:xfrm>
            <a:off x="700225" y="1075774"/>
            <a:ext cx="288933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cs typeface="Arial" panose="020B0604020202020204" pitchFamily="34" charset="0"/>
              </a:rPr>
              <a:t>Частоты колебаний в плазме в теоретическом описании</a:t>
            </a:r>
          </a:p>
          <a:p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Циклотронная </a:t>
            </a:r>
            <a:br>
              <a:rPr lang="ru-RU" sz="12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</a:br>
            <a:r>
              <a:rPr lang="en-US" sz="12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f</a:t>
            </a:r>
            <a:r>
              <a:rPr lang="en-US" sz="1200" baseline="-25000" dirty="0" smtClean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c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= 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112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ГГц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 | B=4 [</a:t>
            </a:r>
            <a:r>
              <a:rPr lang="ru-RU" sz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Тл</a:t>
            </a:r>
            <a:r>
              <a:rPr lang="en-US" sz="1200" dirty="0">
                <a:solidFill>
                  <a:schemeClr val="accent6">
                    <a:lumMod val="75000"/>
                  </a:schemeClr>
                </a:solidFill>
                <a:cs typeface="Arial" panose="020B0604020202020204" pitchFamily="34" charset="0"/>
              </a:rPr>
              <a:t>]</a:t>
            </a:r>
            <a:endParaRPr lang="ru-RU" sz="1200" dirty="0">
              <a:solidFill>
                <a:schemeClr val="accent6">
                  <a:lumMod val="75000"/>
                </a:schemeClr>
              </a:solidFill>
              <a:cs typeface="Arial" panose="020B0604020202020204" pitchFamily="34" charset="0"/>
            </a:endParaRPr>
          </a:p>
          <a:p>
            <a:r>
              <a:rPr lang="ru-RU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Ленгмюровская </a:t>
            </a:r>
            <a:br>
              <a:rPr lang="ru-RU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</a:br>
            <a:r>
              <a:rPr lang="en-US" altLang="ru-RU" sz="1200" dirty="0" err="1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f</a:t>
            </a:r>
            <a:r>
              <a:rPr lang="en-US" altLang="ru-RU" sz="1200" baseline="-25000" dirty="0" err="1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p</a:t>
            </a:r>
            <a:r>
              <a:rPr lang="ru-RU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=</a:t>
            </a:r>
            <a:r>
              <a:rPr lang="en-US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2</a:t>
            </a:r>
            <a:r>
              <a:rPr lang="ru-RU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39 ГГц</a:t>
            </a:r>
            <a:r>
              <a:rPr lang="en-US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 | n=</a:t>
            </a:r>
            <a:r>
              <a:rPr lang="ru-RU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7</a:t>
            </a:r>
            <a:r>
              <a:rPr lang="en-US" altLang="ru-RU" sz="1200" dirty="0" smtClean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*10</a:t>
            </a:r>
            <a:r>
              <a:rPr lang="en-US" sz="1200" dirty="0" smtClean="0">
                <a:solidFill>
                  <a:srgbClr val="0000FF"/>
                </a:solidFill>
                <a:cs typeface="Arial" panose="020B0604020202020204" pitchFamily="34" charset="0"/>
              </a:rPr>
              <a:t> </a:t>
            </a:r>
            <a:r>
              <a:rPr lang="en-US" altLang="ru-RU" sz="1200" baseline="30000" dirty="0">
                <a:solidFill>
                  <a:srgbClr val="0000FF"/>
                </a:solidFill>
                <a:cs typeface="Arial" panose="020B0604020202020204" pitchFamily="34" charset="0"/>
                <a:sym typeface="Symbol" pitchFamily="18" charset="2"/>
              </a:rPr>
              <a:t>14 </a:t>
            </a:r>
            <a:r>
              <a:rPr lang="en-US" sz="1200" dirty="0" smtClean="0">
                <a:solidFill>
                  <a:srgbClr val="0000FF"/>
                </a:solidFill>
                <a:cs typeface="Arial" panose="020B0604020202020204" pitchFamily="34" charset="0"/>
              </a:rPr>
              <a:t>[c</a:t>
            </a:r>
            <a:r>
              <a:rPr lang="ru-RU" sz="1200" dirty="0" smtClean="0">
                <a:solidFill>
                  <a:srgbClr val="0000FF"/>
                </a:solidFill>
                <a:cs typeface="Arial" panose="020B0604020202020204" pitchFamily="34" charset="0"/>
              </a:rPr>
              <a:t>м</a:t>
            </a:r>
            <a:r>
              <a:rPr lang="en-US" sz="1200" baseline="30000" dirty="0" smtClean="0">
                <a:solidFill>
                  <a:srgbClr val="0000FF"/>
                </a:solidFill>
                <a:cs typeface="Arial" panose="020B0604020202020204" pitchFamily="34" charset="0"/>
              </a:rPr>
              <a:t>-3</a:t>
            </a:r>
            <a:r>
              <a:rPr lang="en-US" sz="1200" dirty="0">
                <a:solidFill>
                  <a:srgbClr val="0000FF"/>
                </a:solidFill>
                <a:cs typeface="Arial" panose="020B0604020202020204" pitchFamily="34" charset="0"/>
              </a:rPr>
              <a:t>] </a:t>
            </a:r>
            <a:endParaRPr lang="ru-RU" sz="1200" dirty="0" smtClean="0">
              <a:solidFill>
                <a:srgbClr val="C00000"/>
              </a:solidFill>
              <a:cs typeface="Arial" panose="020B0604020202020204" pitchFamily="34" charset="0"/>
            </a:endParaRPr>
          </a:p>
          <a:p>
            <a:r>
              <a:rPr lang="ru-RU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Верхнегибридная частота, на которой локализован  максимум ЭМ излучения</a:t>
            </a:r>
            <a:br>
              <a:rPr lang="ru-RU" sz="1200" dirty="0" smtClean="0">
                <a:solidFill>
                  <a:srgbClr val="C00000"/>
                </a:solidFill>
                <a:cs typeface="Arial" panose="020B0604020202020204" pitchFamily="34" charset="0"/>
              </a:rPr>
            </a:br>
            <a:r>
              <a:rPr lang="en-US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f</a:t>
            </a:r>
            <a:r>
              <a:rPr lang="en-US" sz="1200" baseline="-250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h</a:t>
            </a: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</a:t>
            </a:r>
            <a:r>
              <a:rPr lang="en-US" sz="1200" dirty="0">
                <a:solidFill>
                  <a:srgbClr val="C00000"/>
                </a:solidFill>
                <a:cs typeface="Arial" panose="020B0604020202020204" pitchFamily="34" charset="0"/>
              </a:rPr>
              <a:t>= </a:t>
            </a:r>
            <a:r>
              <a:rPr lang="ru-RU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1.05</a:t>
            </a:r>
            <a:r>
              <a:rPr lang="ru-RU" sz="800" dirty="0" smtClean="0">
                <a:solidFill>
                  <a:srgbClr val="C00000"/>
                </a:solidFill>
                <a:cs typeface="Arial" panose="020B0604020202020204" pitchFamily="34" charset="0"/>
              </a:rPr>
              <a:t>Х</a:t>
            </a:r>
            <a:r>
              <a:rPr lang="en-US" sz="12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f</a:t>
            </a:r>
            <a:r>
              <a:rPr lang="en-US" sz="1200" baseline="-25000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p</a:t>
            </a:r>
            <a:r>
              <a:rPr lang="en-US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=</a:t>
            </a:r>
            <a:r>
              <a:rPr lang="ru-RU" sz="1200" dirty="0" smtClean="0">
                <a:solidFill>
                  <a:srgbClr val="C00000"/>
                </a:solidFill>
                <a:cs typeface="Arial" panose="020B0604020202020204" pitchFamily="34" charset="0"/>
              </a:rPr>
              <a:t> 250 ГГц</a:t>
            </a:r>
            <a:endParaRPr lang="ru-RU" sz="1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071443" y="1460155"/>
            <a:ext cx="19880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Интерферометр</a:t>
            </a:r>
            <a:r>
              <a:rPr lang="en-US" sz="1100" b="1" dirty="0" smtClean="0"/>
              <a:t> </a:t>
            </a:r>
            <a:r>
              <a:rPr lang="ru-RU" sz="1100" b="1" dirty="0" smtClean="0"/>
              <a:t>(</a:t>
            </a:r>
            <a:r>
              <a:rPr lang="el-GR" sz="1100" b="1" dirty="0" smtClean="0"/>
              <a:t>λ</a:t>
            </a:r>
            <a:r>
              <a:rPr lang="en-US" sz="1100" b="1" dirty="0" smtClean="0"/>
              <a:t>=10.5 </a:t>
            </a:r>
            <a:r>
              <a:rPr lang="ru-RU" sz="1100" b="1" dirty="0" smtClean="0"/>
              <a:t>мкм)</a:t>
            </a:r>
            <a:endParaRPr lang="ru-RU" sz="11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404301" y="3546169"/>
            <a:ext cx="17964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b="1" dirty="0" smtClean="0"/>
              <a:t>Томсоновское рассеяние</a:t>
            </a:r>
            <a:br>
              <a:rPr lang="ru-RU" sz="1100" b="1" dirty="0" smtClean="0"/>
            </a:br>
            <a:r>
              <a:rPr lang="ru-RU" sz="1100" b="1" dirty="0" smtClean="0"/>
              <a:t> </a:t>
            </a:r>
            <a:r>
              <a:rPr lang="ru-RU" sz="1100" b="1" dirty="0"/>
              <a:t>(</a:t>
            </a:r>
            <a:r>
              <a:rPr lang="el-GR" sz="1100" b="1" dirty="0"/>
              <a:t>λ</a:t>
            </a:r>
            <a:r>
              <a:rPr lang="en-US" sz="1100" b="1" dirty="0" smtClean="0"/>
              <a:t>=1</a:t>
            </a:r>
            <a:r>
              <a:rPr lang="ru-RU" sz="1100" b="1" dirty="0" smtClean="0"/>
              <a:t>.</a:t>
            </a:r>
            <a:r>
              <a:rPr lang="en-US" sz="1100" b="1" dirty="0" smtClean="0"/>
              <a:t>05 </a:t>
            </a:r>
            <a:r>
              <a:rPr lang="ru-RU" sz="1100" b="1" dirty="0"/>
              <a:t>мкм)</a:t>
            </a:r>
          </a:p>
          <a:p>
            <a:endParaRPr lang="ru-RU" sz="11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1080255" y="2860564"/>
            <a:ext cx="28923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>
                <a:solidFill>
                  <a:srgbClr val="163470"/>
                </a:solidFill>
              </a:rPr>
              <a:t>Рис. </a:t>
            </a:r>
            <a:r>
              <a:rPr lang="ru-RU" sz="1200" b="1" dirty="0" smtClean="0">
                <a:solidFill>
                  <a:srgbClr val="163470"/>
                </a:solidFill>
              </a:rPr>
              <a:t>3. </a:t>
            </a:r>
            <a:r>
              <a:rPr lang="ru-RU" sz="1200" b="1" dirty="0" smtClean="0">
                <a:solidFill>
                  <a:srgbClr val="C00000"/>
                </a:solidFill>
              </a:rPr>
              <a:t>Спектральная плотность потока</a:t>
            </a:r>
            <a:br>
              <a:rPr lang="ru-RU" sz="1200" b="1" dirty="0" smtClean="0">
                <a:solidFill>
                  <a:srgbClr val="C00000"/>
                </a:solidFill>
              </a:rPr>
            </a:br>
            <a:r>
              <a:rPr lang="ru-RU" sz="1200" b="1" dirty="0" smtClean="0">
                <a:solidFill>
                  <a:srgbClr val="C00000"/>
                </a:solidFill>
              </a:rPr>
              <a:t> излучения, измеренная в эксперименте</a:t>
            </a:r>
            <a:endParaRPr lang="ru-RU" sz="1200" b="1" dirty="0">
              <a:solidFill>
                <a:srgbClr val="C0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790342" y="1714480"/>
            <a:ext cx="5244661" cy="4408663"/>
          </a:xfrm>
          <a:prstGeom prst="rect">
            <a:avLst/>
          </a:prstGeom>
          <a:noFill/>
        </p:spPr>
        <p:txBody>
          <a:bodyPr vert="horz" lIns="91438" tIns="45719" rIns="91438" bIns="45719" rtlCol="0" anchor="ctr">
            <a:noAutofit/>
          </a:bodyPr>
          <a:lstStyle>
            <a:defPPr>
              <a:defRPr lang="ru-RU"/>
            </a:defPPr>
            <a:lvl1pPr marL="171450" lvl="0" indent="-171450" algn="just">
              <a:spcBef>
                <a:spcPts val="600"/>
              </a:spcBef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§"/>
              <a:defRPr sz="1300">
                <a:solidFill>
                  <a:schemeClr val="accent6"/>
                </a:solidFill>
                <a:latin typeface="+mj-lt"/>
              </a:defRPr>
            </a:lvl1pPr>
          </a:lstStyle>
          <a:p>
            <a:pPr marL="0" indent="0">
              <a:buNone/>
            </a:pPr>
            <a:r>
              <a:rPr lang="ru-RU" sz="1600" b="1" dirty="0" smtClean="0">
                <a:solidFill>
                  <a:srgbClr val="163470"/>
                </a:solidFill>
              </a:rPr>
              <a:t>На </a:t>
            </a:r>
            <a:r>
              <a:rPr lang="ru-RU" sz="1600" b="1" dirty="0">
                <a:solidFill>
                  <a:srgbClr val="163470"/>
                </a:solidFill>
              </a:rPr>
              <a:t>установке ГОЛ-ПЭТ проводятся </a:t>
            </a:r>
            <a:r>
              <a:rPr lang="ru-RU" sz="1600" b="1" dirty="0" smtClean="0">
                <a:solidFill>
                  <a:srgbClr val="163470"/>
                </a:solidFill>
              </a:rPr>
              <a:t>экспериментальные </a:t>
            </a:r>
            <a:r>
              <a:rPr lang="ru-RU" sz="1600" b="1" dirty="0">
                <a:solidFill>
                  <a:srgbClr val="163470"/>
                </a:solidFill>
              </a:rPr>
              <a:t>исследования процесса генерации </a:t>
            </a:r>
            <a:r>
              <a:rPr lang="ru-RU" sz="1600" b="1" dirty="0" smtClean="0">
                <a:solidFill>
                  <a:srgbClr val="163470"/>
                </a:solidFill>
              </a:rPr>
              <a:t>субмм </a:t>
            </a:r>
            <a:r>
              <a:rPr lang="ru-RU" sz="1600" b="1" dirty="0">
                <a:solidFill>
                  <a:srgbClr val="163470"/>
                </a:solidFill>
              </a:rPr>
              <a:t>излучения при накачке </a:t>
            </a:r>
            <a:r>
              <a:rPr lang="ru-RU" sz="1600" b="1" dirty="0" smtClean="0">
                <a:solidFill>
                  <a:srgbClr val="163470"/>
                </a:solidFill>
              </a:rPr>
              <a:t>в плазме верхнегибридных колебаний </a:t>
            </a:r>
            <a:r>
              <a:rPr lang="ru-RU" sz="1600" b="1" dirty="0">
                <a:solidFill>
                  <a:srgbClr val="163470"/>
                </a:solidFill>
              </a:rPr>
              <a:t>релятивистским электронным пучком с плотностью тока около 1 </a:t>
            </a:r>
            <a:r>
              <a:rPr lang="ru-RU" sz="1600" b="1" dirty="0" smtClean="0">
                <a:solidFill>
                  <a:srgbClr val="163470"/>
                </a:solidFill>
              </a:rPr>
              <a:t>кА/см</a:t>
            </a:r>
            <a:r>
              <a:rPr lang="ru-RU" sz="1600" b="1" baseline="30000" dirty="0" smtClean="0">
                <a:solidFill>
                  <a:srgbClr val="163470"/>
                </a:solidFill>
              </a:rPr>
              <a:t>-2</a:t>
            </a:r>
            <a:r>
              <a:rPr lang="ru-RU" sz="1600" b="1" dirty="0" smtClean="0">
                <a:solidFill>
                  <a:srgbClr val="163470"/>
                </a:solidFill>
              </a:rPr>
              <a:t>. В экспериментах  удалось </a:t>
            </a:r>
            <a:r>
              <a:rPr lang="ru-RU" sz="1600" b="1" dirty="0">
                <a:solidFill>
                  <a:srgbClr val="163470"/>
                </a:solidFill>
              </a:rPr>
              <a:t>реализовать </a:t>
            </a:r>
            <a:r>
              <a:rPr lang="ru-RU" sz="1600" b="1" dirty="0" smtClean="0">
                <a:solidFill>
                  <a:srgbClr val="163470"/>
                </a:solidFill>
              </a:rPr>
              <a:t>неизменными в </a:t>
            </a:r>
            <a:r>
              <a:rPr lang="ru-RU" sz="1600" b="1" dirty="0">
                <a:solidFill>
                  <a:srgbClr val="163470"/>
                </a:solidFill>
              </a:rPr>
              <a:t>течение </a:t>
            </a:r>
            <a:r>
              <a:rPr lang="ru-RU" sz="1600" b="1" dirty="0" smtClean="0">
                <a:solidFill>
                  <a:srgbClr val="163470"/>
                </a:solidFill>
              </a:rPr>
              <a:t>полутора микросекунд однородные </a:t>
            </a:r>
            <a:r>
              <a:rPr lang="ru-RU" sz="1600" b="1" dirty="0">
                <a:solidFill>
                  <a:srgbClr val="163470"/>
                </a:solidFill>
              </a:rPr>
              <a:t>распределения </a:t>
            </a:r>
            <a:r>
              <a:rPr lang="ru-RU" sz="1600" b="1" dirty="0" smtClean="0">
                <a:solidFill>
                  <a:srgbClr val="163470"/>
                </a:solidFill>
              </a:rPr>
              <a:t>плотности </a:t>
            </a:r>
            <a:r>
              <a:rPr lang="ru-RU" sz="1600" b="1" dirty="0">
                <a:solidFill>
                  <a:srgbClr val="163470"/>
                </a:solidFill>
              </a:rPr>
              <a:t>по сечению и длине плазменного столба </a:t>
            </a:r>
            <a:r>
              <a:rPr lang="ru-RU" sz="1600" b="1" dirty="0" smtClean="0">
                <a:solidFill>
                  <a:srgbClr val="163470"/>
                </a:solidFill>
              </a:rPr>
              <a:t>во время прохождения </a:t>
            </a:r>
            <a:r>
              <a:rPr lang="ru-RU" sz="1600" b="1" dirty="0">
                <a:solidFill>
                  <a:srgbClr val="163470"/>
                </a:solidFill>
              </a:rPr>
              <a:t>пучка по </a:t>
            </a:r>
            <a:r>
              <a:rPr lang="ru-RU" sz="1600" b="1" dirty="0" smtClean="0">
                <a:solidFill>
                  <a:srgbClr val="163470"/>
                </a:solidFill>
              </a:rPr>
              <a:t>плазме с плотностью 7х10</a:t>
            </a:r>
            <a:r>
              <a:rPr lang="ru-RU" sz="1600" b="1" baseline="30000" dirty="0" smtClean="0">
                <a:solidFill>
                  <a:srgbClr val="163470"/>
                </a:solidFill>
              </a:rPr>
              <a:t>14</a:t>
            </a:r>
            <a:r>
              <a:rPr lang="ru-RU" sz="1600" b="1" dirty="0" smtClean="0">
                <a:solidFill>
                  <a:srgbClr val="163470"/>
                </a:solidFill>
              </a:rPr>
              <a:t>см</a:t>
            </a:r>
            <a:r>
              <a:rPr lang="ru-RU" sz="1600" b="1" baseline="30000" dirty="0" smtClean="0">
                <a:solidFill>
                  <a:srgbClr val="163470"/>
                </a:solidFill>
              </a:rPr>
              <a:t>-3 </a:t>
            </a:r>
            <a:r>
              <a:rPr lang="ru-RU" sz="1600" b="1" dirty="0" smtClean="0">
                <a:solidFill>
                  <a:srgbClr val="163470"/>
                </a:solidFill>
              </a:rPr>
              <a:t>(Рис. 1 и Рис. 2). В этих условиях </a:t>
            </a:r>
            <a:r>
              <a:rPr lang="ru-RU" sz="1600" b="1" dirty="0">
                <a:solidFill>
                  <a:srgbClr val="163470"/>
                </a:solidFill>
              </a:rPr>
              <a:t>достигнута устойчивая генерация потока излучения именно на верхнегибридной частоте </a:t>
            </a:r>
            <a:r>
              <a:rPr lang="ru-RU" sz="1600" b="1" dirty="0" smtClean="0">
                <a:solidFill>
                  <a:srgbClr val="163470"/>
                </a:solidFill>
              </a:rPr>
              <a:t>250 </a:t>
            </a:r>
            <a:r>
              <a:rPr lang="ru-RU" sz="1600" b="1" dirty="0">
                <a:solidFill>
                  <a:srgbClr val="163470"/>
                </a:solidFill>
              </a:rPr>
              <a:t>ГГц </a:t>
            </a:r>
            <a:r>
              <a:rPr lang="ru-RU" sz="1600" b="1" dirty="0" smtClean="0">
                <a:solidFill>
                  <a:srgbClr val="163470"/>
                </a:solidFill>
              </a:rPr>
              <a:t>в </a:t>
            </a:r>
            <a:r>
              <a:rPr lang="ru-RU" sz="1600" b="1" dirty="0">
                <a:solidFill>
                  <a:srgbClr val="163470"/>
                </a:solidFill>
              </a:rPr>
              <a:t>относительно </a:t>
            </a:r>
            <a:r>
              <a:rPr lang="ru-RU" sz="1600" b="1" dirty="0" smtClean="0">
                <a:solidFill>
                  <a:srgbClr val="163470"/>
                </a:solidFill>
              </a:rPr>
              <a:t>узкой спектральной полосе (</a:t>
            </a:r>
            <a:r>
              <a:rPr lang="ru-RU" sz="1600" b="1" dirty="0">
                <a:solidFill>
                  <a:srgbClr val="163470"/>
                </a:solidFill>
              </a:rPr>
              <a:t>Рис. </a:t>
            </a:r>
            <a:r>
              <a:rPr lang="ru-RU" sz="1600" b="1" dirty="0" smtClean="0">
                <a:solidFill>
                  <a:srgbClr val="163470"/>
                </a:solidFill>
              </a:rPr>
              <a:t>3). </a:t>
            </a:r>
            <a:r>
              <a:rPr lang="ru-RU" sz="1600" b="1" dirty="0">
                <a:solidFill>
                  <a:srgbClr val="163470"/>
                </a:solidFill>
              </a:rPr>
              <a:t>Достигнутый результат позволяет прогнозировать получение </a:t>
            </a:r>
            <a:r>
              <a:rPr lang="ru-RU" sz="1600" b="1" dirty="0" smtClean="0">
                <a:solidFill>
                  <a:srgbClr val="163470"/>
                </a:solidFill>
              </a:rPr>
              <a:t>импульса излучения на частоте 1 </a:t>
            </a:r>
            <a:r>
              <a:rPr lang="ru-RU" sz="1600" b="1" dirty="0">
                <a:solidFill>
                  <a:srgbClr val="163470"/>
                </a:solidFill>
              </a:rPr>
              <a:t>ТГц </a:t>
            </a:r>
            <a:r>
              <a:rPr lang="ru-RU" sz="1600" b="1" dirty="0" smtClean="0">
                <a:solidFill>
                  <a:srgbClr val="163470"/>
                </a:solidFill>
              </a:rPr>
              <a:t>в плазме с высокой плотностью при инжекции пучка </a:t>
            </a:r>
            <a:r>
              <a:rPr lang="ru-RU" sz="1600" b="1" dirty="0">
                <a:solidFill>
                  <a:srgbClr val="163470"/>
                </a:solidFill>
              </a:rPr>
              <a:t>из ЛИУ </a:t>
            </a:r>
            <a:r>
              <a:rPr lang="ru-RU" sz="1600" b="1" dirty="0" smtClean="0">
                <a:solidFill>
                  <a:srgbClr val="163470"/>
                </a:solidFill>
              </a:rPr>
              <a:t>при соответствующем </a:t>
            </a:r>
            <a:r>
              <a:rPr lang="ru-RU" sz="1600" b="1" dirty="0">
                <a:solidFill>
                  <a:srgbClr val="163470"/>
                </a:solidFill>
              </a:rPr>
              <a:t>необходимом сжатии его </a:t>
            </a:r>
            <a:r>
              <a:rPr lang="ru-RU" sz="1600" b="1" dirty="0" smtClean="0">
                <a:solidFill>
                  <a:srgbClr val="163470"/>
                </a:solidFill>
              </a:rPr>
              <a:t>сечения</a:t>
            </a:r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</a:rPr>
              <a:t>.</a:t>
            </a:r>
            <a:r>
              <a:rPr lang="ru-RU" sz="1600" b="1" dirty="0" smtClean="0">
                <a:solidFill>
                  <a:srgbClr val="163470"/>
                </a:solidFill>
              </a:rPr>
              <a:t> </a:t>
            </a:r>
          </a:p>
          <a:p>
            <a:pPr marL="0" indent="0">
              <a:buNone/>
            </a:pPr>
            <a:r>
              <a:rPr lang="ru-RU" sz="1400" b="1" dirty="0" smtClean="0">
                <a:solidFill>
                  <a:srgbClr val="163470"/>
                </a:solidFill>
              </a:rPr>
              <a:t>Выполнение </a:t>
            </a:r>
            <a:r>
              <a:rPr lang="ru-RU" sz="1400" b="1" dirty="0">
                <a:solidFill>
                  <a:srgbClr val="163470"/>
                </a:solidFill>
              </a:rPr>
              <a:t>этих исследований частично поддерживается грантами №</a:t>
            </a:r>
            <a:r>
              <a:rPr lang="ru-RU" sz="1400" b="1" dirty="0" smtClean="0">
                <a:solidFill>
                  <a:srgbClr val="163470"/>
                </a:solidFill>
              </a:rPr>
              <a:t>19-12-00250 </a:t>
            </a:r>
            <a:r>
              <a:rPr lang="ru-RU" sz="1400" b="1" dirty="0">
                <a:solidFill>
                  <a:srgbClr val="163470"/>
                </a:solidFill>
              </a:rPr>
              <a:t>и РФФИ №</a:t>
            </a:r>
            <a:r>
              <a:rPr lang="ru-RU" sz="1400" b="1" dirty="0" smtClean="0">
                <a:solidFill>
                  <a:srgbClr val="163470"/>
                </a:solidFill>
              </a:rPr>
              <a:t>20-32-90045.</a:t>
            </a:r>
            <a:endParaRPr 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4711746" y="2394973"/>
            <a:ext cx="2078596" cy="5908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163470"/>
                </a:solidFill>
              </a:rPr>
              <a:t>Рис. </a:t>
            </a:r>
            <a:r>
              <a:rPr lang="ru-RU" sz="1100" b="1" dirty="0" smtClean="0">
                <a:solidFill>
                  <a:srgbClr val="163470"/>
                </a:solidFill>
              </a:rPr>
              <a:t>1. </a:t>
            </a:r>
            <a:r>
              <a:rPr lang="ru-RU" sz="1100" dirty="0" smtClean="0">
                <a:solidFill>
                  <a:srgbClr val="163470"/>
                </a:solidFill>
              </a:rPr>
              <a:t>Изменение во времени средней по диаметру столба  плотности плазмы</a:t>
            </a:r>
            <a:endParaRPr lang="ru-RU" sz="1100" dirty="0">
              <a:solidFill>
                <a:srgbClr val="16347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7269" y="3204057"/>
            <a:ext cx="676092" cy="3146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Вт/ГГц</a:t>
            </a:r>
            <a:endParaRPr lang="ru-RU" sz="1600" baseline="30000" dirty="0"/>
          </a:p>
        </p:txBody>
      </p:sp>
    </p:spTree>
    <p:extLst>
      <p:ext uri="{BB962C8B-B14F-4D97-AF65-F5344CB8AC3E}">
        <p14:creationId xmlns:p14="http://schemas.microsoft.com/office/powerpoint/2010/main" val="2384803561"/>
      </p:ext>
    </p:extLst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8680</TotalTime>
  <Words>312</Words>
  <Application>Microsoft Office PowerPoint</Application>
  <PresentationFormat>Широкоэкранный</PresentationFormat>
  <Paragraphs>21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Open Sans</vt:lpstr>
      <vt:lpstr>Symbol</vt:lpstr>
      <vt:lpstr>Verdana</vt:lpstr>
      <vt:lpstr>Wingdings</vt:lpstr>
      <vt:lpstr>1_Тема Office</vt:lpstr>
      <vt:lpstr>Генерация в системе пучок-плазма  излучения на фиксированной верхнегибридной плазменной частоте</vt:lpstr>
    </vt:vector>
  </TitlesOfParts>
  <Company>diakov.net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Голышева</dc:creator>
  <cp:lastModifiedBy>Aleksey V. Reznichenko</cp:lastModifiedBy>
  <cp:revision>686</cp:revision>
  <cp:lastPrinted>2020-01-14T01:52:00Z</cp:lastPrinted>
  <dcterms:created xsi:type="dcterms:W3CDTF">2019-05-20T10:35:54Z</dcterms:created>
  <dcterms:modified xsi:type="dcterms:W3CDTF">2022-12-05T12:53:55Z</dcterms:modified>
</cp:coreProperties>
</file>