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0160" y="2056001"/>
            <a:ext cx="5961211" cy="399149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отличие от широко применяемого при измерениях импульсных полей индукционного метода, предложенный метод позволяет достичь абсолютной точности на уровне 10</a:t>
            </a:r>
            <a:r>
              <a:rPr lang="ru-RU" sz="1600" baseline="30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-4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при измерении в магнитах ускорителей импульсных полей в диапазоне времён от сотен миллисекунд до сотен микросекунд. Метод основан на вычитании из импульсного сигнала от датчика Холла «паразитного» индукционного импульсного сигнала, вызванного проводами, подключенными к датчику. Абсолютная точность датчика в статическом режиме обеспечивается процедурой прецизионной калибровки в постоянном однородном поле.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Для измерения сигналов с датчиков изготовлена электроника, обладающая необходимым быстродействием и точностью в динамике. Для разработанной электроники создано соответствующее программное обеспечение.</a:t>
            </a:r>
          </a:p>
          <a:p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48952"/>
            <a:ext cx="9931400" cy="590931"/>
          </a:xfr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 Предложен и реализован метод измерения импульсных магнитных полей на основе датчиков Холла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054212" y="1622323"/>
            <a:ext cx="53462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Авторы: А.М.Батраков,  И.Н.Окунев А.В.Павленко,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К.С.Штро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554299" y="2076034"/>
            <a:ext cx="5315559" cy="3572598"/>
            <a:chOff x="539552" y="2348880"/>
            <a:chExt cx="5400600" cy="3384376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 cstate="print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2496422"/>
              <a:ext cx="1975023" cy="1527255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4" cstate="print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5396" y="4202834"/>
              <a:ext cx="1976380" cy="1528304"/>
            </a:xfrm>
            <a:prstGeom prst="rect">
              <a:avLst/>
            </a:prstGeom>
          </p:spPr>
        </p:pic>
        <p:sp>
          <p:nvSpPr>
            <p:cNvPr id="20" name="Нижний колонтитул 15"/>
            <p:cNvSpPr txBox="1">
              <a:spLocks/>
            </p:cNvSpPr>
            <p:nvPr/>
          </p:nvSpPr>
          <p:spPr>
            <a:xfrm>
              <a:off x="3340773" y="3074034"/>
              <a:ext cx="517746" cy="405051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 smtClean="0">
                  <a:solidFill>
                    <a:srgbClr val="FF0000"/>
                  </a:solidFill>
                </a:rPr>
                <a:t>–</a:t>
              </a:r>
              <a:endParaRPr lang="ru-RU" sz="1600" dirty="0">
                <a:solidFill>
                  <a:srgbClr val="FF0000"/>
                </a:solidFill>
              </a:endParaRPr>
            </a:p>
          </p:txBody>
        </p:sp>
        <p:sp>
          <p:nvSpPr>
            <p:cNvPr id="21" name="Нижний колонтитул 15"/>
            <p:cNvSpPr txBox="1">
              <a:spLocks/>
            </p:cNvSpPr>
            <p:nvPr/>
          </p:nvSpPr>
          <p:spPr>
            <a:xfrm>
              <a:off x="672721" y="4755040"/>
              <a:ext cx="428967" cy="405051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 smtClean="0">
                  <a:solidFill>
                    <a:srgbClr val="FF0000"/>
                  </a:solidFill>
                </a:rPr>
                <a:t>=</a:t>
              </a:r>
              <a:endParaRPr lang="ru-RU" sz="1600" dirty="0">
                <a:solidFill>
                  <a:srgbClr val="FF0000"/>
                </a:solidFill>
              </a:endParaRPr>
            </a:p>
          </p:txBody>
        </p:sp>
        <p:pic>
          <p:nvPicPr>
            <p:cNvPr id="22" name="Рисунок 21"/>
            <p:cNvPicPr>
              <a:picLocks noChangeAspect="1"/>
            </p:cNvPicPr>
            <p:nvPr/>
          </p:nvPicPr>
          <p:blipFill rotWithShape="1">
            <a:blip r:embed="rId5" cstate="print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74" t="7344" r="6934" b="2423"/>
            <a:stretch/>
          </p:blipFill>
          <p:spPr>
            <a:xfrm>
              <a:off x="1907240" y="2860222"/>
              <a:ext cx="1534149" cy="1208303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 rotWithShape="1">
            <a:blip r:embed="rId6" cstate="print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04" t="8985" r="6934" b="4063"/>
            <a:stretch/>
          </p:blipFill>
          <p:spPr>
            <a:xfrm>
              <a:off x="2574070" y="4626966"/>
              <a:ext cx="1434634" cy="1104172"/>
            </a:xfrm>
            <a:prstGeom prst="rect">
              <a:avLst/>
            </a:prstGeom>
          </p:spPr>
        </p:pic>
        <p:sp>
          <p:nvSpPr>
            <p:cNvPr id="24" name="Прямоугольник 23"/>
            <p:cNvSpPr/>
            <p:nvPr/>
          </p:nvSpPr>
          <p:spPr>
            <a:xfrm>
              <a:off x="1907239" y="2855986"/>
              <a:ext cx="1401937" cy="1108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1135825" y="2703887"/>
              <a:ext cx="148097" cy="10905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>
              <a:off x="1285786" y="2703887"/>
              <a:ext cx="2023390" cy="15209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1134856" y="2814633"/>
              <a:ext cx="772382" cy="11497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Прямоугольник 27"/>
            <p:cNvSpPr/>
            <p:nvPr/>
          </p:nvSpPr>
          <p:spPr>
            <a:xfrm>
              <a:off x="2574070" y="4624848"/>
              <a:ext cx="1401937" cy="110840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799052" y="4393720"/>
              <a:ext cx="148097" cy="10905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799052" y="4502778"/>
              <a:ext cx="775018" cy="122835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1947150" y="4404555"/>
              <a:ext cx="2028857" cy="2224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7" cstate="print">
              <a:lum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92" y="2603959"/>
              <a:ext cx="1879985" cy="1453763"/>
            </a:xfrm>
            <a:prstGeom prst="rect">
              <a:avLst/>
            </a:prstGeom>
          </p:spPr>
        </p:pic>
        <p:sp>
          <p:nvSpPr>
            <p:cNvPr id="33" name="Нижний колонтитул 15"/>
            <p:cNvSpPr txBox="1">
              <a:spLocks/>
            </p:cNvSpPr>
            <p:nvPr/>
          </p:nvSpPr>
          <p:spPr>
            <a:xfrm>
              <a:off x="3032137" y="2348880"/>
              <a:ext cx="2707765" cy="32037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400" b="1" dirty="0" smtClean="0">
                  <a:solidFill>
                    <a:schemeClr val="accent1">
                      <a:lumMod val="50000"/>
                    </a:schemeClr>
                  </a:solidFill>
                </a:rPr>
                <a:t>«Паразитный» индукционный сигнал</a:t>
              </a:r>
              <a:endParaRPr lang="ru-RU" sz="14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4" name="Нижний колонтитул 15"/>
            <p:cNvSpPr txBox="1">
              <a:spLocks/>
            </p:cNvSpPr>
            <p:nvPr/>
          </p:nvSpPr>
          <p:spPr>
            <a:xfrm>
              <a:off x="1294174" y="4114293"/>
              <a:ext cx="2319564" cy="2827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400" b="1" dirty="0" smtClean="0">
                  <a:solidFill>
                    <a:schemeClr val="accent1">
                      <a:lumMod val="50000"/>
                    </a:schemeClr>
                  </a:solidFill>
                </a:rPr>
                <a:t>Разностный сигнал</a:t>
              </a:r>
              <a:endParaRPr lang="ru-RU" sz="14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5" name="Нижний колонтитул 15"/>
            <p:cNvSpPr txBox="1">
              <a:spLocks/>
            </p:cNvSpPr>
            <p:nvPr/>
          </p:nvSpPr>
          <p:spPr>
            <a:xfrm>
              <a:off x="755576" y="2348880"/>
              <a:ext cx="2127961" cy="2827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400" b="1" dirty="0" smtClean="0">
                  <a:solidFill>
                    <a:schemeClr val="accent1">
                      <a:lumMod val="50000"/>
                    </a:schemeClr>
                  </a:solidFill>
                </a:rPr>
                <a:t>Сигнал с датчика Холла</a:t>
              </a:r>
              <a:endParaRPr lang="ru-RU" sz="14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6" name="Нижний колонтитул 15"/>
            <p:cNvSpPr txBox="1">
              <a:spLocks/>
            </p:cNvSpPr>
            <p:nvPr/>
          </p:nvSpPr>
          <p:spPr>
            <a:xfrm>
              <a:off x="5511185" y="3153171"/>
              <a:ext cx="428967" cy="405051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 smtClean="0">
                  <a:solidFill>
                    <a:srgbClr val="FF0000"/>
                  </a:solidFill>
                </a:rPr>
                <a:t>=</a:t>
              </a:r>
              <a:endParaRPr lang="ru-RU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 flipH="1">
              <a:off x="3158537" y="2695494"/>
              <a:ext cx="532675" cy="411909"/>
            </a:xfrm>
            <a:prstGeom prst="straightConnector1">
              <a:avLst/>
            </a:prstGeom>
            <a:ln w="254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3868771" y="2695494"/>
              <a:ext cx="443896" cy="457677"/>
            </a:xfrm>
            <a:prstGeom prst="straightConnector1">
              <a:avLst/>
            </a:prstGeom>
            <a:ln w="25400">
              <a:solidFill>
                <a:schemeClr val="tx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538315" y="5847735"/>
            <a:ext cx="5515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Иллюстрация метода измерения импульсного магнитного поля. Показан сигнал с датчика Холла, содержащий реальный сигнал с индукционной наводкой. Справа – сигнал индукционной наводки, увеличенный для наглядности в 15 раз. Внизу – реальное импульсное поле, «очищенное» от наводки.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7953</TotalTime>
  <Words>182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 Предложен и реализован метод измерения импульсных магнитных полей на основе датчиков Холла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646</cp:revision>
  <cp:lastPrinted>2020-01-14T01:52:00Z</cp:lastPrinted>
  <dcterms:created xsi:type="dcterms:W3CDTF">2019-05-20T10:35:54Z</dcterms:created>
  <dcterms:modified xsi:type="dcterms:W3CDTF">2022-12-07T14:21:11Z</dcterms:modified>
</cp:coreProperties>
</file>