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3D47-5405-4304-9379-F2EAA1259E45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380E-AFC8-41FA-9194-CE6EFDAEF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20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3D47-5405-4304-9379-F2EAA1259E45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380E-AFC8-41FA-9194-CE6EFDAEF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18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3D47-5405-4304-9379-F2EAA1259E45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380E-AFC8-41FA-9194-CE6EFDAEF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54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3D47-5405-4304-9379-F2EAA1259E45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380E-AFC8-41FA-9194-CE6EFDAEF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14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3D47-5405-4304-9379-F2EAA1259E45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380E-AFC8-41FA-9194-CE6EFDAEF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88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3D47-5405-4304-9379-F2EAA1259E45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380E-AFC8-41FA-9194-CE6EFDAEF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86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3D47-5405-4304-9379-F2EAA1259E45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380E-AFC8-41FA-9194-CE6EFDAEF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1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3D47-5405-4304-9379-F2EAA1259E45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380E-AFC8-41FA-9194-CE6EFDAEF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32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3D47-5405-4304-9379-F2EAA1259E45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380E-AFC8-41FA-9194-CE6EFDAEF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932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3D47-5405-4304-9379-F2EAA1259E45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380E-AFC8-41FA-9194-CE6EFDAEF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21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3D47-5405-4304-9379-F2EAA1259E45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380E-AFC8-41FA-9194-CE6EFDAEF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560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03D47-5405-4304-9379-F2EAA1259E45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7380E-AFC8-41FA-9194-CE6EFDAEF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98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F39FA-1456-4AEA-A082-130B38B49F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1777469" y="246987"/>
            <a:ext cx="10270067" cy="105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marL="903288" indent="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0" algn="ctr">
              <a:defRPr/>
            </a:pPr>
            <a:r>
              <a:rPr lang="ru-RU" sz="24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Институт ядерной физики им. Г.И. </a:t>
            </a:r>
            <a:r>
              <a:rPr lang="ru-RU" sz="2400" dirty="0" err="1">
                <a:solidFill>
                  <a:srgbClr val="5B9BD5">
                    <a:lumMod val="50000"/>
                  </a:srgbClr>
                </a:solidFill>
                <a:latin typeface="Calibri"/>
              </a:rPr>
              <a:t>Будкера</a:t>
            </a:r>
            <a:r>
              <a:rPr lang="ru-RU" sz="24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 Сибирского отделения Российской </a:t>
            </a:r>
            <a:r>
              <a:rPr lang="ru-RU" sz="2400" dirty="0" smtClean="0">
                <a:solidFill>
                  <a:srgbClr val="5B9BD5">
                    <a:lumMod val="50000"/>
                  </a:srgbClr>
                </a:solidFill>
                <a:latin typeface="Calibri"/>
              </a:rPr>
              <a:t>академии наук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/>
              <a:ea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20677" y="1918472"/>
            <a:ext cx="4785517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algn="just"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Авторы: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 </a:t>
            </a:r>
            <a:r>
              <a:rPr lang="ru-RU" sz="1400" dirty="0"/>
              <a:t>Баранов Г.Н., </a:t>
            </a:r>
            <a:r>
              <a:rPr lang="ru-RU" sz="1400" dirty="0" err="1"/>
              <a:t>Кобец</a:t>
            </a:r>
            <a:r>
              <a:rPr lang="ru-RU" sz="1400" dirty="0"/>
              <a:t> В.В., Лопаткин И.А., </a:t>
            </a:r>
            <a:r>
              <a:rPr lang="ru-RU" sz="1400" dirty="0" err="1"/>
              <a:t>Рыбицкая</a:t>
            </a:r>
            <a:r>
              <a:rPr lang="ru-RU" sz="1400" dirty="0"/>
              <a:t> Т. В., Старостенко А.А., Цыганов А.С. и др.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Calibri"/>
              <a:ea typeface="Verdana" pitchFamily="34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7290" y="2761695"/>
            <a:ext cx="4346510" cy="3194540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>
            <a:defPPr>
              <a:defRPr lang="ru-RU"/>
            </a:defPPr>
            <a:lvl1pPr marL="171450" lvl="0" indent="-171450" algn="just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ru-RU" sz="1600" dirty="0"/>
              <a:t>Реализация оптической функции в накопителе ЦКП "СКИФ" потребовала создания специализированного комбинированного элемента - дипольного </a:t>
            </a:r>
            <a:r>
              <a:rPr lang="ru-RU" sz="1600" dirty="0" err="1"/>
              <a:t>четырехполюсного</a:t>
            </a:r>
            <a:r>
              <a:rPr lang="ru-RU" sz="1600" dirty="0"/>
              <a:t> магнита с большим поперечным градиентом (</a:t>
            </a:r>
            <a:r>
              <a:rPr lang="en-US" sz="1600" dirty="0"/>
              <a:t>BDC</a:t>
            </a:r>
            <a:r>
              <a:rPr lang="ru-RU" sz="1600" dirty="0"/>
              <a:t>). </a:t>
            </a:r>
            <a:endParaRPr lang="en-US" sz="1600" dirty="0" smtClean="0"/>
          </a:p>
          <a:p>
            <a:r>
              <a:rPr lang="ru-RU" sz="1600" dirty="0" smtClean="0"/>
              <a:t>В </a:t>
            </a:r>
            <a:r>
              <a:rPr lang="ru-RU" sz="1600" dirty="0"/>
              <a:t>результате магнитных расчетов и конструирования было создана конструкторская документация, по которой на производстве института был изготовлен первый такой элемент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77469" y="1132299"/>
            <a:ext cx="9931400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/>
              <a:t>Уникальный дипольный </a:t>
            </a:r>
            <a:r>
              <a:rPr lang="ru-RU" sz="1800" b="1" dirty="0" err="1"/>
              <a:t>четырехполюсный</a:t>
            </a:r>
            <a:r>
              <a:rPr lang="ru-RU" sz="1800" b="1" dirty="0"/>
              <a:t> магнит с большим поперечным градиентом накопителя ЦКП "СКИФ".</a:t>
            </a:r>
            <a:endParaRPr lang="ru-RU" sz="1800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-184664"/>
            <a:ext cx="18472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2" descr="D:\Архив\Лого ИЯФ\++ logo BINP new bold blue Прозрачный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27" y="60336"/>
            <a:ext cx="690256" cy="82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xmlns="" id="{1064BFBE-718E-4752-A019-5CA02D421BB5}"/>
              </a:ext>
            </a:extLst>
          </p:cNvPr>
          <p:cNvSpPr/>
          <p:nvPr/>
        </p:nvSpPr>
        <p:spPr>
          <a:xfrm>
            <a:off x="3157481" y="6063516"/>
            <a:ext cx="198742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Основные параметры </a:t>
            </a:r>
            <a:r>
              <a:rPr lang="ru-RU" sz="900" dirty="0" smtClean="0"/>
              <a:t> магнита </a:t>
            </a:r>
            <a:r>
              <a:rPr lang="en-US" sz="900" dirty="0" smtClean="0"/>
              <a:t>BDC</a:t>
            </a:r>
            <a:endParaRPr lang="en-US" sz="900" dirty="0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075FD35A-9CBF-4DB4-B5E8-D3708B9B2B41}"/>
              </a:ext>
            </a:extLst>
          </p:cNvPr>
          <p:cNvSpPr/>
          <p:nvPr/>
        </p:nvSpPr>
        <p:spPr>
          <a:xfrm>
            <a:off x="2097446" y="3987219"/>
            <a:ext cx="43857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Конструкторская модель магнита </a:t>
            </a:r>
            <a:r>
              <a:rPr lang="en-US" sz="900" dirty="0"/>
              <a:t>BDC</a:t>
            </a:r>
            <a:r>
              <a:rPr lang="ru-RU" sz="900" dirty="0"/>
              <a:t> и первый произведенный магнитный элемент.</a:t>
            </a:r>
          </a:p>
        </p:txBody>
      </p:sp>
      <p:pic>
        <p:nvPicPr>
          <p:cNvPr id="18" name="Рисунок 17"/>
          <p:cNvPicPr/>
          <p:nvPr/>
        </p:nvPicPr>
        <p:blipFill>
          <a:blip r:embed="rId3"/>
          <a:stretch>
            <a:fillRect/>
          </a:stretch>
        </p:blipFill>
        <p:spPr>
          <a:xfrm>
            <a:off x="1914202" y="1687870"/>
            <a:ext cx="2444115" cy="2117090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4"/>
          <a:stretch>
            <a:fillRect/>
          </a:stretch>
        </p:blipFill>
        <p:spPr>
          <a:xfrm>
            <a:off x="4683848" y="1703150"/>
            <a:ext cx="1997911" cy="2117090"/>
          </a:xfrm>
          <a:prstGeom prst="rect">
            <a:avLst/>
          </a:prstGeom>
        </p:spPr>
      </p:pic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82039"/>
              </p:ext>
            </p:extLst>
          </p:nvPr>
        </p:nvGraphicFramePr>
        <p:xfrm>
          <a:off x="2097446" y="4400310"/>
          <a:ext cx="4107490" cy="1515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3136"/>
                <a:gridCol w="1017177"/>
                <a:gridCol w="1017177"/>
              </a:tblGrid>
              <a:tr h="13081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Диполь BDC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Количество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шт.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30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Эфектиыная</a:t>
                      </a:r>
                      <a:r>
                        <a:rPr lang="ru-RU" sz="1100" baseline="0" dirty="0" smtClean="0">
                          <a:effectLst/>
                        </a:rPr>
                        <a:t> м</a:t>
                      </a:r>
                      <a:r>
                        <a:rPr lang="ru-RU" sz="1100" dirty="0" smtClean="0">
                          <a:effectLst/>
                        </a:rPr>
                        <a:t>агнитная </a:t>
                      </a:r>
                      <a:r>
                        <a:rPr lang="ru-RU" sz="1100" dirty="0">
                          <a:effectLst/>
                        </a:rPr>
                        <a:t>длина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0,47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30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Магнитная</a:t>
                      </a:r>
                      <a:r>
                        <a:rPr lang="ru-RU" sz="1100" baseline="0" dirty="0" smtClean="0">
                          <a:effectLst/>
                        </a:rPr>
                        <a:t> индукция </a:t>
                      </a:r>
                      <a:r>
                        <a:rPr lang="ru-RU" sz="1100" dirty="0" smtClean="0">
                          <a:effectLst/>
                        </a:rPr>
                        <a:t>B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0,463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435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Поперечный</a:t>
                      </a:r>
                      <a:r>
                        <a:rPr lang="ru-RU" sz="1100" baseline="0" dirty="0" smtClean="0">
                          <a:effectLst/>
                        </a:rPr>
                        <a:t> градиент </a:t>
                      </a:r>
                      <a:r>
                        <a:rPr lang="ru-RU" sz="1100" dirty="0" err="1" smtClean="0">
                          <a:effectLst/>
                        </a:rPr>
                        <a:t>G</a:t>
                      </a:r>
                      <a:r>
                        <a:rPr lang="ru-RU" sz="1100" baseline="-25000" dirty="0" err="1" smtClean="0">
                          <a:effectLst/>
                        </a:rPr>
                        <a:t>nom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Т/м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-10,749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19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Однородность </a:t>
                      </a:r>
                      <a:r>
                        <a:rPr lang="ru-RU" sz="1100" dirty="0">
                          <a:effectLst/>
                        </a:rPr>
                        <a:t>поля ΔB/B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±0.03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19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R </a:t>
                      </a:r>
                      <a:r>
                        <a:rPr lang="ru-RU" sz="1100" dirty="0">
                          <a:effectLst/>
                        </a:rPr>
                        <a:t>область хорошего поля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mm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30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R </a:t>
                      </a:r>
                      <a:r>
                        <a:rPr lang="ru-RU" sz="1100" dirty="0">
                          <a:effectLst/>
                        </a:rPr>
                        <a:t>зазора магнита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mm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1598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158</Words>
  <Application>Microsoft Office PowerPoint</Application>
  <PresentationFormat>Широкоэкранный</PresentationFormat>
  <Paragraphs>30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Презентация PowerPoint</vt:lpstr>
    </vt:vector>
  </TitlesOfParts>
  <Company>BINP SB RAS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tsyganov</dc:creator>
  <cp:lastModifiedBy>Aleksey V. Reznichenko</cp:lastModifiedBy>
  <cp:revision>4</cp:revision>
  <dcterms:created xsi:type="dcterms:W3CDTF">2022-12-05T10:39:43Z</dcterms:created>
  <dcterms:modified xsi:type="dcterms:W3CDTF">2022-12-06T07:59:34Z</dcterms:modified>
</cp:coreProperties>
</file>