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6" d="100"/>
          <a:sy n="116" d="100"/>
        </p:scale>
        <p:origin x="1056" y="12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666655" y="1676579"/>
            <a:ext cx="308926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Карпов Г.В.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07672" y="2061792"/>
            <a:ext cx="4904794" cy="4197692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dirty="0">
                <a:solidFill>
                  <a:schemeClr val="accent1"/>
                </a:solidFill>
                <a:latin typeface="+mn-lt"/>
              </a:rPr>
              <a:t>Разработан прецизионный ЯМР магнитометр “Сибирь-1” специально для метрологических центров России и стран СНГ. Комплектом из 5 датчиков ЯМР магнитометр обеспечивает широкий диапазон измеряемых постоянных магнитных полей: от 15 </a:t>
            </a:r>
            <a:r>
              <a:rPr lang="ru-RU" sz="1600" dirty="0" err="1">
                <a:solidFill>
                  <a:schemeClr val="accent1"/>
                </a:solidFill>
                <a:latin typeface="+mn-lt"/>
              </a:rPr>
              <a:t>мТл</a:t>
            </a:r>
            <a:r>
              <a:rPr lang="ru-RU" sz="1600" dirty="0">
                <a:solidFill>
                  <a:schemeClr val="accent1"/>
                </a:solidFill>
                <a:latin typeface="+mn-lt"/>
              </a:rPr>
              <a:t> до 25 Тл. По нижней границе диапазона в 15 </a:t>
            </a:r>
            <a:r>
              <a:rPr lang="ru-RU" sz="1600" dirty="0" err="1">
                <a:solidFill>
                  <a:schemeClr val="accent1"/>
                </a:solidFill>
                <a:latin typeface="+mn-lt"/>
              </a:rPr>
              <a:t>мТл</a:t>
            </a:r>
            <a:r>
              <a:rPr lang="ru-RU" sz="1600" dirty="0">
                <a:solidFill>
                  <a:schemeClr val="accent1"/>
                </a:solidFill>
                <a:latin typeface="+mn-lt"/>
              </a:rPr>
              <a:t> данный магнитометр не имеет аналогов в России для ЯМР магнитометров подобного </a:t>
            </a:r>
            <a:r>
              <a:rPr lang="ru-RU" sz="1600" dirty="0" smtClean="0">
                <a:solidFill>
                  <a:schemeClr val="accent1"/>
                </a:solidFill>
                <a:latin typeface="+mn-lt"/>
              </a:rPr>
              <a:t>класса</a:t>
            </a:r>
            <a:r>
              <a:rPr lang="ru-RU" sz="1600" b="1" dirty="0" smtClean="0">
                <a:solidFill>
                  <a:schemeClr val="accent1"/>
                </a:solidFill>
                <a:latin typeface="+mn-lt"/>
              </a:rPr>
              <a:t>.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accent1"/>
                </a:solidFill>
                <a:latin typeface="+mn-lt"/>
              </a:rPr>
              <a:t>ЯМР магнитометр “Сибирь-1” выполнен в компактном виде в корпусе 1</a:t>
            </a:r>
            <a:r>
              <a:rPr lang="en-US" sz="1600" dirty="0">
                <a:solidFill>
                  <a:schemeClr val="accent1"/>
                </a:solidFill>
                <a:latin typeface="+mn-lt"/>
              </a:rPr>
              <a:t>U</a:t>
            </a:r>
            <a:r>
              <a:rPr lang="ru-RU" sz="1600" dirty="0">
                <a:solidFill>
                  <a:schemeClr val="accent1"/>
                </a:solidFill>
                <a:latin typeface="+mn-lt"/>
              </a:rPr>
              <a:t> </a:t>
            </a:r>
            <a:r>
              <a:rPr lang="ru-RU" sz="1600" dirty="0" err="1" smtClean="0">
                <a:solidFill>
                  <a:schemeClr val="accent1"/>
                </a:solidFill>
                <a:latin typeface="+mn-lt"/>
              </a:rPr>
              <a:t>евромеханики</a:t>
            </a:r>
            <a:r>
              <a:rPr lang="ru-RU" sz="1600" dirty="0" smtClean="0">
                <a:solidFill>
                  <a:schemeClr val="accent1"/>
                </a:solidFill>
                <a:latin typeface="+mn-lt"/>
              </a:rPr>
              <a:t>, </a:t>
            </a:r>
            <a:r>
              <a:rPr lang="ru-RU" sz="1600" dirty="0">
                <a:solidFill>
                  <a:schemeClr val="accent1"/>
                </a:solidFill>
                <a:latin typeface="+mn-lt"/>
              </a:rPr>
              <a:t>подключается к любому компьютеру и имеет простую и удобную рабочую программу</a:t>
            </a:r>
            <a:r>
              <a:rPr lang="ru-RU" sz="1600" dirty="0" smtClean="0">
                <a:solidFill>
                  <a:schemeClr val="accent1"/>
                </a:solidFill>
                <a:latin typeface="+mn-lt"/>
              </a:rPr>
              <a:t>.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accent1"/>
                </a:solidFill>
                <a:latin typeface="+mn-lt"/>
              </a:rPr>
              <a:t>В настоящее время ЯМР-магнитометр “Сибирь-1” успешно работает в нескольких ведущих метрологических центрах России и Беларуси.</a:t>
            </a:r>
            <a:endParaRPr lang="en-US" sz="16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4712" y="1224270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</a:rPr>
              <a:t>Прецизионный ЯМР магнитометр </a:t>
            </a:r>
            <a:r>
              <a:rPr lang="en-US" sz="1800" b="1" dirty="0" smtClean="0">
                <a:solidFill>
                  <a:srgbClr val="18397A"/>
                </a:solidFill>
              </a:rPr>
              <a:t>“</a:t>
            </a:r>
            <a:r>
              <a:rPr lang="ru-RU" sz="1800" b="1" dirty="0" smtClean="0">
                <a:solidFill>
                  <a:srgbClr val="18397A"/>
                </a:solidFill>
              </a:rPr>
              <a:t>Сибирь-1</a:t>
            </a:r>
            <a:r>
              <a:rPr lang="en-US" sz="1800" b="1" dirty="0" smtClean="0">
                <a:solidFill>
                  <a:srgbClr val="18397A"/>
                </a:solidFill>
              </a:rPr>
              <a:t>”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64BFBE-718E-4752-A019-5CA02D421BB5}"/>
              </a:ext>
            </a:extLst>
          </p:cNvPr>
          <p:cNvSpPr/>
          <p:nvPr/>
        </p:nvSpPr>
        <p:spPr>
          <a:xfrm>
            <a:off x="701085" y="6470829"/>
            <a:ext cx="539491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/>
              <a:t>Основные параметры, характеризующие </a:t>
            </a:r>
            <a:r>
              <a:rPr lang="ru-RU" sz="1000" dirty="0"/>
              <a:t>точность измерений ЯМР </a:t>
            </a:r>
            <a:r>
              <a:rPr lang="ru-RU" sz="1000" dirty="0" smtClean="0"/>
              <a:t>магнитометром </a:t>
            </a:r>
            <a:r>
              <a:rPr lang="en-US" sz="1000" dirty="0"/>
              <a:t>“</a:t>
            </a:r>
            <a:r>
              <a:rPr lang="ru-RU" sz="1000" dirty="0"/>
              <a:t>Сибирь-1</a:t>
            </a:r>
            <a:r>
              <a:rPr lang="en-US" sz="1000" dirty="0"/>
              <a:t>”</a:t>
            </a:r>
            <a:r>
              <a:rPr lang="ru-RU" sz="1000" dirty="0" smtClean="0"/>
              <a:t> </a:t>
            </a:r>
            <a:endParaRPr lang="en-US" sz="1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75FD35A-9CBF-4DB4-B5E8-D3708B9B2B41}"/>
              </a:ext>
            </a:extLst>
          </p:cNvPr>
          <p:cNvSpPr/>
          <p:nvPr/>
        </p:nvSpPr>
        <p:spPr>
          <a:xfrm>
            <a:off x="753528" y="3183201"/>
            <a:ext cx="53424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 smtClean="0"/>
              <a:t>ЯМР магнитометр </a:t>
            </a:r>
            <a:r>
              <a:rPr lang="en-US" sz="900" dirty="0" smtClean="0"/>
              <a:t>“</a:t>
            </a:r>
            <a:r>
              <a:rPr lang="ru-RU" sz="900" dirty="0" smtClean="0"/>
              <a:t>Сибирь-1</a:t>
            </a:r>
            <a:r>
              <a:rPr lang="en-US" sz="900" dirty="0" smtClean="0"/>
              <a:t>”</a:t>
            </a:r>
            <a:r>
              <a:rPr lang="ru-RU" sz="900" dirty="0" smtClean="0"/>
              <a:t> со стороны </a:t>
            </a:r>
            <a:r>
              <a:rPr lang="ru-RU" sz="1000" dirty="0" smtClean="0"/>
              <a:t>передней</a:t>
            </a:r>
            <a:r>
              <a:rPr lang="ru-RU" sz="900" dirty="0" smtClean="0"/>
              <a:t> панели</a:t>
            </a:r>
            <a:r>
              <a:rPr lang="en-US" sz="900" dirty="0" smtClean="0"/>
              <a:t>.</a:t>
            </a:r>
            <a:endParaRPr lang="en-US" sz="900" dirty="0"/>
          </a:p>
        </p:txBody>
      </p:sp>
      <p:pic>
        <p:nvPicPr>
          <p:cNvPr id="15" name="Рисунок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56" y="1807414"/>
            <a:ext cx="5406046" cy="137636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92839"/>
              </p:ext>
            </p:extLst>
          </p:nvPr>
        </p:nvGraphicFramePr>
        <p:xfrm>
          <a:off x="689956" y="3539669"/>
          <a:ext cx="5391266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0036">
                  <a:extLst>
                    <a:ext uri="{9D8B030D-6E8A-4147-A177-3AD203B41FA5}">
                      <a16:colId xmlns:a16="http://schemas.microsoft.com/office/drawing/2014/main" xmlns="" val="377114078"/>
                    </a:ext>
                  </a:extLst>
                </a:gridCol>
                <a:gridCol w="1521230">
                  <a:extLst>
                    <a:ext uri="{9D8B030D-6E8A-4147-A177-3AD203B41FA5}">
                      <a16:colId xmlns:a16="http://schemas.microsoft.com/office/drawing/2014/main" xmlns="" val="11338016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Параметр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Значение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9916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Относительная погрешность измерения магнитной индукции для времени измерения 1 с при относительном градиенте поля менее 0,01 % на 1 см, в диапазоне</a:t>
                      </a: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от 0,2 до 2,5 Тл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от 0,1 до 0,2 Тл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от 0,015 до 0,1 Тл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менее 0.5×10</a:t>
                      </a:r>
                      <a:r>
                        <a:rPr lang="ru-RU" sz="10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менее 1×10</a:t>
                      </a:r>
                      <a:r>
                        <a:rPr lang="ru-RU" sz="10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менее 5×10</a:t>
                      </a:r>
                      <a:r>
                        <a:rPr lang="ru-RU" sz="10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73510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Относительная погрешность измерения магнитной индукции для времени измерения 1 с при относительном градиенте поля от 0,01 до 0.1 % на 1 см, в диапазоне</a:t>
                      </a: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от 0,2 до 2,5 Тл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от 0,1 до 0,2 Тл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от 0,015 до 0,1 Тл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менее 5×10</a:t>
                      </a:r>
                      <a:r>
                        <a:rPr lang="ru-RU" sz="10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менее 1×10</a:t>
                      </a:r>
                      <a:r>
                        <a:rPr lang="ru-RU" sz="10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менее 5×10</a:t>
                      </a:r>
                      <a:r>
                        <a:rPr lang="ru-RU" sz="10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41726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Абсолютная погрешность измерения магнитной индукции для времени измерения 1 с при относительном градиенте поля менее 0,01 % на 1 см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менее 5×10</a:t>
                      </a:r>
                      <a:r>
                        <a:rPr lang="ru-RU" sz="10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49378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8166</TotalTime>
  <Words>191</Words>
  <Application>Microsoft Office PowerPoint</Application>
  <PresentationFormat>Широкоэкранный</PresentationFormat>
  <Paragraphs>32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Прецизионный ЯМР магнитометр “Сибирь-1”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661</cp:revision>
  <cp:lastPrinted>2020-01-14T01:52:00Z</cp:lastPrinted>
  <dcterms:created xsi:type="dcterms:W3CDTF">2019-05-20T10:35:54Z</dcterms:created>
  <dcterms:modified xsi:type="dcterms:W3CDTF">2022-12-07T14:13:02Z</dcterms:modified>
</cp:coreProperties>
</file>