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03" d="100"/>
          <a:sy n="103" d="100"/>
        </p:scale>
        <p:origin x="-101" y="-77"/>
      </p:cViewPr>
      <p:guideLst>
        <p:guide orient="horz" pos="2160"/>
        <p:guide orient="horz" pos="215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02.12.2022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02.12.2022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02.12.2022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02.12.2022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16000"/>
            <a:ext cx="10270067" cy="10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lang="ru-RU" sz="24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96664" y="2470355"/>
            <a:ext cx="5445016" cy="4291781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В состав созданного оборудования входят катодно-сеточный узел (КСУ), являющийся инжектором электронов, управляемый источник питания КСУ, модулятор с длительностью импульса отпирания катода, равной 1 нс, блоки прецизионной синхронизации и измерения фазовых шумов. Блоки синхронизации и измерения фазовых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шумов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, а также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Модулятор являются уникальными изделиями, обеспечивающими точность привязки к процессам в </a:t>
            </a:r>
            <a:r>
              <a:rPr lang="ru-RU" sz="1600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Линаке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на уровне нескольких пикосекунд, что позволит получить высокую эффективность работы всего инжектора СКИФ.</a:t>
            </a:r>
          </a:p>
          <a:p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Программное обеспечение включает набор инженерных программ на платформе ТАНГО, с помощью которых выполнялись все необходимые операции по управлению электронным оборудованием и измерительные процедуры.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396226" y="1192087"/>
            <a:ext cx="9931400" cy="590931"/>
          </a:xfrm>
          <a:noFill/>
        </p:spPr>
        <p:txBody>
          <a:bodyPr wrap="square" rtlCol="0">
            <a:spAutoFit/>
          </a:bodyPr>
          <a:lstStyle/>
          <a:p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 Создан комплект электроники и программного обеспечения для работы с </a:t>
            </a:r>
            <a:r>
              <a:rPr lang="ru-RU" sz="1800" b="1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ВЧ-пушкой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ru-RU" sz="1800" b="1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Линака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СКИФ, обеспечивший успешное получение первого пучка электронов</a:t>
            </a:r>
            <a:endParaRPr lang="ru-RU" sz="18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246987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7506929" y="1777180"/>
            <a:ext cx="42917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</a:rPr>
              <a:t>Авторы:  А.М. Батраков, Е.В. Быков, Е.С. Котов, В.К. Овчар, А.В. Павленко, А.Ю. Протопопов, В.В. </a:t>
            </a:r>
            <a:r>
              <a:rPr lang="ru-RU" sz="1400" b="1" i="1" dirty="0" err="1" smtClean="0">
                <a:solidFill>
                  <a:schemeClr val="accent1">
                    <a:lumMod val="50000"/>
                  </a:schemeClr>
                </a:solidFill>
              </a:rPr>
              <a:t>Репков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</a:rPr>
              <a:t>, М.Г. Федотов, Н.С. </a:t>
            </a:r>
            <a:r>
              <a:rPr lang="ru-RU" sz="1400" b="1" i="1" dirty="0" err="1" smtClean="0">
                <a:solidFill>
                  <a:schemeClr val="accent1">
                    <a:lumMod val="50000"/>
                  </a:schemeClr>
                </a:solidFill>
              </a:rPr>
              <a:t>Щегольков</a:t>
            </a:r>
            <a:endParaRPr lang="ru-RU" sz="1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" name="Рисунок 39" descr="Стойка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4543" y="1949612"/>
            <a:ext cx="2163405" cy="3131207"/>
          </a:xfrm>
          <a:prstGeom prst="rect">
            <a:avLst/>
          </a:prstGeom>
        </p:spPr>
      </p:pic>
      <p:pic>
        <p:nvPicPr>
          <p:cNvPr id="41" name="Рисунок 40" descr="3D_Model.png"/>
          <p:cNvPicPr/>
          <p:nvPr/>
        </p:nvPicPr>
        <p:blipFill>
          <a:blip r:embed="rId4" cstate="print">
            <a:lum contrast="10000"/>
          </a:blip>
          <a:srcRect l="4169" t="2926" r="1741" b="10904"/>
          <a:stretch>
            <a:fillRect/>
          </a:stretch>
        </p:blipFill>
        <p:spPr>
          <a:xfrm>
            <a:off x="2934930" y="1949086"/>
            <a:ext cx="3487993" cy="1243940"/>
          </a:xfrm>
          <a:prstGeom prst="rect">
            <a:avLst/>
          </a:prstGeom>
        </p:spPr>
      </p:pic>
      <p:pic>
        <p:nvPicPr>
          <p:cNvPr id="42" name="Рисунок 41" descr="IMG_20220124_181113.jpg"/>
          <p:cNvPicPr/>
          <p:nvPr/>
        </p:nvPicPr>
        <p:blipFill>
          <a:blip r:embed="rId5" cstate="print">
            <a:lum bright="10000"/>
          </a:blip>
          <a:srcRect t="21184"/>
          <a:stretch>
            <a:fillRect/>
          </a:stretch>
        </p:blipFill>
        <p:spPr>
          <a:xfrm>
            <a:off x="925739" y="5520242"/>
            <a:ext cx="1116912" cy="1020668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501445" y="5007078"/>
            <a:ext cx="21163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</a:rPr>
              <a:t>Состав комплекта электроники управления </a:t>
            </a:r>
            <a:r>
              <a:rPr lang="ru-RU" sz="1100" b="1" dirty="0" err="1" smtClean="0">
                <a:solidFill>
                  <a:schemeClr val="accent1">
                    <a:lumMod val="50000"/>
                  </a:schemeClr>
                </a:solidFill>
              </a:rPr>
              <a:t>ВЧ-пушкой</a:t>
            </a:r>
            <a:endParaRPr lang="ru-RU" sz="11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119282" y="3178279"/>
            <a:ext cx="30897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</a:rPr>
              <a:t>Плата блока синхронизации (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</a:rPr>
              <a:t>Gun Timer’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</a:rPr>
              <a:t>а) </a:t>
            </a:r>
            <a:endParaRPr lang="ru-RU" sz="11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30942" y="6552000"/>
            <a:ext cx="1784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err="1" smtClean="0">
                <a:solidFill>
                  <a:schemeClr val="accent1">
                    <a:lumMod val="50000"/>
                  </a:schemeClr>
                </a:solidFill>
              </a:rPr>
              <a:t>Катодно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</a:rPr>
              <a:t> – сеточный узел</a:t>
            </a:r>
            <a:endParaRPr lang="ru-RU" sz="11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6" name="Рисунок 45" descr="Фазовые шумы 55.PNG"/>
          <p:cNvPicPr>
            <a:picLocks noChangeAspect="1"/>
          </p:cNvPicPr>
          <p:nvPr/>
        </p:nvPicPr>
        <p:blipFill>
          <a:blip r:embed="rId6" cstate="print">
            <a:lum contrast="10000"/>
          </a:blip>
          <a:srcRect t="38850"/>
          <a:stretch>
            <a:fillRect/>
          </a:stretch>
        </p:blipFill>
        <p:spPr>
          <a:xfrm>
            <a:off x="3067166" y="3508840"/>
            <a:ext cx="3046711" cy="1402372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2728453" y="4771103"/>
            <a:ext cx="376821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</a:rPr>
              <a:t>Фазовые шумы от пика до пика (</a:t>
            </a:r>
            <a:r>
              <a:rPr lang="ru-RU" sz="1100" b="1" dirty="0" err="1" smtClean="0">
                <a:solidFill>
                  <a:schemeClr val="accent1">
                    <a:lumMod val="50000"/>
                  </a:schemeClr>
                </a:solidFill>
              </a:rPr>
              <a:t>пс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</a:rPr>
              <a:t>) каждого из 55 импульсов в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</a:rPr>
              <a:t>Train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</a:rPr>
              <a:t>’е и изменение фазы этих импульсов.</a:t>
            </a:r>
            <a:endParaRPr lang="ru-RU" sz="11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8" name="Объект 3"/>
          <p:cNvPicPr/>
          <p:nvPr/>
        </p:nvPicPr>
        <p:blipFill>
          <a:blip r:embed="rId7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t="37480" r="20163" b="22315"/>
          <a:stretch>
            <a:fillRect/>
          </a:stretch>
        </p:blipFill>
        <p:spPr>
          <a:xfrm>
            <a:off x="3185652" y="5316794"/>
            <a:ext cx="2600301" cy="1052756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2735824" y="6408000"/>
            <a:ext cx="3819833" cy="396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</a:rPr>
              <a:t>Пачка (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</a:rPr>
              <a:t>Train</a:t>
            </a:r>
            <a:r>
              <a:rPr lang="ru-RU" sz="1100" b="1" dirty="0" smtClean="0">
                <a:solidFill>
                  <a:schemeClr val="accent1">
                    <a:lumMod val="50000"/>
                  </a:schemeClr>
                </a:solidFill>
              </a:rPr>
              <a:t>) из 10 импульсов модулятора. Амплитуда импульсов – 100 В, длительность – 1 нс, частота 178.4 МГц.</a:t>
            </a:r>
            <a:endParaRPr lang="ru-RU" sz="11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8028</TotalTime>
  <Words>98</Words>
  <Application>Microsoft Office PowerPoint</Application>
  <PresentationFormat>Произвольный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1_Тема Office</vt:lpstr>
      <vt:lpstr> Создан комплект электроники и программного обеспечения для работы с ВЧ-пушкой Линака СКИФ, обеспечивший успешное получение первого пучка электронов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Customer</cp:lastModifiedBy>
  <cp:revision>652</cp:revision>
  <cp:lastPrinted>2020-01-14T01:52:00Z</cp:lastPrinted>
  <dcterms:created xsi:type="dcterms:W3CDTF">2019-05-20T10:35:54Z</dcterms:created>
  <dcterms:modified xsi:type="dcterms:W3CDTF">2022-12-02T09:14:47Z</dcterms:modified>
</cp:coreProperties>
</file>