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852769" y="117190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67645" y="1415532"/>
            <a:ext cx="5649572" cy="514148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lnSpc>
                <a:spcPct val="108000"/>
              </a:lnSpc>
              <a:buNone/>
            </a:pP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При создании </a:t>
            </a:r>
            <a:r>
              <a:rPr lang="ru-RU" sz="1500" dirty="0" err="1" smtClean="0">
                <a:solidFill>
                  <a:schemeClr val="accent1">
                    <a:lumMod val="75000"/>
                  </a:schemeClr>
                </a:solidFill>
              </a:rPr>
              <a:t>бустерного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 синхротрона выполнены расчеты, моделирование,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проектирование магнитных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элементов и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их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производство. Для обеспечения  контроля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качества изготовляемых элементов на высоком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уровне создан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стенд магнитных измерений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. Отработана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технология производства и коррекции параметров магнитных элементов с возможностью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её применения при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создании элементов накопительного кольца «СКИФ».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Высокая точность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магнитных измерений и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пространственное позиционирование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магнитной оси элементов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обеспечивается геодезической системой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с использованием «лазер-</a:t>
            </a:r>
            <a:r>
              <a:rPr lang="ru-RU" sz="1500" dirty="0" err="1">
                <a:solidFill>
                  <a:schemeClr val="accent1">
                    <a:lumMod val="75000"/>
                  </a:schemeClr>
                </a:solidFill>
              </a:rPr>
              <a:t>трекера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». Относительная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точность измерения интеграла поля и градиента 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~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10</a:t>
            </a:r>
            <a:r>
              <a:rPr lang="ru-RU" sz="1500" baseline="30000" dirty="0" smtClean="0">
                <a:solidFill>
                  <a:schemeClr val="accent1">
                    <a:lumMod val="75000"/>
                  </a:schemeClr>
                </a:solidFill>
              </a:rPr>
              <a:t>-4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. Ошибка в позиционировании магнитной оси относительно геодезических знаков элементов не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более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10 мкм. Качество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поля и точность измерений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сопоставимо с требованиями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 предъявляемыми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для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основного накопительного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кольца «СКИФ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».</a:t>
            </a:r>
          </a:p>
          <a:p>
            <a:pPr marL="0" indent="0">
              <a:lnSpc>
                <a:spcPct val="108000"/>
              </a:lnSpc>
              <a:buNone/>
            </a:pP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Магнитная система </a:t>
            </a:r>
            <a:r>
              <a:rPr lang="ru-RU" sz="1500" dirty="0" err="1">
                <a:solidFill>
                  <a:schemeClr val="accent1">
                    <a:lumMod val="75000"/>
                  </a:schemeClr>
                </a:solidFill>
              </a:rPr>
              <a:t>бустерного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синхротрона:</a:t>
            </a:r>
          </a:p>
          <a:p>
            <a:pPr marL="0" indent="0">
              <a:lnSpc>
                <a:spcPct val="108000"/>
              </a:lnSpc>
              <a:buNone/>
            </a:pP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  32 </a:t>
            </a:r>
            <a:r>
              <a:rPr lang="ru-RU" sz="1500" dirty="0" err="1">
                <a:solidFill>
                  <a:schemeClr val="accent1">
                    <a:lumMod val="75000"/>
                  </a:schemeClr>
                </a:solidFill>
              </a:rPr>
              <a:t>дефокусирующих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 и 28 фокусирующих дипольных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магнита,</a:t>
            </a:r>
          </a:p>
          <a:p>
            <a:pPr marL="0" indent="0">
              <a:lnSpc>
                <a:spcPct val="108000"/>
              </a:lnSpc>
              <a:buNone/>
            </a:pP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24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квадрупольные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линзы, 16 </a:t>
            </a:r>
            <a:r>
              <a:rPr lang="ru-RU" sz="1500" dirty="0" err="1">
                <a:solidFill>
                  <a:schemeClr val="accent1">
                    <a:lumMod val="75000"/>
                  </a:schemeClr>
                </a:solidFill>
              </a:rPr>
              <a:t>секступольных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линз,</a:t>
            </a:r>
          </a:p>
          <a:p>
            <a:pPr marL="0" indent="0">
              <a:lnSpc>
                <a:spcPct val="108000"/>
              </a:lnSpc>
              <a:buNone/>
            </a:pPr>
            <a:r>
              <a:rPr lang="ru-RU" sz="1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</a:rPr>
              <a:t> 36 корректоров.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7658" y="1057436"/>
            <a:ext cx="11519974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С</a:t>
            </a:r>
            <a:r>
              <a:rPr lang="ru-RU" sz="1800" b="1" dirty="0" smtClean="0">
                <a:solidFill>
                  <a:srgbClr val="18397A"/>
                </a:solidFill>
              </a:rPr>
              <a:t>оздание </a:t>
            </a:r>
            <a:r>
              <a:rPr lang="ru-RU" sz="1800" b="1" dirty="0">
                <a:solidFill>
                  <a:srgbClr val="18397A"/>
                </a:solidFill>
              </a:rPr>
              <a:t>магнитной системы </a:t>
            </a:r>
            <a:r>
              <a:rPr lang="ru-RU" sz="1800" b="1" dirty="0" err="1">
                <a:solidFill>
                  <a:srgbClr val="18397A"/>
                </a:solidFill>
              </a:rPr>
              <a:t>бустерного</a:t>
            </a:r>
            <a:r>
              <a:rPr lang="ru-RU" sz="1800" b="1" dirty="0">
                <a:solidFill>
                  <a:srgbClr val="18397A"/>
                </a:solidFill>
              </a:rPr>
              <a:t> синхротрона </a:t>
            </a:r>
            <a:r>
              <a:rPr lang="ru-RU" sz="1800" b="1" dirty="0" smtClean="0">
                <a:solidFill>
                  <a:srgbClr val="18397A"/>
                </a:solidFill>
              </a:rPr>
              <a:t> источника </a:t>
            </a:r>
            <a:r>
              <a:rPr lang="ru-RU" sz="1800" b="1" dirty="0">
                <a:solidFill>
                  <a:srgbClr val="18397A"/>
                </a:solidFill>
              </a:rPr>
              <a:t>СИ поколения 4</a:t>
            </a:r>
            <a:r>
              <a:rPr lang="ru-RU" sz="1800" b="1" baseline="30000" dirty="0">
                <a:solidFill>
                  <a:srgbClr val="18397A"/>
                </a:solidFill>
              </a:rPr>
              <a:t>+</a:t>
            </a:r>
            <a:r>
              <a:rPr lang="ru-RU" sz="1800" b="1" dirty="0">
                <a:solidFill>
                  <a:srgbClr val="18397A"/>
                </a:solidFill>
              </a:rPr>
              <a:t> ЦКП "СКИФ"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75FD35A-9CBF-4DB4-B5E8-D3708B9B2B41}"/>
              </a:ext>
            </a:extLst>
          </p:cNvPr>
          <p:cNvSpPr/>
          <p:nvPr/>
        </p:nvSpPr>
        <p:spPr>
          <a:xfrm>
            <a:off x="753527" y="3669673"/>
            <a:ext cx="53424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/>
              <a:t>Относительное распределение интеграла магнитного поля в дипольных магнитах для энергии 3 ГэВ.</a:t>
            </a:r>
            <a:endParaRPr lang="en-US" sz="1200" dirty="0"/>
          </a:p>
        </p:txBody>
      </p:sp>
      <p:pic>
        <p:nvPicPr>
          <p:cNvPr id="15" name="Рисунок 14"/>
          <p:cNvPicPr/>
          <p:nvPr/>
        </p:nvPicPr>
        <p:blipFill>
          <a:blip r:embed="rId3" cstate="print">
            <a:lum bright="-36000" contrast="5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783" y="1882819"/>
            <a:ext cx="3832160" cy="17868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1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60" y="4097048"/>
            <a:ext cx="2545080" cy="181737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Прямоугольник 11"/>
          <p:cNvSpPr/>
          <p:nvPr/>
        </p:nvSpPr>
        <p:spPr>
          <a:xfrm>
            <a:off x="599441" y="6084110"/>
            <a:ext cx="27243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Применение геодезической системы на стенде магнитных измерений.</a:t>
            </a:r>
            <a:endParaRPr lang="ru-RU" sz="1200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301" r="16587" b="9418"/>
          <a:stretch/>
        </p:blipFill>
        <p:spPr>
          <a:xfrm>
            <a:off x="3182284" y="4161092"/>
            <a:ext cx="2827438" cy="1608761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3323771" y="6084110"/>
            <a:ext cx="27243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222222"/>
                </a:solidFill>
                <a:latin typeface="Times New Roman" panose="02020603050405020304" pitchFamily="18" charset="0"/>
              </a:rPr>
              <a:t>Сборка магнитной системы </a:t>
            </a:r>
            <a:r>
              <a:rPr lang="ru-RU" sz="1200" dirty="0" err="1" smtClean="0">
                <a:solidFill>
                  <a:srgbClr val="222222"/>
                </a:solidFill>
                <a:latin typeface="Times New Roman" panose="02020603050405020304" pitchFamily="18" charset="0"/>
              </a:rPr>
              <a:t>бустерного</a:t>
            </a:r>
            <a:r>
              <a:rPr lang="ru-RU" sz="1200" dirty="0" smtClean="0">
                <a:solidFill>
                  <a:srgbClr val="222222"/>
                </a:solidFill>
                <a:latin typeface="Times New Roman" panose="02020603050405020304" pitchFamily="18" charset="0"/>
              </a:rPr>
              <a:t> синхротрона «СКИФ»</a:t>
            </a:r>
            <a:endParaRPr lang="ru-RU" sz="1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29951" y="1345234"/>
            <a:ext cx="518763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222222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Авторы: коллектив Лаборатории 1-3, </a:t>
            </a:r>
            <a:r>
              <a:rPr lang="en-US" dirty="0" err="1" smtClean="0">
                <a:solidFill>
                  <a:srgbClr val="222222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Сектора</a:t>
            </a:r>
            <a:r>
              <a:rPr lang="en-US" dirty="0" smtClean="0">
                <a:solidFill>
                  <a:srgbClr val="222222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222222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8-2</a:t>
            </a:r>
            <a:r>
              <a:rPr lang="ru-RU" dirty="0">
                <a:solidFill>
                  <a:srgbClr val="222222"/>
                </a:solidFill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1.</a:t>
            </a:r>
            <a:endParaRPr lang="ru-RU" sz="1600" dirty="0">
              <a:effectLst/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9662</TotalTime>
  <Words>203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Создание магнитной системы бустерного синхротрона  источника СИ поколения 4+ ЦКП "СКИФ"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666</cp:revision>
  <cp:lastPrinted>2020-01-14T01:52:00Z</cp:lastPrinted>
  <dcterms:created xsi:type="dcterms:W3CDTF">2019-05-20T10:35:54Z</dcterms:created>
  <dcterms:modified xsi:type="dcterms:W3CDTF">2022-12-07T13:58:24Z</dcterms:modified>
</cp:coreProperties>
</file>