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440" r:id="rId2"/>
  </p:sldIdLst>
  <p:sldSz cx="12192000" cy="6858000"/>
  <p:notesSz cx="6805613" cy="99441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  <p15:guide id="3" orient="horz" pos="2155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Rg st="1" end="31"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B4089"/>
    <a:srgbClr val="18397A"/>
    <a:srgbClr val="163470"/>
    <a:srgbClr val="455472"/>
    <a:srgbClr val="FF3300"/>
    <a:srgbClr val="F43F06"/>
    <a:srgbClr val="00CC00"/>
    <a:srgbClr val="ECE890"/>
    <a:srgbClr val="B5C9F1"/>
    <a:srgbClr val="008A3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5332" autoAdjust="0"/>
  </p:normalViewPr>
  <p:slideViewPr>
    <p:cSldViewPr snapToGrid="0">
      <p:cViewPr varScale="1">
        <p:scale>
          <a:sx n="116" d="100"/>
          <a:sy n="116" d="100"/>
        </p:scale>
        <p:origin x="1056" y="120"/>
      </p:cViewPr>
      <p:guideLst>
        <p:guide orient="horz" pos="2160"/>
        <p:guide pos="3840"/>
        <p:guide orient="horz" pos="2155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1667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9841" cy="497762"/>
          </a:xfrm>
          <a:prstGeom prst="rect">
            <a:avLst/>
          </a:prstGeom>
        </p:spPr>
        <p:txBody>
          <a:bodyPr vert="horz" lIns="91595" tIns="45798" rIns="91595" bIns="45798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4184" y="1"/>
            <a:ext cx="2949841" cy="497762"/>
          </a:xfrm>
          <a:prstGeom prst="rect">
            <a:avLst/>
          </a:prstGeom>
        </p:spPr>
        <p:txBody>
          <a:bodyPr vert="horz" lIns="91595" tIns="45798" rIns="91595" bIns="45798" rtlCol="0"/>
          <a:lstStyle>
            <a:lvl1pPr algn="r">
              <a:defRPr sz="1200"/>
            </a:lvl1pPr>
          </a:lstStyle>
          <a:p>
            <a:fld id="{CE29251B-1858-4AD5-9EA0-DC4B5B393A0E}" type="datetimeFigureOut">
              <a:rPr lang="ru-RU" smtClean="0"/>
              <a:pPr/>
              <a:t>07.12.2022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88900" y="746125"/>
            <a:ext cx="6627813" cy="37290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595" tIns="45798" rIns="91595" bIns="45798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0244" y="4723170"/>
            <a:ext cx="5445126" cy="4475083"/>
          </a:xfrm>
          <a:prstGeom prst="rect">
            <a:avLst/>
          </a:prstGeom>
        </p:spPr>
        <p:txBody>
          <a:bodyPr vert="horz" lIns="91595" tIns="45798" rIns="91595" bIns="45798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4749"/>
            <a:ext cx="2949841" cy="497761"/>
          </a:xfrm>
          <a:prstGeom prst="rect">
            <a:avLst/>
          </a:prstGeom>
        </p:spPr>
        <p:txBody>
          <a:bodyPr vert="horz" lIns="91595" tIns="45798" rIns="91595" bIns="45798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4184" y="9444749"/>
            <a:ext cx="2949841" cy="497761"/>
          </a:xfrm>
          <a:prstGeom prst="rect">
            <a:avLst/>
          </a:prstGeom>
        </p:spPr>
        <p:txBody>
          <a:bodyPr vert="horz" lIns="91595" tIns="45798" rIns="91595" bIns="45798" rtlCol="0" anchor="b"/>
          <a:lstStyle>
            <a:lvl1pPr algn="r">
              <a:defRPr sz="1200"/>
            </a:lvl1pPr>
          </a:lstStyle>
          <a:p>
            <a:fld id="{1D82E099-6EB9-476F-A11A-21E927E2E52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687248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01526" y="1880317"/>
            <a:ext cx="9766479" cy="2099257"/>
          </a:xfrm>
        </p:spPr>
        <p:txBody>
          <a:bodyPr anchor="b"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ClrTx/>
              <a:buSzTx/>
              <a:buFontTx/>
              <a:buNone/>
              <a:tabLst/>
              <a:defRPr sz="4400"/>
            </a:lvl1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tabLst/>
              <a:defRPr/>
            </a:pPr>
            <a:endParaRPr kumimoji="0" lang="ru-RU" sz="3600" b="1" i="0" u="none" strike="noStrike" kern="1200" cap="none" spc="0" normalizeH="0" baseline="0" noProof="0" dirty="0">
              <a:ln>
                <a:noFill/>
              </a:ln>
              <a:solidFill>
                <a:srgbClr val="1B4089"/>
              </a:solidFill>
              <a:effectLst/>
              <a:uLnTx/>
              <a:uFillTx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927280" y="4413407"/>
            <a:ext cx="10547799" cy="1655762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srgbClr val="1B4089"/>
              </a:solidFill>
              <a:effectLst/>
              <a:uLnTx/>
              <a:uFillTx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cxnSp>
        <p:nvCxnSpPr>
          <p:cNvPr id="8" name="Прямая соединительная линия 7"/>
          <p:cNvCxnSpPr/>
          <p:nvPr userDrawn="1"/>
        </p:nvCxnSpPr>
        <p:spPr>
          <a:xfrm>
            <a:off x="8340957" y="868753"/>
            <a:ext cx="3866283" cy="15092"/>
          </a:xfrm>
          <a:prstGeom prst="line">
            <a:avLst/>
          </a:prstGeom>
          <a:ln w="28575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 userDrawn="1"/>
        </p:nvCxnSpPr>
        <p:spPr>
          <a:xfrm>
            <a:off x="5" y="876299"/>
            <a:ext cx="885825" cy="0"/>
          </a:xfrm>
          <a:prstGeom prst="line">
            <a:avLst/>
          </a:prstGeom>
          <a:ln w="28575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Прямоугольник 10"/>
          <p:cNvSpPr/>
          <p:nvPr userDrawn="1"/>
        </p:nvSpPr>
        <p:spPr>
          <a:xfrm>
            <a:off x="0" y="6492240"/>
            <a:ext cx="12192000" cy="365760"/>
          </a:xfrm>
          <a:prstGeom prst="rect">
            <a:avLst/>
          </a:prstGeom>
          <a:solidFill>
            <a:srgbClr val="1B408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TextBox 11"/>
          <p:cNvSpPr txBox="1"/>
          <p:nvPr userDrawn="1"/>
        </p:nvSpPr>
        <p:spPr>
          <a:xfrm>
            <a:off x="1949395" y="691634"/>
            <a:ext cx="63915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>
                <a:solidFill>
                  <a:srgbClr val="1B4089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Сибирское отделение Российской академии наук</a:t>
            </a:r>
          </a:p>
        </p:txBody>
      </p:sp>
      <p:pic>
        <p:nvPicPr>
          <p:cNvPr id="13" name="Рисунок 12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85854" y="505562"/>
            <a:ext cx="756865" cy="74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31029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A02197-A36F-47E6-BE32-E303756AC480}" type="datetime1">
              <a:rPr lang="ru-RU" smtClean="0"/>
              <a:pPr/>
              <a:t>07.12.2022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05812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2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3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F463C-CDD0-4E8F-BEFA-9741EA96CC46}" type="datetime1">
              <a:rPr lang="ru-RU" smtClean="0"/>
              <a:pPr/>
              <a:t>07.12.2022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192816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71246"/>
          </a:xfrm>
        </p:spPr>
        <p:txBody>
          <a:bodyPr/>
          <a:lstStyle>
            <a:lvl1pPr>
              <a:defRPr sz="4400" b="1"/>
            </a:lvl1pPr>
          </a:lstStyle>
          <a:p>
            <a:pPr>
              <a:lnSpc>
                <a:spcPct val="130000"/>
              </a:lnSpc>
              <a:spcAft>
                <a:spcPts val="1800"/>
              </a:spcAft>
            </a:pPr>
            <a:endParaRPr lang="ru-RU" sz="3600" dirty="0">
              <a:solidFill>
                <a:srgbClr val="18397A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rgbClr val="18397A"/>
                </a:solidFill>
              </a:defRPr>
            </a:lvl1pPr>
            <a:lvl2pPr>
              <a:defRPr>
                <a:solidFill>
                  <a:srgbClr val="18397A"/>
                </a:solidFill>
              </a:defRPr>
            </a:lvl2pPr>
            <a:lvl3pPr>
              <a:defRPr>
                <a:solidFill>
                  <a:srgbClr val="18397A"/>
                </a:solidFill>
              </a:defRPr>
            </a:lvl3pPr>
            <a:lvl4pPr>
              <a:defRPr>
                <a:solidFill>
                  <a:srgbClr val="18397A"/>
                </a:solidFill>
              </a:defRPr>
            </a:lvl4pPr>
            <a:lvl5pPr>
              <a:defRPr>
                <a:solidFill>
                  <a:srgbClr val="18397A"/>
                </a:solidFill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6E91F-E900-459C-A1E8-AECCDFC75A7C}" type="datetime1">
              <a:rPr lang="ru-RU" smtClean="0"/>
              <a:pPr/>
              <a:t>07.12.2022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7" name="Рисунок 6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37313" y="663987"/>
            <a:ext cx="401641" cy="393474"/>
          </a:xfrm>
          <a:prstGeom prst="rect">
            <a:avLst/>
          </a:prstGeom>
        </p:spPr>
      </p:pic>
      <p:cxnSp>
        <p:nvCxnSpPr>
          <p:cNvPr id="8" name="Прямая соединительная линия 7"/>
          <p:cNvCxnSpPr/>
          <p:nvPr userDrawn="1"/>
        </p:nvCxnSpPr>
        <p:spPr>
          <a:xfrm>
            <a:off x="438128" y="1228398"/>
            <a:ext cx="0" cy="5629602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 userDrawn="1"/>
        </p:nvCxnSpPr>
        <p:spPr>
          <a:xfrm>
            <a:off x="438128" y="0"/>
            <a:ext cx="0" cy="495300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283723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49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49" y="4589471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F3A7D-C416-4D5C-BEB9-4425ED7004C9}" type="datetime1">
              <a:rPr lang="ru-RU" smtClean="0"/>
              <a:pPr/>
              <a:t>07.12.2022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668515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71246"/>
          </a:xfrm>
        </p:spPr>
        <p:txBody>
          <a:bodyPr/>
          <a:lstStyle>
            <a:lvl1pPr>
              <a:defRPr sz="4400" b="1"/>
            </a:lvl1pPr>
          </a:lstStyle>
          <a:p>
            <a:pPr>
              <a:lnSpc>
                <a:spcPct val="130000"/>
              </a:lnSpc>
              <a:spcAft>
                <a:spcPts val="1800"/>
              </a:spcAft>
            </a:pPr>
            <a:endParaRPr lang="ru-RU" sz="3600" dirty="0">
              <a:solidFill>
                <a:srgbClr val="18397A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0" name="Дата 3"/>
          <p:cNvSpPr>
            <a:spLocks noGrp="1"/>
          </p:cNvSpPr>
          <p:nvPr>
            <p:ph type="dt" sz="half" idx="10"/>
          </p:nvPr>
        </p:nvSpPr>
        <p:spPr>
          <a:xfrm>
            <a:off x="838200" y="6356358"/>
            <a:ext cx="2743200" cy="365125"/>
          </a:xfrm>
        </p:spPr>
        <p:txBody>
          <a:bodyPr/>
          <a:lstStyle/>
          <a:p>
            <a:fld id="{51609B3F-C195-44F7-A3A0-7C709B132E91}" type="datetime1">
              <a:rPr lang="ru-RU" smtClean="0"/>
              <a:pPr/>
              <a:t>07.12.2022</a:t>
            </a:fld>
            <a:endParaRPr lang="ru-RU"/>
          </a:p>
        </p:txBody>
      </p:sp>
      <p:sp>
        <p:nvSpPr>
          <p:cNvPr id="11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038600" y="6356358"/>
            <a:ext cx="4114800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12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610600" y="6356358"/>
            <a:ext cx="2743200" cy="365125"/>
          </a:xfrm>
        </p:spPr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13" name="Рисунок 12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37313" y="663987"/>
            <a:ext cx="401641" cy="393474"/>
          </a:xfrm>
          <a:prstGeom prst="rect">
            <a:avLst/>
          </a:prstGeom>
        </p:spPr>
      </p:pic>
      <p:cxnSp>
        <p:nvCxnSpPr>
          <p:cNvPr id="14" name="Прямая соединительная линия 13"/>
          <p:cNvCxnSpPr/>
          <p:nvPr userDrawn="1"/>
        </p:nvCxnSpPr>
        <p:spPr>
          <a:xfrm>
            <a:off x="438128" y="0"/>
            <a:ext cx="0" cy="495300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 userDrawn="1"/>
        </p:nvCxnSpPr>
        <p:spPr>
          <a:xfrm>
            <a:off x="438128" y="1228398"/>
            <a:ext cx="0" cy="5629602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Объект 2"/>
          <p:cNvSpPr>
            <a:spLocks noGrp="1"/>
          </p:cNvSpPr>
          <p:nvPr>
            <p:ph idx="13"/>
          </p:nvPr>
        </p:nvSpPr>
        <p:spPr>
          <a:xfrm>
            <a:off x="838203" y="1800912"/>
            <a:ext cx="5010665" cy="4351338"/>
          </a:xfrm>
        </p:spPr>
        <p:txBody>
          <a:bodyPr/>
          <a:lstStyle>
            <a:lvl1pPr>
              <a:defRPr>
                <a:solidFill>
                  <a:srgbClr val="18397A"/>
                </a:solidFill>
              </a:defRPr>
            </a:lvl1pPr>
            <a:lvl2pPr>
              <a:defRPr>
                <a:solidFill>
                  <a:srgbClr val="18397A"/>
                </a:solidFill>
              </a:defRPr>
            </a:lvl2pPr>
            <a:lvl3pPr>
              <a:defRPr>
                <a:solidFill>
                  <a:srgbClr val="18397A"/>
                </a:solidFill>
              </a:defRPr>
            </a:lvl3pPr>
            <a:lvl4pPr>
              <a:defRPr>
                <a:solidFill>
                  <a:srgbClr val="18397A"/>
                </a:solidFill>
              </a:defRPr>
            </a:lvl4pPr>
            <a:lvl5pPr>
              <a:defRPr>
                <a:solidFill>
                  <a:srgbClr val="18397A"/>
                </a:solidFill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17" name="Объект 2"/>
          <p:cNvSpPr>
            <a:spLocks noGrp="1"/>
          </p:cNvSpPr>
          <p:nvPr>
            <p:ph idx="14"/>
          </p:nvPr>
        </p:nvSpPr>
        <p:spPr>
          <a:xfrm>
            <a:off x="6248941" y="1800912"/>
            <a:ext cx="5104865" cy="4351338"/>
          </a:xfrm>
        </p:spPr>
        <p:txBody>
          <a:bodyPr/>
          <a:lstStyle>
            <a:lvl1pPr>
              <a:defRPr>
                <a:solidFill>
                  <a:srgbClr val="18397A"/>
                </a:solidFill>
              </a:defRPr>
            </a:lvl1pPr>
            <a:lvl2pPr>
              <a:defRPr>
                <a:solidFill>
                  <a:srgbClr val="18397A"/>
                </a:solidFill>
              </a:defRPr>
            </a:lvl2pPr>
            <a:lvl3pPr>
              <a:defRPr>
                <a:solidFill>
                  <a:srgbClr val="18397A"/>
                </a:solidFill>
              </a:defRPr>
            </a:lvl3pPr>
            <a:lvl4pPr>
              <a:defRPr>
                <a:solidFill>
                  <a:srgbClr val="18397A"/>
                </a:solidFill>
              </a:defRPr>
            </a:lvl4pPr>
            <a:lvl5pPr>
              <a:defRPr>
                <a:solidFill>
                  <a:srgbClr val="18397A"/>
                </a:solidFill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293169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6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3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3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97A76-B6F5-4FDC-8567-F7A3644CFB61}" type="datetime1">
              <a:rPr lang="ru-RU" smtClean="0"/>
              <a:pPr/>
              <a:t>07.12.2022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915979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CCB5EE-DA7F-437D-8311-4E7EB9AB0342}" type="datetime1">
              <a:rPr lang="ru-RU" smtClean="0"/>
              <a:pPr/>
              <a:t>07.12.2022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121751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37313" y="663987"/>
            <a:ext cx="401641" cy="393474"/>
          </a:xfrm>
          <a:prstGeom prst="rect">
            <a:avLst/>
          </a:prstGeom>
        </p:spPr>
      </p:pic>
      <p:cxnSp>
        <p:nvCxnSpPr>
          <p:cNvPr id="7" name="Прямая соединительная линия 6"/>
          <p:cNvCxnSpPr/>
          <p:nvPr userDrawn="1"/>
        </p:nvCxnSpPr>
        <p:spPr>
          <a:xfrm>
            <a:off x="438128" y="1228398"/>
            <a:ext cx="0" cy="5629602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 userDrawn="1"/>
        </p:nvCxnSpPr>
        <p:spPr>
          <a:xfrm>
            <a:off x="438128" y="0"/>
            <a:ext cx="0" cy="495300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904228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D2F43A-DB89-49F5-B935-D9C310B01F4C}" type="datetime1">
              <a:rPr lang="ru-RU" smtClean="0"/>
              <a:pPr/>
              <a:t>07.12.2022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908212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8DF59-95A2-4F24-875A-203E0D626C22}" type="datetime1">
              <a:rPr lang="ru-RU" smtClean="0"/>
              <a:pPr/>
              <a:t>07.12.2022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367138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3A5067-C6A7-4832-B49B-CFC8B49033E9}" type="datetime1">
              <a:rPr lang="ru-RU" smtClean="0"/>
              <a:pPr/>
              <a:t>07.12.2022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8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526801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E6F39FA-1456-4AEA-A082-130B38B49F0B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ru-RU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Заголовок 3"/>
          <p:cNvSpPr txBox="1">
            <a:spLocks/>
          </p:cNvSpPr>
          <p:nvPr/>
        </p:nvSpPr>
        <p:spPr bwMode="auto">
          <a:xfrm>
            <a:off x="1794712" y="246987"/>
            <a:ext cx="10270067" cy="10583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8" tIns="45719" rIns="91438" bIns="45719" numCol="1" anchor="ctr" anchorCtr="0" compatLnSpc="1">
            <a:prstTxWarp prst="textNoShape">
              <a:avLst/>
            </a:prstTxWarp>
          </a:bodyPr>
          <a:lstStyle>
            <a:lvl1pPr marL="903288" indent="0" algn="l" rtl="0" eaLnBrk="0" fontAlgn="base" hangingPunct="0">
              <a:spcBef>
                <a:spcPct val="0"/>
              </a:spcBef>
              <a:spcAft>
                <a:spcPct val="0"/>
              </a:spcAft>
              <a:defRPr sz="3200" b="1" kern="1200">
                <a:solidFill>
                  <a:schemeClr val="tx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0" lvl="0" algn="ctr">
              <a:defRPr/>
            </a:pPr>
            <a:r>
              <a:rPr lang="ru-RU" sz="2400" dirty="0">
                <a:solidFill>
                  <a:srgbClr val="5B9BD5">
                    <a:lumMod val="50000"/>
                  </a:srgbClr>
                </a:solidFill>
                <a:latin typeface="Calibri"/>
              </a:rPr>
              <a:t>Институт ядерной физики им. Г.И. </a:t>
            </a:r>
            <a:r>
              <a:rPr lang="ru-RU" sz="2400" dirty="0" err="1">
                <a:solidFill>
                  <a:srgbClr val="5B9BD5">
                    <a:lumMod val="50000"/>
                  </a:srgbClr>
                </a:solidFill>
                <a:latin typeface="Calibri"/>
              </a:rPr>
              <a:t>Будкера</a:t>
            </a:r>
            <a:r>
              <a:rPr lang="ru-RU" sz="2400" dirty="0">
                <a:solidFill>
                  <a:srgbClr val="5B9BD5">
                    <a:lumMod val="50000"/>
                  </a:srgbClr>
                </a:solidFill>
                <a:latin typeface="Calibri"/>
              </a:rPr>
              <a:t> Сибирского отделения Российской </a:t>
            </a:r>
            <a:r>
              <a:rPr lang="ru-RU" sz="2400" dirty="0" smtClean="0">
                <a:solidFill>
                  <a:srgbClr val="5B9BD5">
                    <a:lumMod val="50000"/>
                  </a:srgbClr>
                </a:solidFill>
                <a:latin typeface="Calibri"/>
              </a:rPr>
              <a:t>академии наук</a:t>
            </a:r>
            <a:endParaRPr kumimoji="0" lang="ru-RU" sz="2400" b="1" i="0" u="none" strike="noStrike" kern="1200" cap="none" spc="0" normalizeH="0" baseline="0" noProof="0" dirty="0">
              <a:ln>
                <a:noFill/>
              </a:ln>
              <a:solidFill>
                <a:srgbClr val="5B9BD5">
                  <a:lumMod val="50000"/>
                </a:srgbClr>
              </a:solidFill>
              <a:effectLst/>
              <a:uLnTx/>
              <a:uFillTx/>
              <a:latin typeface="Calibri"/>
              <a:ea typeface="Verdana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753527" y="1615375"/>
            <a:ext cx="11201852" cy="307775"/>
          </a:xfrm>
          <a:prstGeom prst="rect">
            <a:avLst/>
          </a:prstGeom>
        </p:spPr>
        <p:txBody>
          <a:bodyPr wrap="square" lIns="91438" tIns="45719" rIns="91438" bIns="45719">
            <a:spAutoFit/>
          </a:bodyPr>
          <a:lstStyle/>
          <a:p>
            <a:pPr algn="just">
              <a:defRPr/>
            </a:pPr>
            <a:r>
              <a:rPr kumimoji="0" lang="ru-RU" sz="1400" b="1" i="1" u="none" strike="noStrike" kern="1200" cap="none" spc="0" normalizeH="0" baseline="0" noProof="0" dirty="0" smtClean="0">
                <a:ln>
                  <a:noFill/>
                </a:ln>
                <a:solidFill>
                  <a:srgbClr val="1B4089"/>
                </a:solidFill>
                <a:effectLst/>
                <a:uLnTx/>
                <a:uFillTx/>
                <a:latin typeface="Calibri"/>
                <a:ea typeface="Verdana" pitchFamily="34" charset="0"/>
              </a:rPr>
              <a:t>Авторы: </a:t>
            </a:r>
            <a:r>
              <a:rPr lang="ru-RU" sz="1400" b="1" i="1" dirty="0" smtClean="0">
                <a:solidFill>
                  <a:srgbClr val="18397A"/>
                </a:solidFill>
                <a:latin typeface="+mj-lt"/>
              </a:rPr>
              <a:t>Бак </a:t>
            </a:r>
            <a:r>
              <a:rPr lang="ru-RU" sz="1400" b="1" i="1" dirty="0">
                <a:solidFill>
                  <a:srgbClr val="18397A"/>
                </a:solidFill>
                <a:latin typeface="+mj-lt"/>
              </a:rPr>
              <a:t>П.А., Вощин С.В., Егорычев М.Н., Елисеев А.А., </a:t>
            </a:r>
            <a:r>
              <a:rPr lang="ru-RU" sz="1400" b="1" i="1" dirty="0" err="1">
                <a:solidFill>
                  <a:srgbClr val="18397A"/>
                </a:solidFill>
                <a:latin typeface="+mj-lt"/>
              </a:rPr>
              <a:t>Живанков</a:t>
            </a:r>
            <a:r>
              <a:rPr lang="ru-RU" sz="1400" b="1" i="1" dirty="0">
                <a:solidFill>
                  <a:srgbClr val="18397A"/>
                </a:solidFill>
                <a:latin typeface="+mj-lt"/>
              </a:rPr>
              <a:t> К.И., </a:t>
            </a:r>
            <a:r>
              <a:rPr lang="ru-RU" sz="1400" b="1" i="1" dirty="0" err="1">
                <a:solidFill>
                  <a:srgbClr val="18397A"/>
                </a:solidFill>
                <a:latin typeface="+mj-lt"/>
              </a:rPr>
              <a:t>Куленко</a:t>
            </a:r>
            <a:r>
              <a:rPr lang="ru-RU" sz="1400" b="1" i="1" dirty="0">
                <a:solidFill>
                  <a:srgbClr val="18397A"/>
                </a:solidFill>
                <a:latin typeface="+mj-lt"/>
              </a:rPr>
              <a:t> Я.В. Мозговая Л.Ф., </a:t>
            </a:r>
            <a:r>
              <a:rPr lang="ru-RU" sz="1400" b="1" i="1" dirty="0" err="1">
                <a:solidFill>
                  <a:srgbClr val="18397A"/>
                </a:solidFill>
                <a:latin typeface="+mj-lt"/>
              </a:rPr>
              <a:t>Непей</a:t>
            </a:r>
            <a:r>
              <a:rPr lang="ru-RU" sz="1400" b="1" i="1" dirty="0">
                <a:solidFill>
                  <a:srgbClr val="18397A"/>
                </a:solidFill>
                <a:latin typeface="+mj-lt"/>
              </a:rPr>
              <a:t>-пиво А.А., </a:t>
            </a:r>
            <a:r>
              <a:rPr lang="ru-RU" sz="1400" b="1" i="1" dirty="0" err="1">
                <a:solidFill>
                  <a:srgbClr val="18397A"/>
                </a:solidFill>
                <a:latin typeface="+mj-lt"/>
              </a:rPr>
              <a:t>Пачков</a:t>
            </a:r>
            <a:r>
              <a:rPr lang="ru-RU" sz="1400" b="1" i="1" dirty="0">
                <a:solidFill>
                  <a:srgbClr val="18397A"/>
                </a:solidFill>
                <a:latin typeface="+mj-lt"/>
              </a:rPr>
              <a:t> А.А</a:t>
            </a:r>
            <a:r>
              <a:rPr lang="ru-RU" sz="1400" b="1" i="1" dirty="0" smtClean="0">
                <a:solidFill>
                  <a:srgbClr val="18397A"/>
                </a:solidFill>
                <a:latin typeface="+mj-lt"/>
              </a:rPr>
              <a:t>.</a:t>
            </a:r>
            <a:endParaRPr kumimoji="0" lang="ru-RU" sz="1400" b="1" i="1" u="none" strike="noStrike" kern="1200" cap="none" spc="0" normalizeH="0" baseline="0" noProof="0" dirty="0">
              <a:ln>
                <a:noFill/>
              </a:ln>
              <a:solidFill>
                <a:srgbClr val="18397A"/>
              </a:solidFill>
              <a:effectLst/>
              <a:uLnTx/>
              <a:uFillTx/>
              <a:latin typeface="+mj-lt"/>
              <a:ea typeface="Verdana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354453" y="6150116"/>
            <a:ext cx="5805581" cy="707884"/>
          </a:xfrm>
          <a:prstGeom prst="rect">
            <a:avLst/>
          </a:prstGeom>
        </p:spPr>
        <p:txBody>
          <a:bodyPr wrap="square" lIns="91438" tIns="45719" rIns="91438" bIns="45719">
            <a:spAutoFit/>
          </a:bodyPr>
          <a:lstStyle>
            <a:defPPr>
              <a:defRPr lang="ru-RU"/>
            </a:defPPr>
            <a:lvl1pPr marL="171450" lvl="0" indent="-171450">
              <a:buClr>
                <a:schemeClr val="accent6">
                  <a:lumMod val="75000"/>
                </a:schemeClr>
              </a:buClr>
              <a:buFont typeface="Wingdings" panose="05000000000000000000" pitchFamily="2" charset="2"/>
              <a:buChar char="ü"/>
              <a:defRPr sz="900" i="1"/>
            </a:lvl1pPr>
          </a:lstStyle>
          <a:p>
            <a:pPr marL="0" indent="0" algn="just">
              <a:buClr>
                <a:srgbClr val="70AD47">
                  <a:lumMod val="75000"/>
                </a:srgbClr>
              </a:buClr>
              <a:buNone/>
              <a:defRPr/>
            </a:pPr>
            <a:r>
              <a:rPr kumimoji="0" lang="ru-RU" sz="1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5"/>
                </a:solidFill>
                <a:effectLst/>
                <a:uLnTx/>
                <a:uFillTx/>
                <a:latin typeface="+mj-lt"/>
              </a:rPr>
              <a:t>Публикаци</a:t>
            </a:r>
            <a:r>
              <a:rPr lang="ru-RU" sz="1400" b="1" i="0" noProof="0" dirty="0" smtClean="0">
                <a:solidFill>
                  <a:schemeClr val="accent5"/>
                </a:solidFill>
                <a:latin typeface="+mj-lt"/>
              </a:rPr>
              <a:t>и:</a:t>
            </a:r>
            <a:r>
              <a:rPr lang="ru-RU" sz="1400" i="0" noProof="0" dirty="0" smtClean="0">
                <a:solidFill>
                  <a:schemeClr val="accent5"/>
                </a:solidFill>
                <a:latin typeface="+mj-lt"/>
              </a:rPr>
              <a:t> </a:t>
            </a:r>
            <a:r>
              <a:rPr lang="ru-RU" sz="1400" dirty="0" smtClean="0">
                <a:solidFill>
                  <a:schemeClr val="accent5"/>
                </a:solidFill>
                <a:latin typeface="+mj-lt"/>
              </a:rPr>
              <a:t>Идет </a:t>
            </a:r>
            <a:r>
              <a:rPr lang="ru-RU" sz="1400" dirty="0">
                <a:solidFill>
                  <a:schemeClr val="accent5"/>
                </a:solidFill>
                <a:latin typeface="+mj-lt"/>
              </a:rPr>
              <a:t>подготовка заявки на патент. В процессе написания статья в журнал «Приборы и техника эксперимента».</a:t>
            </a:r>
          </a:p>
          <a:p>
            <a:pPr marL="0" lvl="0" indent="0" algn="just">
              <a:buClr>
                <a:srgbClr val="70AD47">
                  <a:lumMod val="75000"/>
                </a:srgbClr>
              </a:buClr>
              <a:buNone/>
              <a:defRPr/>
            </a:pPr>
            <a:endParaRPr kumimoji="0" lang="ru-RU" sz="1200" b="1" i="0" u="none" strike="noStrike" kern="1200" cap="none" spc="0" normalizeH="0" baseline="0" noProof="0" dirty="0">
              <a:ln>
                <a:noFill/>
              </a:ln>
              <a:solidFill>
                <a:srgbClr val="163470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709863" y="2000588"/>
            <a:ext cx="10702603" cy="1693960"/>
          </a:xfrm>
          <a:prstGeom prst="rect">
            <a:avLst/>
          </a:prstGeom>
          <a:noFill/>
        </p:spPr>
        <p:txBody>
          <a:bodyPr vert="horz" lIns="91438" tIns="45719" rIns="91438" bIns="45719" rtlCol="0" anchor="ctr">
            <a:noAutofit/>
          </a:bodyPr>
          <a:lstStyle>
            <a:defPPr>
              <a:defRPr lang="ru-RU"/>
            </a:defPPr>
            <a:lvl1pPr marL="171450" lvl="0" indent="-171450" algn="just">
              <a:spcBef>
                <a:spcPts val="600"/>
              </a:spcBef>
              <a:buClr>
                <a:schemeClr val="accent6">
                  <a:lumMod val="75000"/>
                </a:schemeClr>
              </a:buClr>
              <a:buFont typeface="Wingdings" panose="05000000000000000000" pitchFamily="2" charset="2"/>
              <a:buChar char="§"/>
              <a:defRPr sz="1300">
                <a:solidFill>
                  <a:schemeClr val="accent6"/>
                </a:solidFill>
                <a:latin typeface="+mj-lt"/>
              </a:defRPr>
            </a:lvl1pPr>
          </a:lstStyle>
          <a:p>
            <a:r>
              <a:rPr lang="ru-RU" sz="1600" b="1" dirty="0">
                <a:solidFill>
                  <a:schemeClr val="accent5"/>
                </a:solidFill>
                <a:latin typeface="+mn-lt"/>
              </a:rPr>
              <a:t>Модуляторы для питания источников СВЧ энергии в ускорителях заряженных частиц являются одним из наиболее дорогостоящих и критически важных узлов, поэтому внимание, уделяемое разработке модуляторов во всем мире очень велико. Для проекта ЦКП «СКИФ» в ИЯФ СО РАН была разработана уникальная конструкция модулятора по схеме индукционного сумматора напряжения на основе полупроводниковых коммутаторов. Основные технические характеристики модулятора приведены в таблице № 1.</a:t>
            </a:r>
          </a:p>
          <a:p>
            <a:r>
              <a:rPr lang="ru-RU" sz="1600" dirty="0">
                <a:solidFill>
                  <a:schemeClr val="accent5"/>
                </a:solidFill>
                <a:latin typeface="+mn-lt"/>
              </a:rPr>
              <a:t>Таблица №1. Основные технические характеристики </a:t>
            </a:r>
            <a:r>
              <a:rPr lang="ru-RU" sz="1600" dirty="0" smtClean="0">
                <a:solidFill>
                  <a:schemeClr val="accent5"/>
                </a:solidFill>
                <a:latin typeface="+mn-lt"/>
              </a:rPr>
              <a:t>модулятора</a:t>
            </a:r>
          </a:p>
          <a:p>
            <a:endParaRPr lang="ru-RU" sz="16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9" name="Заголовок 1"/>
          <p:cNvSpPr>
            <a:spLocks noGrp="1"/>
          </p:cNvSpPr>
          <p:nvPr>
            <p:ph type="title" idx="4294967295"/>
          </p:nvPr>
        </p:nvSpPr>
        <p:spPr>
          <a:xfrm>
            <a:off x="1794712" y="1099621"/>
            <a:ext cx="9931400" cy="590931"/>
          </a:xfr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800" b="1" dirty="0" smtClean="0">
                <a:solidFill>
                  <a:schemeClr val="accent5"/>
                </a:solidFill>
              </a:rPr>
              <a:t>Создан и </a:t>
            </a:r>
            <a:r>
              <a:rPr lang="ru-RU" sz="1800" b="1" dirty="0">
                <a:solidFill>
                  <a:schemeClr val="accent5"/>
                </a:solidFill>
              </a:rPr>
              <a:t>сдан в эксплуатацию твердотельный модулятор индукционного типа </a:t>
            </a:r>
            <a:r>
              <a:rPr lang="ru-RU" sz="1800" b="1" dirty="0" smtClean="0">
                <a:solidFill>
                  <a:schemeClr val="accent5"/>
                </a:solidFill>
              </a:rPr>
              <a:t>микросекундного </a:t>
            </a:r>
            <a:r>
              <a:rPr lang="ru-RU" sz="1800" b="1" dirty="0">
                <a:solidFill>
                  <a:schemeClr val="accent5"/>
                </a:solidFill>
              </a:rPr>
              <a:t>диапазона мощностью более 100 </a:t>
            </a:r>
            <a:r>
              <a:rPr lang="ru-RU" sz="1800" b="1" dirty="0" smtClean="0">
                <a:solidFill>
                  <a:schemeClr val="accent5"/>
                </a:solidFill>
              </a:rPr>
              <a:t>МВт</a:t>
            </a:r>
            <a:endParaRPr lang="ru-RU" sz="1800" b="1" dirty="0">
              <a:solidFill>
                <a:schemeClr val="accent5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71687" name="Rectangle 7"/>
          <p:cNvSpPr>
            <a:spLocks noChangeArrowheads="1"/>
          </p:cNvSpPr>
          <p:nvPr/>
        </p:nvSpPr>
        <p:spPr bwMode="auto">
          <a:xfrm>
            <a:off x="0" y="-184664"/>
            <a:ext cx="184727" cy="369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8" tIns="45719" rIns="91438" bIns="45719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1026" name="Picture 2" descr="D:\Архив\Лого ИЯФ\++ logo BINP new bold blue Прозрачный.gi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3527" y="60336"/>
            <a:ext cx="690256" cy="826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6">
            <a:extLst>
              <a:ext uri="{FF2B5EF4-FFF2-40B4-BE49-F238E27FC236}">
                <a16:creationId xmlns="" xmlns:a16="http://schemas.microsoft.com/office/drawing/2014/main" id="{075FD35A-9CBF-4DB4-B5E8-D3708B9B2B41}"/>
              </a:ext>
            </a:extLst>
          </p:cNvPr>
          <p:cNvSpPr/>
          <p:nvPr/>
        </p:nvSpPr>
        <p:spPr>
          <a:xfrm>
            <a:off x="753527" y="3669673"/>
            <a:ext cx="5342474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sz="900" dirty="0"/>
          </a:p>
        </p:txBody>
      </p:sp>
      <p:graphicFrame>
        <p:nvGraphicFramePr>
          <p:cNvPr id="15" name="Таблица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31059667"/>
              </p:ext>
            </p:extLst>
          </p:nvPr>
        </p:nvGraphicFramePr>
        <p:xfrm>
          <a:off x="832410" y="3563290"/>
          <a:ext cx="5487035" cy="311634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172460"/>
                <a:gridCol w="772795"/>
                <a:gridCol w="831215"/>
                <a:gridCol w="710565"/>
              </a:tblGrid>
              <a:tr h="52469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Параметр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Ном.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Максим.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Ед. изм.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3461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Выходное напряжения модулятора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20.5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22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кВ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3461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Выходной ток модулятора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5430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6000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А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3461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Длительность вершины импульса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1.8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2.2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мкс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3461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Частота следования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1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10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Гц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3461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Нестабильность вершины импульса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+/-0.3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%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3461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Импеданс нагрузки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3.67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Ом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3461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err="1">
                          <a:effectLst/>
                        </a:rPr>
                        <a:t>Джиттер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+/-10 нс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48009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Средняя выходная мощность модулятора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300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4550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Вт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3461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Охлаждение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Естественное воздушное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3461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Габарит (ШхДхВ)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1000 х 1200 х 2000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мм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16" name="Прямоугольник 15"/>
          <p:cNvSpPr/>
          <p:nvPr/>
        </p:nvSpPr>
        <p:spPr>
          <a:xfrm>
            <a:off x="6424161" y="4473163"/>
            <a:ext cx="5495843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</a:pPr>
            <a:r>
              <a:rPr lang="ru-RU" sz="1600" b="1" dirty="0" smtClean="0">
                <a:solidFill>
                  <a:schemeClr val="accent5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Данная разработанная </a:t>
            </a:r>
            <a:r>
              <a:rPr lang="ru-RU" sz="1600" b="1" dirty="0">
                <a:solidFill>
                  <a:schemeClr val="accent5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топология полупроводниковой схемы индукционного сумматора очень универсальна и способна удовлетворить требования для многих приложений импульсных устройств.</a:t>
            </a:r>
            <a:endParaRPr lang="ru-RU" sz="1600" b="1" dirty="0">
              <a:solidFill>
                <a:schemeClr val="accent5"/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4803561"/>
      </p:ext>
    </p:extLst>
  </p:cSld>
  <p:clrMapOvr>
    <a:masterClrMapping/>
  </p:clrMapOvr>
</p:sld>
</file>

<file path=ppt/theme/theme1.xml><?xml version="1.0" encoding="utf-8"?>
<a:theme xmlns:a="http://schemas.openxmlformats.org/drawingml/2006/main" name="1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8166</TotalTime>
  <Words>238</Words>
  <Application>Microsoft Office PowerPoint</Application>
  <PresentationFormat>Широкоэкранный</PresentationFormat>
  <Paragraphs>49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9" baseType="lpstr">
      <vt:lpstr>Arial</vt:lpstr>
      <vt:lpstr>Calibri</vt:lpstr>
      <vt:lpstr>Calibri Light</vt:lpstr>
      <vt:lpstr>Open Sans</vt:lpstr>
      <vt:lpstr>Times New Roman</vt:lpstr>
      <vt:lpstr>Verdana</vt:lpstr>
      <vt:lpstr>Wingdings</vt:lpstr>
      <vt:lpstr>1_Тема Office</vt:lpstr>
      <vt:lpstr>Создан и сдан в эксплуатацию твердотельный модулятор индукционного типа микросекундного диапазона мощностью более 100 МВт</vt:lpstr>
    </vt:vector>
  </TitlesOfParts>
  <Company>diakov.net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Анастасия Голышева</dc:creator>
  <cp:lastModifiedBy>Aleksey V. Reznichenko</cp:lastModifiedBy>
  <cp:revision>659</cp:revision>
  <cp:lastPrinted>2020-01-14T01:52:00Z</cp:lastPrinted>
  <dcterms:created xsi:type="dcterms:W3CDTF">2019-05-20T10:35:54Z</dcterms:created>
  <dcterms:modified xsi:type="dcterms:W3CDTF">2022-12-07T13:44:06Z</dcterms:modified>
</cp:coreProperties>
</file>